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handoutMasterIdLst>
    <p:handoutMasterId r:id="rId110"/>
  </p:handoutMasterIdLst>
  <p:sldIdLst>
    <p:sldId id="269" r:id="rId2"/>
    <p:sldId id="270" r:id="rId3"/>
    <p:sldId id="353" r:id="rId4"/>
    <p:sldId id="303" r:id="rId5"/>
    <p:sldId id="444" r:id="rId6"/>
    <p:sldId id="445" r:id="rId7"/>
    <p:sldId id="375" r:id="rId8"/>
    <p:sldId id="421" r:id="rId9"/>
    <p:sldId id="304" r:id="rId10"/>
    <p:sldId id="446" r:id="rId11"/>
    <p:sldId id="448" r:id="rId12"/>
    <p:sldId id="449" r:id="rId13"/>
    <p:sldId id="450" r:id="rId14"/>
    <p:sldId id="452" r:id="rId15"/>
    <p:sldId id="451" r:id="rId16"/>
    <p:sldId id="453" r:id="rId17"/>
    <p:sldId id="454" r:id="rId18"/>
    <p:sldId id="455" r:id="rId19"/>
    <p:sldId id="456" r:id="rId20"/>
    <p:sldId id="457" r:id="rId21"/>
    <p:sldId id="458" r:id="rId22"/>
    <p:sldId id="459" r:id="rId23"/>
    <p:sldId id="460" r:id="rId24"/>
    <p:sldId id="461" r:id="rId25"/>
    <p:sldId id="462" r:id="rId26"/>
    <p:sldId id="463" r:id="rId27"/>
    <p:sldId id="464" r:id="rId28"/>
    <p:sldId id="466" r:id="rId29"/>
    <p:sldId id="467" r:id="rId30"/>
    <p:sldId id="471" r:id="rId31"/>
    <p:sldId id="468" r:id="rId32"/>
    <p:sldId id="473" r:id="rId33"/>
    <p:sldId id="469" r:id="rId34"/>
    <p:sldId id="470" r:id="rId35"/>
    <p:sldId id="472" r:id="rId36"/>
    <p:sldId id="474" r:id="rId37"/>
    <p:sldId id="476" r:id="rId38"/>
    <p:sldId id="477" r:id="rId39"/>
    <p:sldId id="478" r:id="rId40"/>
    <p:sldId id="480" r:id="rId41"/>
    <p:sldId id="481" r:id="rId42"/>
    <p:sldId id="479" r:id="rId43"/>
    <p:sldId id="482" r:id="rId44"/>
    <p:sldId id="483" r:id="rId45"/>
    <p:sldId id="484" r:id="rId46"/>
    <p:sldId id="447" r:id="rId47"/>
    <p:sldId id="486" r:id="rId48"/>
    <p:sldId id="487" r:id="rId49"/>
    <p:sldId id="488" r:id="rId50"/>
    <p:sldId id="489" r:id="rId51"/>
    <p:sldId id="490" r:id="rId52"/>
    <p:sldId id="491" r:id="rId53"/>
    <p:sldId id="346" r:id="rId54"/>
    <p:sldId id="345" r:id="rId55"/>
    <p:sldId id="13714" r:id="rId56"/>
    <p:sldId id="347" r:id="rId57"/>
    <p:sldId id="318" r:id="rId58"/>
    <p:sldId id="316" r:id="rId59"/>
    <p:sldId id="351" r:id="rId60"/>
    <p:sldId id="320" r:id="rId61"/>
    <p:sldId id="354" r:id="rId62"/>
    <p:sldId id="13715" r:id="rId63"/>
    <p:sldId id="13716" r:id="rId64"/>
    <p:sldId id="278" r:id="rId65"/>
    <p:sldId id="322" r:id="rId66"/>
    <p:sldId id="325" r:id="rId67"/>
    <p:sldId id="279" r:id="rId68"/>
    <p:sldId id="356" r:id="rId69"/>
    <p:sldId id="280" r:id="rId70"/>
    <p:sldId id="360" r:id="rId71"/>
    <p:sldId id="359" r:id="rId72"/>
    <p:sldId id="358" r:id="rId73"/>
    <p:sldId id="357" r:id="rId74"/>
    <p:sldId id="284" r:id="rId75"/>
    <p:sldId id="361" r:id="rId76"/>
    <p:sldId id="285" r:id="rId77"/>
    <p:sldId id="363" r:id="rId78"/>
    <p:sldId id="286" r:id="rId79"/>
    <p:sldId id="288" r:id="rId80"/>
    <p:sldId id="370" r:id="rId81"/>
    <p:sldId id="372" r:id="rId82"/>
    <p:sldId id="398" r:id="rId83"/>
    <p:sldId id="374" r:id="rId84"/>
    <p:sldId id="294" r:id="rId85"/>
    <p:sldId id="379" r:id="rId86"/>
    <p:sldId id="384" r:id="rId87"/>
    <p:sldId id="386" r:id="rId88"/>
    <p:sldId id="301" r:id="rId89"/>
    <p:sldId id="306" r:id="rId90"/>
    <p:sldId id="309" r:id="rId91"/>
    <p:sldId id="310" r:id="rId92"/>
    <p:sldId id="311" r:id="rId93"/>
    <p:sldId id="314" r:id="rId94"/>
    <p:sldId id="312" r:id="rId95"/>
    <p:sldId id="313" r:id="rId96"/>
    <p:sldId id="13741" r:id="rId97"/>
    <p:sldId id="432" r:id="rId98"/>
    <p:sldId id="712" r:id="rId99"/>
    <p:sldId id="714" r:id="rId100"/>
    <p:sldId id="778" r:id="rId101"/>
    <p:sldId id="13719" r:id="rId102"/>
    <p:sldId id="791" r:id="rId103"/>
    <p:sldId id="13720" r:id="rId104"/>
    <p:sldId id="756" r:id="rId105"/>
    <p:sldId id="485" r:id="rId106"/>
    <p:sldId id="465" r:id="rId107"/>
    <p:sldId id="475" r:id="rId10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33A"/>
    <a:srgbClr val="064339"/>
    <a:srgbClr val="18453B"/>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21" autoAdjust="0"/>
    <p:restoredTop sz="66351"/>
  </p:normalViewPr>
  <p:slideViewPr>
    <p:cSldViewPr snapToGrid="0" snapToObjects="1" showGuides="1">
      <p:cViewPr varScale="1">
        <p:scale>
          <a:sx n="83" d="100"/>
          <a:sy n="83" d="100"/>
        </p:scale>
        <p:origin x="936"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E7E210-172D-4ABE-8DAE-3CF56EC65FFE}" type="datetimeFigureOut">
              <a:rPr lang="en-US" smtClean="0"/>
              <a:t>12/10/21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1FD2C8-EA6F-4783-ADEF-69D7C822FA93}" type="slidenum">
              <a:rPr lang="en-US" smtClean="0"/>
              <a:t>‹#›</a:t>
            </a:fld>
            <a:endParaRPr lang="en-US"/>
          </a:p>
        </p:txBody>
      </p:sp>
    </p:spTree>
    <p:extLst>
      <p:ext uri="{BB962C8B-B14F-4D97-AF65-F5344CB8AC3E}">
        <p14:creationId xmlns:p14="http://schemas.microsoft.com/office/powerpoint/2010/main" val="852708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B10A9-A767-4042-A06F-67B5283D520D}" type="datetimeFigureOut">
              <a:rPr lang="en-US" smtClean="0"/>
              <a:t>12/10/21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99354-90B8-4A26-9167-04629BAE14F6}" type="slidenum">
              <a:rPr lang="en-US" smtClean="0"/>
              <a:t>‹#›</a:t>
            </a:fld>
            <a:endParaRPr lang="en-US"/>
          </a:p>
        </p:txBody>
      </p:sp>
    </p:spTree>
    <p:extLst>
      <p:ext uri="{BB962C8B-B14F-4D97-AF65-F5344CB8AC3E}">
        <p14:creationId xmlns:p14="http://schemas.microsoft.com/office/powerpoint/2010/main" val="2664360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C99354-90B8-4A26-9167-04629BAE14F6}" type="slidenum">
              <a:rPr lang="en-US" smtClean="0"/>
              <a:t>1</a:t>
            </a:fld>
            <a:endParaRPr lang="en-US"/>
          </a:p>
        </p:txBody>
      </p:sp>
    </p:spTree>
    <p:extLst>
      <p:ext uri="{BB962C8B-B14F-4D97-AF65-F5344CB8AC3E}">
        <p14:creationId xmlns:p14="http://schemas.microsoft.com/office/powerpoint/2010/main" val="127734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10</a:t>
            </a:fld>
            <a:endParaRPr lang="en-US"/>
          </a:p>
        </p:txBody>
      </p:sp>
    </p:spTree>
    <p:extLst>
      <p:ext uri="{BB962C8B-B14F-4D97-AF65-F5344CB8AC3E}">
        <p14:creationId xmlns:p14="http://schemas.microsoft.com/office/powerpoint/2010/main" val="2620033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11</a:t>
            </a:fld>
            <a:endParaRPr lang="en-US"/>
          </a:p>
        </p:txBody>
      </p:sp>
    </p:spTree>
    <p:extLst>
      <p:ext uri="{BB962C8B-B14F-4D97-AF65-F5344CB8AC3E}">
        <p14:creationId xmlns:p14="http://schemas.microsoft.com/office/powerpoint/2010/main" val="1562680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12</a:t>
            </a:fld>
            <a:endParaRPr lang="en-US"/>
          </a:p>
        </p:txBody>
      </p:sp>
    </p:spTree>
    <p:extLst>
      <p:ext uri="{BB962C8B-B14F-4D97-AF65-F5344CB8AC3E}">
        <p14:creationId xmlns:p14="http://schemas.microsoft.com/office/powerpoint/2010/main" val="162441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13</a:t>
            </a:fld>
            <a:endParaRPr lang="en-US"/>
          </a:p>
        </p:txBody>
      </p:sp>
    </p:spTree>
    <p:extLst>
      <p:ext uri="{BB962C8B-B14F-4D97-AF65-F5344CB8AC3E}">
        <p14:creationId xmlns:p14="http://schemas.microsoft.com/office/powerpoint/2010/main" val="1625511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14</a:t>
            </a:fld>
            <a:endParaRPr lang="en-US"/>
          </a:p>
        </p:txBody>
      </p:sp>
    </p:spTree>
    <p:extLst>
      <p:ext uri="{BB962C8B-B14F-4D97-AF65-F5344CB8AC3E}">
        <p14:creationId xmlns:p14="http://schemas.microsoft.com/office/powerpoint/2010/main" val="368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15</a:t>
            </a:fld>
            <a:endParaRPr lang="en-US"/>
          </a:p>
        </p:txBody>
      </p:sp>
    </p:spTree>
    <p:extLst>
      <p:ext uri="{BB962C8B-B14F-4D97-AF65-F5344CB8AC3E}">
        <p14:creationId xmlns:p14="http://schemas.microsoft.com/office/powerpoint/2010/main" val="1564336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16</a:t>
            </a:fld>
            <a:endParaRPr lang="en-US"/>
          </a:p>
        </p:txBody>
      </p:sp>
    </p:spTree>
    <p:extLst>
      <p:ext uri="{BB962C8B-B14F-4D97-AF65-F5344CB8AC3E}">
        <p14:creationId xmlns:p14="http://schemas.microsoft.com/office/powerpoint/2010/main" val="1457991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17</a:t>
            </a:fld>
            <a:endParaRPr lang="en-US"/>
          </a:p>
        </p:txBody>
      </p:sp>
    </p:spTree>
    <p:extLst>
      <p:ext uri="{BB962C8B-B14F-4D97-AF65-F5344CB8AC3E}">
        <p14:creationId xmlns:p14="http://schemas.microsoft.com/office/powerpoint/2010/main" val="1940659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18</a:t>
            </a:fld>
            <a:endParaRPr lang="en-US"/>
          </a:p>
        </p:txBody>
      </p:sp>
    </p:spTree>
    <p:extLst>
      <p:ext uri="{BB962C8B-B14F-4D97-AF65-F5344CB8AC3E}">
        <p14:creationId xmlns:p14="http://schemas.microsoft.com/office/powerpoint/2010/main" val="398889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19</a:t>
            </a:fld>
            <a:endParaRPr lang="en-US"/>
          </a:p>
        </p:txBody>
      </p:sp>
    </p:spTree>
    <p:extLst>
      <p:ext uri="{BB962C8B-B14F-4D97-AF65-F5344CB8AC3E}">
        <p14:creationId xmlns:p14="http://schemas.microsoft.com/office/powerpoint/2010/main" val="1049218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a:t>
            </a:fld>
            <a:endParaRPr lang="en-US"/>
          </a:p>
        </p:txBody>
      </p:sp>
    </p:spTree>
    <p:extLst>
      <p:ext uri="{BB962C8B-B14F-4D97-AF65-F5344CB8AC3E}">
        <p14:creationId xmlns:p14="http://schemas.microsoft.com/office/powerpoint/2010/main" val="6683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20</a:t>
            </a:fld>
            <a:endParaRPr lang="en-US"/>
          </a:p>
        </p:txBody>
      </p:sp>
    </p:spTree>
    <p:extLst>
      <p:ext uri="{BB962C8B-B14F-4D97-AF65-F5344CB8AC3E}">
        <p14:creationId xmlns:p14="http://schemas.microsoft.com/office/powerpoint/2010/main" val="4149552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21</a:t>
            </a:fld>
            <a:endParaRPr lang="en-US"/>
          </a:p>
        </p:txBody>
      </p:sp>
    </p:spTree>
    <p:extLst>
      <p:ext uri="{BB962C8B-B14F-4D97-AF65-F5344CB8AC3E}">
        <p14:creationId xmlns:p14="http://schemas.microsoft.com/office/powerpoint/2010/main" val="480991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22</a:t>
            </a:fld>
            <a:endParaRPr lang="en-US"/>
          </a:p>
        </p:txBody>
      </p:sp>
    </p:spTree>
    <p:extLst>
      <p:ext uri="{BB962C8B-B14F-4D97-AF65-F5344CB8AC3E}">
        <p14:creationId xmlns:p14="http://schemas.microsoft.com/office/powerpoint/2010/main" val="3069547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23</a:t>
            </a:fld>
            <a:endParaRPr lang="en-US"/>
          </a:p>
        </p:txBody>
      </p:sp>
    </p:spTree>
    <p:extLst>
      <p:ext uri="{BB962C8B-B14F-4D97-AF65-F5344CB8AC3E}">
        <p14:creationId xmlns:p14="http://schemas.microsoft.com/office/powerpoint/2010/main" val="550289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24</a:t>
            </a:fld>
            <a:endParaRPr lang="en-US"/>
          </a:p>
        </p:txBody>
      </p:sp>
    </p:spTree>
    <p:extLst>
      <p:ext uri="{BB962C8B-B14F-4D97-AF65-F5344CB8AC3E}">
        <p14:creationId xmlns:p14="http://schemas.microsoft.com/office/powerpoint/2010/main" val="1486267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25</a:t>
            </a:fld>
            <a:endParaRPr lang="en-US"/>
          </a:p>
        </p:txBody>
      </p:sp>
    </p:spTree>
    <p:extLst>
      <p:ext uri="{BB962C8B-B14F-4D97-AF65-F5344CB8AC3E}">
        <p14:creationId xmlns:p14="http://schemas.microsoft.com/office/powerpoint/2010/main" val="2232252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26</a:t>
            </a:fld>
            <a:endParaRPr lang="en-US"/>
          </a:p>
        </p:txBody>
      </p:sp>
    </p:spTree>
    <p:extLst>
      <p:ext uri="{BB962C8B-B14F-4D97-AF65-F5344CB8AC3E}">
        <p14:creationId xmlns:p14="http://schemas.microsoft.com/office/powerpoint/2010/main" val="758292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27</a:t>
            </a:fld>
            <a:endParaRPr lang="en-US"/>
          </a:p>
        </p:txBody>
      </p:sp>
    </p:spTree>
    <p:extLst>
      <p:ext uri="{BB962C8B-B14F-4D97-AF65-F5344CB8AC3E}">
        <p14:creationId xmlns:p14="http://schemas.microsoft.com/office/powerpoint/2010/main" val="3946802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28</a:t>
            </a:fld>
            <a:endParaRPr lang="en-US"/>
          </a:p>
        </p:txBody>
      </p:sp>
    </p:spTree>
    <p:extLst>
      <p:ext uri="{BB962C8B-B14F-4D97-AF65-F5344CB8AC3E}">
        <p14:creationId xmlns:p14="http://schemas.microsoft.com/office/powerpoint/2010/main" val="1839381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29</a:t>
            </a:fld>
            <a:endParaRPr lang="en-US"/>
          </a:p>
        </p:txBody>
      </p:sp>
    </p:spTree>
    <p:extLst>
      <p:ext uri="{BB962C8B-B14F-4D97-AF65-F5344CB8AC3E}">
        <p14:creationId xmlns:p14="http://schemas.microsoft.com/office/powerpoint/2010/main" val="4195184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a:t>
            </a:fld>
            <a:endParaRPr lang="en-US"/>
          </a:p>
        </p:txBody>
      </p:sp>
    </p:spTree>
    <p:extLst>
      <p:ext uri="{BB962C8B-B14F-4D97-AF65-F5344CB8AC3E}">
        <p14:creationId xmlns:p14="http://schemas.microsoft.com/office/powerpoint/2010/main" val="3987628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30</a:t>
            </a:fld>
            <a:endParaRPr lang="en-US"/>
          </a:p>
        </p:txBody>
      </p:sp>
    </p:spTree>
    <p:extLst>
      <p:ext uri="{BB962C8B-B14F-4D97-AF65-F5344CB8AC3E}">
        <p14:creationId xmlns:p14="http://schemas.microsoft.com/office/powerpoint/2010/main" val="829391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31</a:t>
            </a:fld>
            <a:endParaRPr lang="en-US"/>
          </a:p>
        </p:txBody>
      </p:sp>
    </p:spTree>
    <p:extLst>
      <p:ext uri="{BB962C8B-B14F-4D97-AF65-F5344CB8AC3E}">
        <p14:creationId xmlns:p14="http://schemas.microsoft.com/office/powerpoint/2010/main" val="2165164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32</a:t>
            </a:fld>
            <a:endParaRPr lang="en-US"/>
          </a:p>
        </p:txBody>
      </p:sp>
    </p:spTree>
    <p:extLst>
      <p:ext uri="{BB962C8B-B14F-4D97-AF65-F5344CB8AC3E}">
        <p14:creationId xmlns:p14="http://schemas.microsoft.com/office/powerpoint/2010/main" val="3051283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33</a:t>
            </a:fld>
            <a:endParaRPr lang="en-US"/>
          </a:p>
        </p:txBody>
      </p:sp>
    </p:spTree>
    <p:extLst>
      <p:ext uri="{BB962C8B-B14F-4D97-AF65-F5344CB8AC3E}">
        <p14:creationId xmlns:p14="http://schemas.microsoft.com/office/powerpoint/2010/main" val="292408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34</a:t>
            </a:fld>
            <a:endParaRPr lang="en-US"/>
          </a:p>
        </p:txBody>
      </p:sp>
    </p:spTree>
    <p:extLst>
      <p:ext uri="{BB962C8B-B14F-4D97-AF65-F5344CB8AC3E}">
        <p14:creationId xmlns:p14="http://schemas.microsoft.com/office/powerpoint/2010/main" val="1326573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35</a:t>
            </a:fld>
            <a:endParaRPr lang="en-US"/>
          </a:p>
        </p:txBody>
      </p:sp>
    </p:spTree>
    <p:extLst>
      <p:ext uri="{BB962C8B-B14F-4D97-AF65-F5344CB8AC3E}">
        <p14:creationId xmlns:p14="http://schemas.microsoft.com/office/powerpoint/2010/main" val="3503234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36</a:t>
            </a:fld>
            <a:endParaRPr lang="en-US"/>
          </a:p>
        </p:txBody>
      </p:sp>
    </p:spTree>
    <p:extLst>
      <p:ext uri="{BB962C8B-B14F-4D97-AF65-F5344CB8AC3E}">
        <p14:creationId xmlns:p14="http://schemas.microsoft.com/office/powerpoint/2010/main" val="3316361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37</a:t>
            </a:fld>
            <a:endParaRPr lang="en-US"/>
          </a:p>
        </p:txBody>
      </p:sp>
    </p:spTree>
    <p:extLst>
      <p:ext uri="{BB962C8B-B14F-4D97-AF65-F5344CB8AC3E}">
        <p14:creationId xmlns:p14="http://schemas.microsoft.com/office/powerpoint/2010/main" val="105184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38</a:t>
            </a:fld>
            <a:endParaRPr lang="en-US"/>
          </a:p>
        </p:txBody>
      </p:sp>
    </p:spTree>
    <p:extLst>
      <p:ext uri="{BB962C8B-B14F-4D97-AF65-F5344CB8AC3E}">
        <p14:creationId xmlns:p14="http://schemas.microsoft.com/office/powerpoint/2010/main" val="3394584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39</a:t>
            </a:fld>
            <a:endParaRPr lang="en-US"/>
          </a:p>
        </p:txBody>
      </p:sp>
    </p:spTree>
    <p:extLst>
      <p:ext uri="{BB962C8B-B14F-4D97-AF65-F5344CB8AC3E}">
        <p14:creationId xmlns:p14="http://schemas.microsoft.com/office/powerpoint/2010/main" val="3766426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a:t>
            </a:fld>
            <a:endParaRPr lang="en-US"/>
          </a:p>
        </p:txBody>
      </p:sp>
    </p:spTree>
    <p:extLst>
      <p:ext uri="{BB962C8B-B14F-4D97-AF65-F5344CB8AC3E}">
        <p14:creationId xmlns:p14="http://schemas.microsoft.com/office/powerpoint/2010/main" val="40969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40</a:t>
            </a:fld>
            <a:endParaRPr lang="en-US"/>
          </a:p>
        </p:txBody>
      </p:sp>
    </p:spTree>
    <p:extLst>
      <p:ext uri="{BB962C8B-B14F-4D97-AF65-F5344CB8AC3E}">
        <p14:creationId xmlns:p14="http://schemas.microsoft.com/office/powerpoint/2010/main" val="4013988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41</a:t>
            </a:fld>
            <a:endParaRPr lang="en-US"/>
          </a:p>
        </p:txBody>
      </p:sp>
    </p:spTree>
    <p:extLst>
      <p:ext uri="{BB962C8B-B14F-4D97-AF65-F5344CB8AC3E}">
        <p14:creationId xmlns:p14="http://schemas.microsoft.com/office/powerpoint/2010/main" val="996752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42</a:t>
            </a:fld>
            <a:endParaRPr lang="en-US"/>
          </a:p>
        </p:txBody>
      </p:sp>
    </p:spTree>
    <p:extLst>
      <p:ext uri="{BB962C8B-B14F-4D97-AF65-F5344CB8AC3E}">
        <p14:creationId xmlns:p14="http://schemas.microsoft.com/office/powerpoint/2010/main" val="3152073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43</a:t>
            </a:fld>
            <a:endParaRPr lang="en-US"/>
          </a:p>
        </p:txBody>
      </p:sp>
    </p:spTree>
    <p:extLst>
      <p:ext uri="{BB962C8B-B14F-4D97-AF65-F5344CB8AC3E}">
        <p14:creationId xmlns:p14="http://schemas.microsoft.com/office/powerpoint/2010/main" val="3321930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44</a:t>
            </a:fld>
            <a:endParaRPr lang="en-US"/>
          </a:p>
        </p:txBody>
      </p:sp>
    </p:spTree>
    <p:extLst>
      <p:ext uri="{BB962C8B-B14F-4D97-AF65-F5344CB8AC3E}">
        <p14:creationId xmlns:p14="http://schemas.microsoft.com/office/powerpoint/2010/main" val="17844768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46</a:t>
            </a:fld>
            <a:endParaRPr lang="en-US"/>
          </a:p>
        </p:txBody>
      </p:sp>
    </p:spTree>
    <p:extLst>
      <p:ext uri="{BB962C8B-B14F-4D97-AF65-F5344CB8AC3E}">
        <p14:creationId xmlns:p14="http://schemas.microsoft.com/office/powerpoint/2010/main" val="7040053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47</a:t>
            </a:fld>
            <a:endParaRPr lang="en-US"/>
          </a:p>
        </p:txBody>
      </p:sp>
    </p:spTree>
    <p:extLst>
      <p:ext uri="{BB962C8B-B14F-4D97-AF65-F5344CB8AC3E}">
        <p14:creationId xmlns:p14="http://schemas.microsoft.com/office/powerpoint/2010/main" val="3770526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48</a:t>
            </a:fld>
            <a:endParaRPr lang="en-US"/>
          </a:p>
        </p:txBody>
      </p:sp>
    </p:spTree>
    <p:extLst>
      <p:ext uri="{BB962C8B-B14F-4D97-AF65-F5344CB8AC3E}">
        <p14:creationId xmlns:p14="http://schemas.microsoft.com/office/powerpoint/2010/main" val="2299802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49</a:t>
            </a:fld>
            <a:endParaRPr lang="en-US"/>
          </a:p>
        </p:txBody>
      </p:sp>
    </p:spTree>
    <p:extLst>
      <p:ext uri="{BB962C8B-B14F-4D97-AF65-F5344CB8AC3E}">
        <p14:creationId xmlns:p14="http://schemas.microsoft.com/office/powerpoint/2010/main" val="1257354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50</a:t>
            </a:fld>
            <a:endParaRPr lang="en-US"/>
          </a:p>
        </p:txBody>
      </p:sp>
    </p:spTree>
    <p:extLst>
      <p:ext uri="{BB962C8B-B14F-4D97-AF65-F5344CB8AC3E}">
        <p14:creationId xmlns:p14="http://schemas.microsoft.com/office/powerpoint/2010/main" val="3222178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5</a:t>
            </a:fld>
            <a:endParaRPr lang="en-US"/>
          </a:p>
        </p:txBody>
      </p:sp>
    </p:spTree>
    <p:extLst>
      <p:ext uri="{BB962C8B-B14F-4D97-AF65-F5344CB8AC3E}">
        <p14:creationId xmlns:p14="http://schemas.microsoft.com/office/powerpoint/2010/main" val="4175982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51</a:t>
            </a:fld>
            <a:endParaRPr lang="en-US"/>
          </a:p>
        </p:txBody>
      </p:sp>
    </p:spTree>
    <p:extLst>
      <p:ext uri="{BB962C8B-B14F-4D97-AF65-F5344CB8AC3E}">
        <p14:creationId xmlns:p14="http://schemas.microsoft.com/office/powerpoint/2010/main" val="298347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52</a:t>
            </a:fld>
            <a:endParaRPr lang="en-US"/>
          </a:p>
        </p:txBody>
      </p:sp>
    </p:spTree>
    <p:extLst>
      <p:ext uri="{BB962C8B-B14F-4D97-AF65-F5344CB8AC3E}">
        <p14:creationId xmlns:p14="http://schemas.microsoft.com/office/powerpoint/2010/main" val="882987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96</a:t>
            </a:fld>
            <a:endParaRPr lang="zh-CN" altLang="en-US"/>
          </a:p>
        </p:txBody>
      </p:sp>
    </p:spTree>
    <p:extLst>
      <p:ext uri="{BB962C8B-B14F-4D97-AF65-F5344CB8AC3E}">
        <p14:creationId xmlns:p14="http://schemas.microsoft.com/office/powerpoint/2010/main" val="3490647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5"/>
          </p:nvPr>
        </p:nvSpPr>
        <p:spPr/>
        <p:txBody>
          <a:bodyPr/>
          <a:lstStyle/>
          <a:p>
            <a:fld id="{C8DAD2BE-DB80-8043-BD6F-CE9EA20DEE74}" type="slidenum">
              <a:rPr lang="en-US" smtClean="0"/>
              <a:pPr/>
              <a:t>97</a:t>
            </a:fld>
            <a:endParaRPr lang="en-US"/>
          </a:p>
        </p:txBody>
      </p:sp>
    </p:spTree>
    <p:extLst>
      <p:ext uri="{BB962C8B-B14F-4D97-AF65-F5344CB8AC3E}">
        <p14:creationId xmlns:p14="http://schemas.microsoft.com/office/powerpoint/2010/main" val="4024170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the question comes, since graph neural network is an extension of convolutional neural network, does it face the same problem? </a:t>
            </a:r>
            <a:endParaRPr lang="zh-CN" altLang="en-US" dirty="0"/>
          </a:p>
        </p:txBody>
      </p:sp>
      <p:sp>
        <p:nvSpPr>
          <p:cNvPr id="4" name="Slide Number Placeholder 3"/>
          <p:cNvSpPr>
            <a:spLocks noGrp="1"/>
          </p:cNvSpPr>
          <p:nvPr>
            <p:ph type="sldNum" sz="quarter" idx="5"/>
          </p:nvPr>
        </p:nvSpPr>
        <p:spPr/>
        <p:txBody>
          <a:bodyPr/>
          <a:lstStyle/>
          <a:p>
            <a:fld id="{C8DAD2BE-DB80-8043-BD6F-CE9EA20DEE74}" type="slidenum">
              <a:rPr lang="en-US" smtClean="0"/>
              <a:pPr/>
              <a:t>98</a:t>
            </a:fld>
            <a:endParaRPr lang="en-US"/>
          </a:p>
        </p:txBody>
      </p:sp>
    </p:spTree>
    <p:extLst>
      <p:ext uri="{BB962C8B-B14F-4D97-AF65-F5344CB8AC3E}">
        <p14:creationId xmlns:p14="http://schemas.microsoft.com/office/powerpoint/2010/main" val="1982852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answer is Yes. Here we have a graph, which contains 6 blue nodes and 2 green nodes. And the GNN successfully predicted node 7 as green. But if we add some adversarial noise to the graph, that is we connect node 8 with a blue node 5, It is a small change on the graph. But we find that the GCN gives the wrong prediction. Which means GNN are also vulnerable to adversarial attacks.</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99</a:t>
            </a:fld>
            <a:endParaRPr lang="zh-CN" altLang="en-US"/>
          </a:p>
        </p:txBody>
      </p:sp>
    </p:spTree>
    <p:extLst>
      <p:ext uri="{BB962C8B-B14F-4D97-AF65-F5344CB8AC3E}">
        <p14:creationId xmlns:p14="http://schemas.microsoft.com/office/powerpoint/2010/main" val="1899683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Then you may ask why is this problem important? Yeah, actually we don’t care about this toy example. But what if the graph is a credit card transaction graph and node 7 and 8 are the fraudsters. The GNN model aims to find which nodes are fraudsters. However, the fraudster can connect with some other high-credit users to disguise himself and escape from the detection of the </a:t>
            </a:r>
            <a:r>
              <a:rPr lang="en-US" altLang="zh-CN" sz="1200" kern="1200" dirty="0" err="1">
                <a:solidFill>
                  <a:schemeClr val="tx1"/>
                </a:solidFill>
                <a:effectLst/>
                <a:latin typeface="+mn-lt"/>
                <a:ea typeface="+mn-ea"/>
                <a:cs typeface="+mn-cs"/>
              </a:rPr>
              <a:t>gnn</a:t>
            </a:r>
            <a:r>
              <a:rPr lang="en-US" altLang="zh-CN" sz="1200" kern="1200" dirty="0">
                <a:solidFill>
                  <a:schemeClr val="tx1"/>
                </a:solidFill>
                <a:effectLst/>
                <a:latin typeface="+mn-lt"/>
                <a:ea typeface="+mn-ea"/>
                <a:cs typeface="+mn-cs"/>
              </a:rPr>
              <a:t> model.</a:t>
            </a: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adversarial attacks can also harm recommender systems, like social recommendation,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product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recommendation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etc. In the rest of the presentation, I will divide the speech into two parts, the popular attacking methods and how do we defend against the attacks. For developing attacking methods, you might wonder if we can directly apply existing methods of adversarial attacks on image domain. The answer is no. </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100</a:t>
            </a:fld>
            <a:endParaRPr lang="zh-CN" altLang="en-US"/>
          </a:p>
        </p:txBody>
      </p:sp>
    </p:spTree>
    <p:extLst>
      <p:ext uri="{BB962C8B-B14F-4D97-AF65-F5344CB8AC3E}">
        <p14:creationId xmlns:p14="http://schemas.microsoft.com/office/powerpoint/2010/main" val="33727848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For the attacking methods, there are already a lot of work studying adversarial attacks on image data, can we directly apply the existing solutions to generate attacks?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Unfortunately, we cannot. There are several main differences between graph data and image data.</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first one is discreteness. We know the pixel values in image data are continuous, 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here the adjacency matrix which represent the graph is discrete,</a:t>
            </a:r>
            <a:r>
              <a:rPr lang="en-US" altLang="zh-CN" sz="1200" kern="1200" baseline="0" dirty="0">
                <a:solidFill>
                  <a:schemeClr val="tx1"/>
                </a:solidFill>
                <a:effectLst/>
                <a:latin typeface="+mn-lt"/>
                <a:ea typeface="+mn-ea"/>
                <a:cs typeface="+mn-cs"/>
              </a:rPr>
              <a:t> which makes it hard to directly apply continuous methods, such as gradient decedent.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second difference is perturbation measure. Adversarial attacks should be small</a:t>
            </a:r>
            <a:r>
              <a:rPr lang="en-US" altLang="zh-CN" sz="1200" kern="1200" baseline="0" dirty="0">
                <a:solidFill>
                  <a:schemeClr val="tx1"/>
                </a:solidFill>
                <a:effectLst/>
                <a:latin typeface="+mn-lt"/>
                <a:ea typeface="+mn-ea"/>
                <a:cs typeface="+mn-cs"/>
              </a:rPr>
              <a:t> and </a:t>
            </a:r>
            <a:r>
              <a:rPr lang="en-US" altLang="zh-CN" sz="1200" kern="1200" dirty="0">
                <a:solidFill>
                  <a:schemeClr val="tx1"/>
                </a:solidFill>
                <a:effectLst/>
                <a:latin typeface="+mn-lt"/>
                <a:ea typeface="+mn-ea"/>
                <a:cs typeface="+mn-cs"/>
              </a:rPr>
              <a:t>unnoticeable.</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 image data, we human can easily define</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if two images are similar or not. But for graphs, the comparison is much</a:t>
            </a:r>
            <a:r>
              <a:rPr lang="en-US" altLang="zh-CN" sz="1200" kern="1200" baseline="0" dirty="0">
                <a:solidFill>
                  <a:schemeClr val="tx1"/>
                </a:solidFill>
                <a:effectLst/>
                <a:latin typeface="+mn-lt"/>
                <a:ea typeface="+mn-ea"/>
                <a:cs typeface="+mn-cs"/>
              </a:rPr>
              <a:t> more difficult. Both the graph</a:t>
            </a:r>
            <a:r>
              <a:rPr lang="en-US" altLang="zh-CN" sz="1200" kern="1200" dirty="0">
                <a:solidFill>
                  <a:schemeClr val="tx1"/>
                </a:solidFill>
                <a:effectLst/>
                <a:latin typeface="+mn-lt"/>
                <a:ea typeface="+mn-ea"/>
                <a:cs typeface="+mn-cs"/>
              </a:rPr>
              <a:t> structure and node features can vary. it is hard to define whether two graphs are similar or not.</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Last but</a:t>
            </a:r>
            <a:r>
              <a:rPr lang="en-US" altLang="zh-CN" sz="1200" kern="1200" baseline="0" dirty="0">
                <a:solidFill>
                  <a:schemeClr val="tx1"/>
                </a:solidFill>
                <a:effectLst/>
                <a:latin typeface="+mn-lt"/>
                <a:ea typeface="+mn-ea"/>
                <a:cs typeface="+mn-cs"/>
              </a:rPr>
              <a:t> not least, in graph, there are much more perturbation types than that in </a:t>
            </a:r>
            <a:r>
              <a:rPr lang="en-US" altLang="zh-CN" sz="1200" kern="1200" baseline="0" dirty="0" err="1">
                <a:solidFill>
                  <a:schemeClr val="tx1"/>
                </a:solidFill>
                <a:effectLst/>
                <a:latin typeface="+mn-lt"/>
                <a:ea typeface="+mn-ea"/>
                <a:cs typeface="+mn-cs"/>
              </a:rPr>
              <a:t>imgae</a:t>
            </a:r>
            <a:r>
              <a:rPr lang="en-US" altLang="zh-CN" sz="1200" kern="1200" baseline="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417DD-1FF3-BD4D-8265-B310C2CF8F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805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en-US" altLang="zh-CN" baseline="0" dirty="0"/>
              <a:t> a graph, we can easily add an new edge between two disconnected nodes; likewise, we can also delete an existing edge between two connected nodes. This perturbation type is called adding or deleting an edge. In addition, we can delete one existing edge between two nodes, and then connect one of them with the third node. This is called “rewiring”. Another common perturbation type is </a:t>
            </a:r>
            <a:r>
              <a:rPr lang="zh-CN" altLang="en-US" baseline="0" dirty="0"/>
              <a:t>“</a:t>
            </a:r>
            <a:r>
              <a:rPr lang="en-US" altLang="zh-CN" baseline="0" dirty="0"/>
              <a:t>node injection</a:t>
            </a:r>
            <a:r>
              <a:rPr lang="zh-CN" altLang="en-US" baseline="0" dirty="0"/>
              <a:t>”</a:t>
            </a:r>
            <a:r>
              <a:rPr lang="en-US" altLang="zh-CN" baseline="0" dirty="0"/>
              <a:t>, where we create a new node in a graph, and connect it with other nodes. It’s like that we create an new user account in social network, such as </a:t>
            </a:r>
            <a:r>
              <a:rPr lang="en-US" altLang="zh-CN" baseline="0" dirty="0" err="1"/>
              <a:t>facebook</a:t>
            </a:r>
            <a:r>
              <a:rPr lang="en-US" altLang="zh-CN" baseline="0" dirty="0"/>
              <a:t> or twitter, and connect this fake user with other users to perturb the whole social network. The operations we mentioned so far are all perturbations related to graph structure. Actually we can also perturb a graph by modifying node features.</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102</a:t>
            </a:fld>
            <a:endParaRPr lang="en-US"/>
          </a:p>
        </p:txBody>
      </p:sp>
    </p:spTree>
    <p:extLst>
      <p:ext uri="{BB962C8B-B14F-4D97-AF65-F5344CB8AC3E}">
        <p14:creationId xmlns:p14="http://schemas.microsoft.com/office/powerpoint/2010/main" val="605651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Except</a:t>
            </a:r>
            <a:r>
              <a:rPr lang="en-US" altLang="zh-CN" baseline="0" dirty="0"/>
              <a:t> for perturbation types, </a:t>
            </a:r>
            <a:r>
              <a:rPr lang="en-US" altLang="zh-CN" dirty="0"/>
              <a:t>we can also have some other</a:t>
            </a:r>
            <a:r>
              <a:rPr lang="en-US" altLang="zh-CN" baseline="0" dirty="0"/>
              <a:t> categories on graph attacks. Here we can also divide graph attacks into evasion attack and poisoning attack based on the attacker ‘capacity. If the attacker is only capable of inserting adversarial perturbation in the test stage, which in other words, the attacker is not capable of changing the model parameters or structures, the attack is called evasion attack; However, if the attack happens before the training process</a:t>
            </a:r>
            <a:r>
              <a:rPr lang="zh-CN" altLang="en-US" baseline="0" dirty="0"/>
              <a:t>，</a:t>
            </a:r>
            <a:r>
              <a:rPr lang="en-US" altLang="zh-CN" baseline="0" dirty="0"/>
              <a:t>as shown in the right part of the picture, it is called a poisoning attack.</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417DD-1FF3-BD4D-8265-B310C2CF8F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528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6</a:t>
            </a:fld>
            <a:endParaRPr lang="en-US"/>
          </a:p>
        </p:txBody>
      </p:sp>
    </p:spTree>
    <p:extLst>
      <p:ext uri="{BB962C8B-B14F-4D97-AF65-F5344CB8AC3E}">
        <p14:creationId xmlns:p14="http://schemas.microsoft.com/office/powerpoint/2010/main" val="19891767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Also, we can divide</a:t>
            </a:r>
            <a:r>
              <a:rPr kumimoji="1" lang="en-US" altLang="zh-CN" baseline="0" dirty="0"/>
              <a:t> the attacks into two groups based on whether the attacker has specific targeted nodes. As shown in the slide, for targets attack, the attackers target on misclassifying a given small set of test nodes. While for non-targets attack, the attackers aim to reduce the overall performance of of the trained model on the whole test set. </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104</a:t>
            </a:fld>
            <a:endParaRPr lang="zh-CN" altLang="en-US"/>
          </a:p>
        </p:txBody>
      </p:sp>
    </p:spTree>
    <p:extLst>
      <p:ext uri="{BB962C8B-B14F-4D97-AF65-F5344CB8AC3E}">
        <p14:creationId xmlns:p14="http://schemas.microsoft.com/office/powerpoint/2010/main" val="4290854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105</a:t>
            </a:fld>
            <a:endParaRPr lang="en-US"/>
          </a:p>
        </p:txBody>
      </p:sp>
    </p:spTree>
    <p:extLst>
      <p:ext uri="{BB962C8B-B14F-4D97-AF65-F5344CB8AC3E}">
        <p14:creationId xmlns:p14="http://schemas.microsoft.com/office/powerpoint/2010/main" val="35815706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106</a:t>
            </a:fld>
            <a:endParaRPr lang="en-US"/>
          </a:p>
        </p:txBody>
      </p:sp>
    </p:spTree>
    <p:extLst>
      <p:ext uri="{BB962C8B-B14F-4D97-AF65-F5344CB8AC3E}">
        <p14:creationId xmlns:p14="http://schemas.microsoft.com/office/powerpoint/2010/main" val="19349305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107</a:t>
            </a:fld>
            <a:endParaRPr lang="en-US"/>
          </a:p>
        </p:txBody>
      </p:sp>
    </p:spTree>
    <p:extLst>
      <p:ext uri="{BB962C8B-B14F-4D97-AF65-F5344CB8AC3E}">
        <p14:creationId xmlns:p14="http://schemas.microsoft.com/office/powerpoint/2010/main" val="16321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7</a:t>
            </a:fld>
            <a:endParaRPr lang="en-US"/>
          </a:p>
        </p:txBody>
      </p:sp>
    </p:spTree>
    <p:extLst>
      <p:ext uri="{BB962C8B-B14F-4D97-AF65-F5344CB8AC3E}">
        <p14:creationId xmlns:p14="http://schemas.microsoft.com/office/powerpoint/2010/main" val="2162487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8</a:t>
            </a:fld>
            <a:endParaRPr lang="en-US"/>
          </a:p>
        </p:txBody>
      </p:sp>
    </p:spTree>
    <p:extLst>
      <p:ext uri="{BB962C8B-B14F-4D97-AF65-F5344CB8AC3E}">
        <p14:creationId xmlns:p14="http://schemas.microsoft.com/office/powerpoint/2010/main" val="388207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C99354-90B8-4A26-9167-04629BAE14F6}" type="slidenum">
              <a:rPr lang="en-US" smtClean="0"/>
              <a:t>9</a:t>
            </a:fld>
            <a:endParaRPr lang="en-US"/>
          </a:p>
        </p:txBody>
      </p:sp>
    </p:spTree>
    <p:extLst>
      <p:ext uri="{BB962C8B-B14F-4D97-AF65-F5344CB8AC3E}">
        <p14:creationId xmlns:p14="http://schemas.microsoft.com/office/powerpoint/2010/main" val="151790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8841"/>
            <a:ext cx="7772400" cy="1301965"/>
          </a:xfrm>
          <a:prstGeom prst="rect">
            <a:avLst/>
          </a:prstGeom>
        </p:spPr>
        <p:txBody>
          <a:bodyPr>
            <a:normAutofit/>
          </a:bodyPr>
          <a:lstStyle>
            <a:lvl1pPr algn="l">
              <a:defRPr sz="3600" b="0" i="0" baseline="0">
                <a:ln>
                  <a:noFill/>
                </a:ln>
                <a:solidFill>
                  <a:srgbClr val="18453B"/>
                </a:solidFill>
                <a:latin typeface="Gotham-Bold"/>
                <a:cs typeface="Gotham-Bold"/>
              </a:defRPr>
            </a:lvl1pPr>
          </a:lstStyle>
          <a:p>
            <a:r>
              <a:rPr lang="en-US" dirty="0"/>
              <a:t>Presentation Title</a:t>
            </a:r>
          </a:p>
        </p:txBody>
      </p:sp>
      <p:sp>
        <p:nvSpPr>
          <p:cNvPr id="3" name="Subtitle 2"/>
          <p:cNvSpPr>
            <a:spLocks noGrp="1"/>
          </p:cNvSpPr>
          <p:nvPr>
            <p:ph type="subTitle" idx="1"/>
          </p:nvPr>
        </p:nvSpPr>
        <p:spPr>
          <a:xfrm>
            <a:off x="685800" y="3030807"/>
            <a:ext cx="7772400" cy="2102356"/>
          </a:xfrm>
          <a:prstGeom prst="rect">
            <a:avLst/>
          </a:prstGeom>
        </p:spPr>
        <p:txBody>
          <a:bodyPr anchor="t">
            <a:normAutofit/>
          </a:bodyPr>
          <a:lstStyle>
            <a:lvl1pPr marL="0" indent="0" algn="l">
              <a:buNone/>
              <a:defRPr sz="2400" b="0" i="0">
                <a:solidFill>
                  <a:schemeClr val="tx1">
                    <a:lumMod val="65000"/>
                    <a:lumOff val="35000"/>
                  </a:schemeClr>
                </a:solidFill>
                <a:latin typeface="Gotham Book"/>
                <a:cs typeface="Gotham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A7A78B73-D440-4B82-9E3B-BAF17BD79BE4}" type="datetime1">
              <a:rPr lang="en-US" smtClean="0"/>
              <a:t>12/10/21</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s-ES"/>
              <a:t>Ming Yan (myan@msu.edi), http://www.math.msu.edu/~yanm</a:t>
            </a:r>
            <a:endParaRPr lang="en-US"/>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205D934E-3E61-264D-8682-F58928E18B8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48606"/>
            <a:ext cx="8229600" cy="480233"/>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1 column</a:t>
            </a:r>
          </a:p>
        </p:txBody>
      </p:sp>
      <p:sp>
        <p:nvSpPr>
          <p:cNvPr id="3" name="Content Placeholder 2"/>
          <p:cNvSpPr>
            <a:spLocks noGrp="1"/>
          </p:cNvSpPr>
          <p:nvPr>
            <p:ph idx="1"/>
          </p:nvPr>
        </p:nvSpPr>
        <p:spPr>
          <a:xfrm>
            <a:off x="457200" y="2059668"/>
            <a:ext cx="8229600" cy="4066495"/>
          </a:xfrm>
          <a:prstGeom prst="rect">
            <a:avLst/>
          </a:prstGeom>
        </p:spPr>
        <p:txBody>
          <a:bodyPr/>
          <a:lstStyle>
            <a:lvl1pPr>
              <a:buClr>
                <a:srgbClr val="18453B"/>
              </a:buClr>
              <a:buFont typeface="Arial"/>
              <a:buChar char="•"/>
              <a:defRPr sz="2800" b="0" i="0">
                <a:solidFill>
                  <a:srgbClr val="595959"/>
                </a:solidFill>
                <a:latin typeface="Gotham Book"/>
                <a:cs typeface="Gotham Book"/>
              </a:defRPr>
            </a:lvl1pPr>
            <a:lvl2pPr>
              <a:buClr>
                <a:schemeClr val="tx1">
                  <a:lumMod val="75000"/>
                  <a:lumOff val="25000"/>
                </a:schemeClr>
              </a:buClr>
              <a:buSzPct val="85000"/>
              <a:buFont typeface="Arial"/>
              <a:buChar char="•"/>
              <a:defRPr sz="2400" b="0" i="0">
                <a:solidFill>
                  <a:srgbClr val="595959"/>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A79DEEAB-A47E-45BA-A099-3882E6BDB966}" type="datetime1">
              <a:rPr lang="en-US" smtClean="0"/>
              <a:t>12/10/21</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s-ES"/>
              <a:t>Ming Yan (myan@msu.edi), http://www.math.msu.edu/~yanm</a:t>
            </a:r>
            <a:endParaRPr lang="en-US"/>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0B4461CB-4CA9-2A43-A3FA-624E1DA485A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03154"/>
            <a:ext cx="8229600" cy="875092"/>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2 columns</a:t>
            </a:r>
          </a:p>
        </p:txBody>
      </p:sp>
      <p:sp>
        <p:nvSpPr>
          <p:cNvPr id="3" name="Content Placeholder 2"/>
          <p:cNvSpPr>
            <a:spLocks noGrp="1"/>
          </p:cNvSpPr>
          <p:nvPr>
            <p:ph idx="1"/>
          </p:nvPr>
        </p:nvSpPr>
        <p:spPr>
          <a:xfrm>
            <a:off x="457200" y="2059668"/>
            <a:ext cx="3950704" cy="4296682"/>
          </a:xfrm>
          <a:prstGeom prst="rect">
            <a:avLst/>
          </a:prstGeom>
        </p:spPr>
        <p:txBody>
          <a:bodyPr/>
          <a:lstStyle>
            <a:lvl1pPr>
              <a:buClr>
                <a:schemeClr val="tx1">
                  <a:lumMod val="75000"/>
                  <a:lumOff val="25000"/>
                </a:schemeClr>
              </a:buClr>
              <a:buFont typeface="Arial"/>
              <a:buChar char="•"/>
              <a:defRPr sz="2800" b="0" i="0">
                <a:solidFill>
                  <a:schemeClr val="tx1">
                    <a:lumMod val="65000"/>
                    <a:lumOff val="35000"/>
                  </a:schemeClr>
                </a:solidFill>
                <a:latin typeface="Gotham Book"/>
                <a:cs typeface="Gotham Book"/>
              </a:defRPr>
            </a:lvl1pPr>
            <a:lvl2pPr>
              <a:buClr>
                <a:schemeClr val="tx1">
                  <a:lumMod val="75000"/>
                  <a:lumOff val="25000"/>
                </a:schemeClr>
              </a:buClr>
              <a:buSzPct val="85000"/>
              <a:buFont typeface="Arial"/>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3C36871A-CCA1-40F1-A326-C7B2951853D1}" type="datetime1">
              <a:rPr lang="en-US" smtClean="0"/>
              <a:t>12/10/21</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s-ES"/>
              <a:t>Ming Yan (myan@msu.edi), http://www.math.msu.edu/~yanm</a:t>
            </a:r>
            <a:endParaRPr lang="en-US"/>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599938D-0427-3542-974E-F7CD887B3868}" type="slidenum">
              <a:rPr lang="en-US"/>
              <a:pPr>
                <a:defRPr/>
              </a:pPr>
              <a:t>‹#›</a:t>
            </a:fld>
            <a:endParaRPr lang="en-US"/>
          </a:p>
        </p:txBody>
      </p:sp>
      <p:sp>
        <p:nvSpPr>
          <p:cNvPr id="8" name="Content Placeholder 2"/>
          <p:cNvSpPr>
            <a:spLocks noGrp="1"/>
          </p:cNvSpPr>
          <p:nvPr>
            <p:ph idx="13"/>
          </p:nvPr>
        </p:nvSpPr>
        <p:spPr>
          <a:xfrm>
            <a:off x="4736096" y="2059668"/>
            <a:ext cx="3950704" cy="4296682"/>
          </a:xfrm>
          <a:prstGeom prst="rect">
            <a:avLst/>
          </a:prstGeom>
        </p:spPr>
        <p:txBody>
          <a:bodyPr/>
          <a:lstStyle>
            <a:lvl1pPr>
              <a:buClr>
                <a:schemeClr val="tx1">
                  <a:lumMod val="75000"/>
                  <a:lumOff val="25000"/>
                </a:schemeClr>
              </a:buClr>
              <a:buFont typeface="Wingdings" charset="2"/>
              <a:buChar char="§"/>
              <a:defRPr sz="28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109873"/>
            <a:ext cx="8229600" cy="821732"/>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no bullets</a:t>
            </a:r>
          </a:p>
        </p:txBody>
      </p:sp>
      <p:sp>
        <p:nvSpPr>
          <p:cNvPr id="3" name="Content Placeholder 2"/>
          <p:cNvSpPr>
            <a:spLocks noGrp="1"/>
          </p:cNvSpPr>
          <p:nvPr>
            <p:ph idx="1"/>
          </p:nvPr>
        </p:nvSpPr>
        <p:spPr>
          <a:xfrm>
            <a:off x="457200" y="2081011"/>
            <a:ext cx="8229600" cy="4024165"/>
          </a:xfrm>
          <a:prstGeom prst="rect">
            <a:avLst/>
          </a:prstGeom>
        </p:spPr>
        <p:txBody>
          <a:bodyPr wrap="square" numCol="1" anchor="t"/>
          <a:lstStyle>
            <a:lvl1pPr marL="0" indent="0" algn="l">
              <a:buClr>
                <a:schemeClr val="tx1">
                  <a:lumMod val="75000"/>
                  <a:lumOff val="25000"/>
                </a:schemeClr>
              </a:buClr>
              <a:buFontTx/>
              <a:buNone/>
              <a:defRPr sz="2400" b="0" i="0" baseline="0">
                <a:solidFill>
                  <a:schemeClr val="tx1">
                    <a:lumMod val="75000"/>
                    <a:lumOff val="25000"/>
                  </a:schemeClr>
                </a:solidFill>
                <a:latin typeface="Gotham Book"/>
                <a:cs typeface="Gotham Book"/>
              </a:defRPr>
            </a:lvl1pPr>
            <a:lvl2pPr marL="0" indent="0" algn="l">
              <a:buClr>
                <a:schemeClr val="tx1">
                  <a:lumMod val="75000"/>
                  <a:lumOff val="25000"/>
                </a:schemeClr>
              </a:buClr>
              <a:buFontTx/>
              <a:buNone/>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A32F2BC3-CC00-4DDD-B344-4F182799B4ED}" type="datetime1">
              <a:rPr lang="en-US" smtClean="0"/>
              <a:t>12/10/21</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s-ES"/>
              <a:t>Ming Yan (myan@msu.edi), http://www.math.msu.edu/~yanm</a:t>
            </a:r>
            <a:endParaRPr lang="en-US"/>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DCE0E26-47BB-FF4B-814B-E43C1B98F5D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75091"/>
            <a:ext cx="8229600" cy="725109"/>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with numbers</a:t>
            </a:r>
          </a:p>
        </p:txBody>
      </p:sp>
      <p:sp>
        <p:nvSpPr>
          <p:cNvPr id="3" name="Content Placeholder 2"/>
          <p:cNvSpPr>
            <a:spLocks noGrp="1"/>
          </p:cNvSpPr>
          <p:nvPr>
            <p:ph idx="1"/>
          </p:nvPr>
        </p:nvSpPr>
        <p:spPr>
          <a:xfrm>
            <a:off x="457200" y="1674905"/>
            <a:ext cx="8229600" cy="4419600"/>
          </a:xfrm>
          <a:prstGeom prst="rect">
            <a:avLst/>
          </a:prstGeom>
        </p:spPr>
        <p:txBody>
          <a:bodyPr wrap="square" numCol="1" anchor="t"/>
          <a:lstStyle>
            <a:lvl1pPr marL="457200" indent="-457200" algn="l">
              <a:buClr>
                <a:schemeClr val="tx1">
                  <a:lumMod val="75000"/>
                  <a:lumOff val="25000"/>
                </a:schemeClr>
              </a:buClr>
              <a:buFont typeface="+mj-lt"/>
              <a:buAutoNum type="arabicPeriod"/>
              <a:defRPr sz="2400" b="0" i="0" baseline="0">
                <a:solidFill>
                  <a:schemeClr val="tx1">
                    <a:lumMod val="75000"/>
                    <a:lumOff val="25000"/>
                  </a:schemeClr>
                </a:solidFill>
                <a:latin typeface="Gotham Book"/>
                <a:cs typeface="Gotham Book"/>
              </a:defRPr>
            </a:lvl1pPr>
            <a:lvl2pPr marL="457200" indent="182880" algn="l">
              <a:buClr>
                <a:schemeClr val="tx1">
                  <a:lumMod val="75000"/>
                  <a:lumOff val="25000"/>
                </a:schemeClr>
              </a:buClr>
              <a:buSzPct val="85000"/>
              <a:buFont typeface="Arial"/>
              <a:buChar char="•"/>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7DFB47D3-8159-40CD-8213-97425B8B0CB4}" type="datetime1">
              <a:rPr lang="en-US" smtClean="0"/>
              <a:t>12/10/21</a:t>
            </a:fld>
            <a:endParaRPr lang="en-US"/>
          </a:p>
        </p:txBody>
      </p:sp>
      <p:sp>
        <p:nvSpPr>
          <p:cNvPr id="7"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s-ES"/>
              <a:t>Ming Yan (myan@msu.edi), http://www.math.msu.edu/~yanm</a:t>
            </a:r>
            <a:endParaRPr lang="en-US"/>
          </a:p>
        </p:txBody>
      </p:sp>
      <p:sp>
        <p:nvSpPr>
          <p:cNvPr id="8"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14362E17-3E5F-5C4D-AFD9-BBBB918BE23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F4CF-B8B1-D14D-AD21-DC0A78CEFFC5}"/>
              </a:ext>
            </a:extLst>
          </p:cNvPr>
          <p:cNvSpPr>
            <a:spLocks noGrp="1"/>
          </p:cNvSpPr>
          <p:nvPr>
            <p:ph type="title"/>
          </p:nvPr>
        </p:nvSpPr>
        <p:spPr>
          <a:xfrm>
            <a:off x="0" y="1"/>
            <a:ext cx="78867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1E42B439-B378-A241-8BEA-4C8B01064204}"/>
              </a:ext>
            </a:extLst>
          </p:cNvPr>
          <p:cNvSpPr>
            <a:spLocks noGrp="1"/>
          </p:cNvSpPr>
          <p:nvPr>
            <p:ph type="dt" sz="half" idx="10"/>
          </p:nvPr>
        </p:nvSpPr>
        <p:spPr/>
        <p:txBody>
          <a:bodyPr/>
          <a:lstStyle/>
          <a:p>
            <a:fld id="{9C67915F-8F80-AD4D-8FE8-383465D02FC3}" type="datetime1">
              <a:rPr lang="en-US" smtClean="0"/>
              <a:t>12/10/21</a:t>
            </a:fld>
            <a:endParaRPr lang="en-US"/>
          </a:p>
        </p:txBody>
      </p:sp>
      <p:sp>
        <p:nvSpPr>
          <p:cNvPr id="4" name="Footer Placeholder 3">
            <a:extLst>
              <a:ext uri="{FF2B5EF4-FFF2-40B4-BE49-F238E27FC236}">
                <a16:creationId xmlns:a16="http://schemas.microsoft.com/office/drawing/2014/main" id="{6881CACC-ECF5-3B4E-97E0-8589CA8A50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FE26EC-6B13-754F-B3E3-C938AF1C4442}"/>
              </a:ext>
            </a:extLst>
          </p:cNvPr>
          <p:cNvSpPr>
            <a:spLocks noGrp="1"/>
          </p:cNvSpPr>
          <p:nvPr>
            <p:ph type="sldNum" sz="quarter" idx="12"/>
          </p:nvPr>
        </p:nvSpPr>
        <p:spPr/>
        <p:txBody>
          <a:bodyPr/>
          <a:lstStyle/>
          <a:p>
            <a:fld id="{4C15419E-54D6-8648-ABFB-BEF58E3E877E}" type="slidenum">
              <a:rPr lang="en-US" smtClean="0"/>
              <a:t>‹#›</a:t>
            </a:fld>
            <a:endParaRPr lang="en-US" dirty="0"/>
          </a:p>
        </p:txBody>
      </p:sp>
      <p:sp>
        <p:nvSpPr>
          <p:cNvPr id="6" name="TextBox 5">
            <a:extLst>
              <a:ext uri="{FF2B5EF4-FFF2-40B4-BE49-F238E27FC236}">
                <a16:creationId xmlns:a16="http://schemas.microsoft.com/office/drawing/2014/main" id="{8DF30AD3-C337-164E-BC69-65065B1E0599}"/>
              </a:ext>
            </a:extLst>
          </p:cNvPr>
          <p:cNvSpPr txBox="1"/>
          <p:nvPr userDrawn="1"/>
        </p:nvSpPr>
        <p:spPr>
          <a:xfrm>
            <a:off x="628650" y="6541218"/>
            <a:ext cx="6596743" cy="276999"/>
          </a:xfrm>
          <a:prstGeom prst="rect">
            <a:avLst/>
          </a:prstGeom>
          <a:noFill/>
        </p:spPr>
        <p:txBody>
          <a:bodyPr wrap="square" rtlCol="0">
            <a:spAutoFit/>
          </a:bodyPr>
          <a:lstStyle/>
          <a:p>
            <a:endParaRPr lang="zh-CN" altLang="en-US" sz="1800" baseline="30000" dirty="0"/>
          </a:p>
        </p:txBody>
      </p:sp>
    </p:spTree>
    <p:extLst>
      <p:ext uri="{BB962C8B-B14F-4D97-AF65-F5344CB8AC3E}">
        <p14:creationId xmlns:p14="http://schemas.microsoft.com/office/powerpoint/2010/main" val="3794928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F1A2-7F7E-CA4E-A5D1-D2DC26B5BF0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88080B0-7C45-1B4A-8130-5ECCA32679C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C060ED-F6C4-7E40-8B1E-C5C43478C2AF}"/>
              </a:ext>
            </a:extLst>
          </p:cNvPr>
          <p:cNvSpPr>
            <a:spLocks noGrp="1"/>
          </p:cNvSpPr>
          <p:nvPr>
            <p:ph type="dt" sz="half" idx="10"/>
          </p:nvPr>
        </p:nvSpPr>
        <p:spPr/>
        <p:txBody>
          <a:bodyPr/>
          <a:lstStyle/>
          <a:p>
            <a:fld id="{134C4A62-096F-DF40-88B2-20949340E9A2}" type="datetime1">
              <a:rPr lang="en-US" smtClean="0"/>
              <a:t>12/10/21</a:t>
            </a:fld>
            <a:endParaRPr lang="en-US"/>
          </a:p>
        </p:txBody>
      </p:sp>
      <p:sp>
        <p:nvSpPr>
          <p:cNvPr id="5" name="Footer Placeholder 4">
            <a:extLst>
              <a:ext uri="{FF2B5EF4-FFF2-40B4-BE49-F238E27FC236}">
                <a16:creationId xmlns:a16="http://schemas.microsoft.com/office/drawing/2014/main" id="{5F12C29A-5FBC-5949-B1A0-7DE7589ED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9794A-4F13-1942-B9C3-930DDD04ECBB}"/>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E172EA2B-7403-CE4D-8E79-8A6413736A0C}"/>
              </a:ext>
            </a:extLst>
          </p:cNvPr>
          <p:cNvSpPr txBox="1"/>
          <p:nvPr userDrawn="1"/>
        </p:nvSpPr>
        <p:spPr>
          <a:xfrm>
            <a:off x="628650" y="6541218"/>
            <a:ext cx="6596743" cy="276999"/>
          </a:xfrm>
          <a:prstGeom prst="rect">
            <a:avLst/>
          </a:prstGeom>
          <a:noFill/>
        </p:spPr>
        <p:txBody>
          <a:bodyPr wrap="square" rtlCol="0">
            <a:spAutoFit/>
          </a:bodyPr>
          <a:lstStyle/>
          <a:p>
            <a:endParaRPr lang="zh-CN" altLang="en-US" sz="1800" baseline="30000" dirty="0"/>
          </a:p>
        </p:txBody>
      </p:sp>
    </p:spTree>
    <p:extLst>
      <p:ext uri="{BB962C8B-B14F-4D97-AF65-F5344CB8AC3E}">
        <p14:creationId xmlns:p14="http://schemas.microsoft.com/office/powerpoint/2010/main" val="234364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6B52-BFD3-1741-A364-E2334485A7EF}"/>
              </a:ext>
            </a:extLst>
          </p:cNvPr>
          <p:cNvSpPr>
            <a:spLocks noGrp="1"/>
          </p:cNvSpPr>
          <p:nvPr>
            <p:ph type="title"/>
          </p:nvPr>
        </p:nvSpPr>
        <p:spPr>
          <a:xfrm>
            <a:off x="0" y="1"/>
            <a:ext cx="78867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83B0774-A4D5-894C-A52F-DA63F5E61E62}"/>
              </a:ext>
            </a:extLst>
          </p:cNvPr>
          <p:cNvSpPr>
            <a:spLocks noGrp="1"/>
          </p:cNvSpPr>
          <p:nvPr>
            <p:ph sz="half" idx="1"/>
          </p:nvPr>
        </p:nvSpPr>
        <p:spPr>
          <a:xfrm>
            <a:off x="628650" y="1825625"/>
            <a:ext cx="3886200" cy="4351338"/>
          </a:xfrm>
        </p:spPr>
        <p:txBody>
          <a:bodyPr/>
          <a:lstStyle>
            <a:lvl1pPr marL="0" indent="0">
              <a:buNone/>
              <a:defRPr>
                <a:solidFill>
                  <a:schemeClr val="accent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E9F52A-BA0E-1C48-AC2E-DA32BA6EBDFD}"/>
              </a:ext>
            </a:extLst>
          </p:cNvPr>
          <p:cNvSpPr>
            <a:spLocks noGrp="1"/>
          </p:cNvSpPr>
          <p:nvPr>
            <p:ph sz="half" idx="2"/>
          </p:nvPr>
        </p:nvSpPr>
        <p:spPr>
          <a:xfrm>
            <a:off x="4629150" y="1825625"/>
            <a:ext cx="3886200" cy="4351338"/>
          </a:xfrm>
        </p:spPr>
        <p:txBody>
          <a:bodyPr/>
          <a:lstStyle>
            <a:lvl1pPr marL="0" indent="0">
              <a:buNone/>
              <a:defRPr>
                <a:solidFill>
                  <a:schemeClr val="accent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EDEA786-B02C-6B49-9FC1-64A350503F1A}"/>
              </a:ext>
            </a:extLst>
          </p:cNvPr>
          <p:cNvSpPr>
            <a:spLocks noGrp="1"/>
          </p:cNvSpPr>
          <p:nvPr>
            <p:ph type="dt" sz="half" idx="10"/>
          </p:nvPr>
        </p:nvSpPr>
        <p:spPr/>
        <p:txBody>
          <a:bodyPr/>
          <a:lstStyle/>
          <a:p>
            <a:fld id="{AAAB0130-22B4-CB4B-950E-B2B0D68EF3B4}" type="datetime1">
              <a:rPr lang="en-US" smtClean="0"/>
              <a:t>12/10/21</a:t>
            </a:fld>
            <a:endParaRPr lang="en-US"/>
          </a:p>
        </p:txBody>
      </p:sp>
      <p:sp>
        <p:nvSpPr>
          <p:cNvPr id="6" name="Footer Placeholder 5">
            <a:extLst>
              <a:ext uri="{FF2B5EF4-FFF2-40B4-BE49-F238E27FC236}">
                <a16:creationId xmlns:a16="http://schemas.microsoft.com/office/drawing/2014/main" id="{073C8B3A-3E9C-4A45-84CE-EDDD4089F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A617F-4C89-8548-9540-3FBB3E1E93B1}"/>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03E6BC11-01BA-6148-BB39-267D98C1B2DF}"/>
              </a:ext>
            </a:extLst>
          </p:cNvPr>
          <p:cNvSpPr txBox="1"/>
          <p:nvPr userDrawn="1"/>
        </p:nvSpPr>
        <p:spPr>
          <a:xfrm>
            <a:off x="628650" y="6541218"/>
            <a:ext cx="6596743" cy="276999"/>
          </a:xfrm>
          <a:prstGeom prst="rect">
            <a:avLst/>
          </a:prstGeom>
          <a:noFill/>
        </p:spPr>
        <p:txBody>
          <a:bodyPr wrap="square" rtlCol="0">
            <a:spAutoFit/>
          </a:bodyPr>
          <a:lstStyle/>
          <a:p>
            <a:endParaRPr lang="zh-CN" altLang="en-US" sz="1800" baseline="30000" dirty="0"/>
          </a:p>
        </p:txBody>
      </p:sp>
    </p:spTree>
    <p:extLst>
      <p:ext uri="{BB962C8B-B14F-4D97-AF65-F5344CB8AC3E}">
        <p14:creationId xmlns:p14="http://schemas.microsoft.com/office/powerpoint/2010/main" val="224622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fld id="{EF6035DD-4E03-47F0-8D09-581FC637A1BF}" type="datetime1">
              <a:rPr lang="en-US" smtClean="0"/>
              <a:t>12/10/21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r>
              <a:rPr lang="es-ES"/>
              <a:t>Ming Yan (myan@msu.edi), http://www.math.msu.edu/~yanm</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ln>
                  <a:noFill/>
                </a:ln>
                <a:solidFill>
                  <a:schemeClr val="tx1">
                    <a:lumMod val="65000"/>
                    <a:lumOff val="35000"/>
                  </a:schemeClr>
                </a:solidFill>
                <a:latin typeface="Gotham Book"/>
                <a:ea typeface="+mn-ea"/>
                <a:cs typeface="+mn-cs"/>
              </a:defRPr>
            </a:lvl1pPr>
          </a:lstStyle>
          <a:p>
            <a:pPr>
              <a:defRPr/>
            </a:pPr>
            <a:fld id="{E1544D71-77D6-5B4F-A1FC-5CA064DBD196}" type="slidenum">
              <a:rPr lang="en-US"/>
              <a:pPr>
                <a:defRPr/>
              </a:pPr>
              <a:t>‹#›</a:t>
            </a:fld>
            <a:endParaRPr lang="en-US" dirty="0"/>
          </a:p>
        </p:txBody>
      </p:sp>
      <p:pic>
        <p:nvPicPr>
          <p:cNvPr id="11" name="Picture 10" descr="MSU thinner spear_green RGB.jpg"/>
          <p:cNvPicPr>
            <a:picLocks noChangeAspect="1"/>
          </p:cNvPicPr>
          <p:nvPr/>
        </p:nvPicPr>
        <p:blipFill>
          <a:blip r:embed="rId10"/>
          <a:stretch>
            <a:fillRect/>
          </a:stretch>
        </p:blipFill>
        <p:spPr>
          <a:xfrm>
            <a:off x="457200" y="6253066"/>
            <a:ext cx="8229600" cy="103284"/>
          </a:xfrm>
          <a:prstGeom prst="rect">
            <a:avLst/>
          </a:prstGeom>
        </p:spPr>
      </p:pic>
      <p:pic>
        <p:nvPicPr>
          <p:cNvPr id="12" name="Picture 11" descr="PP banner wordmark.jpg"/>
          <p:cNvPicPr>
            <a:picLocks noChangeAspect="1"/>
          </p:cNvPicPr>
          <p:nvPr/>
        </p:nvPicPr>
        <p:blipFill>
          <a:blip r:embed="rId11"/>
          <a:stretch>
            <a:fillRect/>
          </a:stretch>
        </p:blipFill>
        <p:spPr>
          <a:xfrm>
            <a:off x="3047" y="0"/>
            <a:ext cx="9140953" cy="669503"/>
          </a:xfrm>
          <a:prstGeom prst="rect">
            <a:avLst/>
          </a:prstGeom>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7" r:id="rId5"/>
    <p:sldLayoutId id="2147483699" r:id="rId6"/>
    <p:sldLayoutId id="2147483700" r:id="rId7"/>
    <p:sldLayoutId id="2147483701" r:id="rId8"/>
  </p:sldLayoutIdLst>
  <p:hf sldNum="0" hdr="0" dt="0"/>
  <p:txStyles>
    <p:titleStyle>
      <a:lvl1pPr algn="ctr" defTabSz="457200" rtl="0" eaLnBrk="1" fontAlgn="base" hangingPunct="1">
        <a:spcBef>
          <a:spcPct val="0"/>
        </a:spcBef>
        <a:spcAft>
          <a:spcPct val="0"/>
        </a:spcAft>
        <a:defRPr sz="4400" kern="1200">
          <a:solidFill>
            <a:schemeClr val="tx1"/>
          </a:solidFill>
          <a:latin typeface="Gotham Book"/>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40.png"/><Relationship Id="rId7" Type="http://schemas.openxmlformats.org/officeDocument/2006/relationships/image" Target="../media/image26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svg"/><Relationship Id="rId4" Type="http://schemas.openxmlformats.org/officeDocument/2006/relationships/image" Target="../media/image259.png"/></Relationships>
</file>

<file path=ppt/slides/_rels/slide10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68.png"/><Relationship Id="rId4" Type="http://schemas.openxmlformats.org/officeDocument/2006/relationships/image" Target="../media/image26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image" Target="../media/image285.png"/><Relationship Id="rId4" Type="http://schemas.openxmlformats.org/officeDocument/2006/relationships/image" Target="../media/image28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K-means_clusterin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1.emf"/><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0.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69.emf"/><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48.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4.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1.emf"/><Relationship Id="rId4" Type="http://schemas.openxmlformats.org/officeDocument/2006/relationships/image" Target="../media/image70.emf"/></Relationships>
</file>

<file path=ppt/slides/_rels/slide49.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5.png"/><Relationship Id="rId12" Type="http://schemas.openxmlformats.org/officeDocument/2006/relationships/image" Target="../media/image75.emf"/><Relationship Id="rId17" Type="http://schemas.openxmlformats.org/officeDocument/2006/relationships/image" Target="../media/image77.emf"/><Relationship Id="rId2" Type="http://schemas.openxmlformats.org/officeDocument/2006/relationships/notesSlide" Target="../notesSlides/notesSlide49.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86.png"/><Relationship Id="rId5" Type="http://schemas.openxmlformats.org/officeDocument/2006/relationships/image" Target="../media/image71.png"/><Relationship Id="rId15" Type="http://schemas.openxmlformats.org/officeDocument/2006/relationships/image" Target="../media/image90.png"/><Relationship Id="rId10" Type="http://schemas.openxmlformats.org/officeDocument/2006/relationships/image" Target="../media/image76.png"/><Relationship Id="rId19" Type="http://schemas.openxmlformats.org/officeDocument/2006/relationships/image" Target="../media/image94.png"/><Relationship Id="rId4" Type="http://schemas.openxmlformats.org/officeDocument/2006/relationships/image" Target="../media/image84.png"/><Relationship Id="rId9" Type="http://schemas.openxmlformats.org/officeDocument/2006/relationships/image" Target="../media/image75.png"/><Relationship Id="rId14" Type="http://schemas.openxmlformats.org/officeDocument/2006/relationships/image" Target="../media/image76.emf"/></Relationships>
</file>

<file path=ppt/slides/_rels/slide5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80.emf"/><Relationship Id="rId4" Type="http://schemas.openxmlformats.org/officeDocument/2006/relationships/image" Target="../media/image79.emf"/></Relationships>
</file>

<file path=ppt/slides/_rels/slide5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5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83.emf"/><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5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image" Target="../media/image83.emf"/><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3.png"/><Relationship Id="rId9"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85.emf"/><Relationship Id="rId2" Type="http://schemas.openxmlformats.org/officeDocument/2006/relationships/image" Target="../media/image109.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84.emf"/><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85.emf"/><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84.emf"/><Relationship Id="rId2" Type="http://schemas.openxmlformats.org/officeDocument/2006/relationships/image" Target="../media/image109.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89.png"/><Relationship Id="rId4" Type="http://schemas.openxmlformats.org/officeDocument/2006/relationships/image" Target="../media/image116.png"/><Relationship Id="rId9" Type="http://schemas.openxmlformats.org/officeDocument/2006/relationships/image" Target="../media/image121.png"/></Relationships>
</file>

<file path=ppt/slides/_rels/slide5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85.emf"/><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84.emf"/><Relationship Id="rId2" Type="http://schemas.openxmlformats.org/officeDocument/2006/relationships/image" Target="../media/image109.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89.png"/><Relationship Id="rId4" Type="http://schemas.openxmlformats.org/officeDocument/2006/relationships/image" Target="../media/image116.png"/><Relationship Id="rId9" Type="http://schemas.openxmlformats.org/officeDocument/2006/relationships/image" Target="../media/image125.png"/></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5.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2.png"/><Relationship Id="rId16"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s>
</file>

<file path=ppt/slides/_rels/slide6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133.png"/><Relationship Id="rId21"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2.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6.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s>
</file>

<file path=ppt/slides/_rels/slide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image" Target="../media/image15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6.png"/><Relationship Id="rId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155.png"/><Relationship Id="rId5" Type="http://schemas.openxmlformats.org/officeDocument/2006/relationships/image" Target="../media/image158.png"/><Relationship Id="rId4" Type="http://schemas.openxmlformats.org/officeDocument/2006/relationships/image" Target="../media/image157.png"/></Relationships>
</file>

<file path=ppt/slides/_rels/slide7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4.png"/><Relationship Id="rId7" Type="http://schemas.openxmlformats.org/officeDocument/2006/relationships/image" Target="../media/image161.png"/><Relationship Id="rId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158.png"/><Relationship Id="rId5" Type="http://schemas.openxmlformats.org/officeDocument/2006/relationships/image" Target="../media/image160.png"/><Relationship Id="rId10" Type="http://schemas.openxmlformats.org/officeDocument/2006/relationships/image" Target="../media/image162.png"/><Relationship Id="rId4" Type="http://schemas.openxmlformats.org/officeDocument/2006/relationships/image" Target="../media/image159.png"/><Relationship Id="rId9" Type="http://schemas.openxmlformats.org/officeDocument/2006/relationships/image" Target="../media/image156.png"/></Relationships>
</file>

<file path=ppt/slides/_rels/slide7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68.png"/><Relationship Id="rId3" Type="http://schemas.openxmlformats.org/officeDocument/2006/relationships/image" Target="../media/image154.png"/><Relationship Id="rId7" Type="http://schemas.openxmlformats.org/officeDocument/2006/relationships/image" Target="../media/image161.png"/><Relationship Id="rId12" Type="http://schemas.openxmlformats.org/officeDocument/2006/relationships/image" Target="../media/image167.png"/><Relationship Id="rId17" Type="http://schemas.openxmlformats.org/officeDocument/2006/relationships/image" Target="../media/image162.png"/><Relationship Id="rId2" Type="http://schemas.openxmlformats.org/officeDocument/2006/relationships/image" Target="../media/image153.png"/><Relationship Id="rId16"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55.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s>
</file>

<file path=ppt/slides/_rels/slide73.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66.png"/><Relationship Id="rId18"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72.png"/><Relationship Id="rId12" Type="http://schemas.openxmlformats.org/officeDocument/2006/relationships/image" Target="../media/image165.png"/><Relationship Id="rId17" Type="http://schemas.openxmlformats.org/officeDocument/2006/relationships/image" Target="../media/image155.png"/><Relationship Id="rId2" Type="http://schemas.openxmlformats.org/officeDocument/2006/relationships/image" Target="../media/image153.png"/><Relationship Id="rId16"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64.png"/><Relationship Id="rId5" Type="http://schemas.openxmlformats.org/officeDocument/2006/relationships/image" Target="../media/image160.png"/><Relationship Id="rId15" Type="http://schemas.openxmlformats.org/officeDocument/2006/relationships/image" Target="../media/image168.png"/><Relationship Id="rId10" Type="http://schemas.openxmlformats.org/officeDocument/2006/relationships/image" Target="../media/image96.png"/><Relationship Id="rId19" Type="http://schemas.openxmlformats.org/officeDocument/2006/relationships/image" Target="../media/image162.png"/><Relationship Id="rId4" Type="http://schemas.openxmlformats.org/officeDocument/2006/relationships/image" Target="../media/image170.png"/><Relationship Id="rId9" Type="http://schemas.openxmlformats.org/officeDocument/2006/relationships/image" Target="../media/image161.png"/><Relationship Id="rId14" Type="http://schemas.openxmlformats.org/officeDocument/2006/relationships/image" Target="../media/image167.png"/></Relationships>
</file>

<file path=ppt/slides/_rels/slide74.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66.png"/><Relationship Id="rId18"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72.png"/><Relationship Id="rId12" Type="http://schemas.openxmlformats.org/officeDocument/2006/relationships/image" Target="../media/image165.png"/><Relationship Id="rId17" Type="http://schemas.openxmlformats.org/officeDocument/2006/relationships/image" Target="../media/image155.png"/><Relationship Id="rId2" Type="http://schemas.openxmlformats.org/officeDocument/2006/relationships/image" Target="../media/image153.png"/><Relationship Id="rId16"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64.png"/><Relationship Id="rId5" Type="http://schemas.openxmlformats.org/officeDocument/2006/relationships/image" Target="../media/image175.png"/><Relationship Id="rId15" Type="http://schemas.openxmlformats.org/officeDocument/2006/relationships/image" Target="../media/image168.png"/><Relationship Id="rId10" Type="http://schemas.openxmlformats.org/officeDocument/2006/relationships/image" Target="../media/image96.png"/><Relationship Id="rId19" Type="http://schemas.openxmlformats.org/officeDocument/2006/relationships/image" Target="../media/image97.png"/><Relationship Id="rId4" Type="http://schemas.openxmlformats.org/officeDocument/2006/relationships/image" Target="../media/image174.png"/><Relationship Id="rId9" Type="http://schemas.openxmlformats.org/officeDocument/2006/relationships/image" Target="../media/image178.png"/><Relationship Id="rId14" Type="http://schemas.openxmlformats.org/officeDocument/2006/relationships/image" Target="../media/image167.png"/></Relationships>
</file>

<file path=ppt/slides/_rels/slide7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66.png"/><Relationship Id="rId18"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81.png"/><Relationship Id="rId12" Type="http://schemas.openxmlformats.org/officeDocument/2006/relationships/image" Target="../media/image165.png"/><Relationship Id="rId17" Type="http://schemas.openxmlformats.org/officeDocument/2006/relationships/image" Target="../media/image155.png"/><Relationship Id="rId2" Type="http://schemas.openxmlformats.org/officeDocument/2006/relationships/image" Target="../media/image153.png"/><Relationship Id="rId16" Type="http://schemas.openxmlformats.org/officeDocument/2006/relationships/image" Target="../media/image169.png"/><Relationship Id="rId20" Type="http://schemas.openxmlformats.org/officeDocument/2006/relationships/image" Target="../media/image182.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64.png"/><Relationship Id="rId5" Type="http://schemas.openxmlformats.org/officeDocument/2006/relationships/image" Target="../media/image175.png"/><Relationship Id="rId15" Type="http://schemas.openxmlformats.org/officeDocument/2006/relationships/image" Target="../media/image168.png"/><Relationship Id="rId10" Type="http://schemas.openxmlformats.org/officeDocument/2006/relationships/image" Target="../media/image96.png"/><Relationship Id="rId19" Type="http://schemas.openxmlformats.org/officeDocument/2006/relationships/image" Target="../media/image97.png"/><Relationship Id="rId4" Type="http://schemas.openxmlformats.org/officeDocument/2006/relationships/image" Target="../media/image180.png"/><Relationship Id="rId9" Type="http://schemas.openxmlformats.org/officeDocument/2006/relationships/image" Target="../media/image178.png"/><Relationship Id="rId14" Type="http://schemas.openxmlformats.org/officeDocument/2006/relationships/image" Target="../media/image167.png"/></Relationships>
</file>

<file path=ppt/slides/_rels/slide76.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82.png"/><Relationship Id="rId3" Type="http://schemas.openxmlformats.org/officeDocument/2006/relationships/image" Target="../media/image154.png"/><Relationship Id="rId7" Type="http://schemas.openxmlformats.org/officeDocument/2006/relationships/image" Target="../media/image181.png"/><Relationship Id="rId12" Type="http://schemas.openxmlformats.org/officeDocument/2006/relationships/image" Target="../media/image97.png"/><Relationship Id="rId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56.png"/><Relationship Id="rId5" Type="http://schemas.openxmlformats.org/officeDocument/2006/relationships/image" Target="../media/image175.png"/><Relationship Id="rId15" Type="http://schemas.openxmlformats.org/officeDocument/2006/relationships/image" Target="../media/image184.png"/><Relationship Id="rId10" Type="http://schemas.openxmlformats.org/officeDocument/2006/relationships/image" Target="../media/image155.png"/><Relationship Id="rId4" Type="http://schemas.openxmlformats.org/officeDocument/2006/relationships/image" Target="../media/image180.png"/><Relationship Id="rId9" Type="http://schemas.openxmlformats.org/officeDocument/2006/relationships/image" Target="../media/image178.png"/><Relationship Id="rId14" Type="http://schemas.openxmlformats.org/officeDocument/2006/relationships/image" Target="../media/image183.png"/></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01.png"/></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14.png"/><Relationship Id="rId1" Type="http://schemas.openxmlformats.org/officeDocument/2006/relationships/slideLayout" Target="../slideLayouts/slideLayout6.xml"/><Relationship Id="rId5" Type="http://schemas.openxmlformats.org/officeDocument/2006/relationships/image" Target="../media/image122.png"/><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163.png"/><Relationship Id="rId4" Type="http://schemas.openxmlformats.org/officeDocument/2006/relationships/image" Target="../media/image129.png"/></Relationships>
</file>

<file path=ppt/slides/_rels/slide8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28.emf"/><Relationship Id="rId1" Type="http://schemas.openxmlformats.org/officeDocument/2006/relationships/slideLayout" Target="../slideLayouts/slideLayout6.xml"/><Relationship Id="rId5" Type="http://schemas.openxmlformats.org/officeDocument/2006/relationships/image" Target="../media/image186.png"/><Relationship Id="rId4" Type="http://schemas.openxmlformats.org/officeDocument/2006/relationships/image" Target="../media/image185.png"/></Relationships>
</file>

<file path=ppt/slides/_rels/slide82.xml.rels><?xml version="1.0" encoding="UTF-8" standalone="yes"?>
<Relationships xmlns="http://schemas.openxmlformats.org/package/2006/relationships"><Relationship Id="rId3" Type="http://schemas.openxmlformats.org/officeDocument/2006/relationships/image" Target="../media/image187.tiff"/><Relationship Id="rId2" Type="http://schemas.openxmlformats.org/officeDocument/2006/relationships/image" Target="../media/image186.tiff"/><Relationship Id="rId1" Type="http://schemas.openxmlformats.org/officeDocument/2006/relationships/slideLayout" Target="../slideLayouts/slideLayout6.xml"/><Relationship Id="rId4" Type="http://schemas.openxmlformats.org/officeDocument/2006/relationships/image" Target="../media/image188.tiff"/></Relationships>
</file>

<file path=ppt/slides/_rels/slide83.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90.png"/><Relationship Id="rId1" Type="http://schemas.openxmlformats.org/officeDocument/2006/relationships/slideLayout" Target="../slideLayouts/slideLayout6.xml"/><Relationship Id="rId6" Type="http://schemas.openxmlformats.org/officeDocument/2006/relationships/image" Target="../media/image190.emf"/><Relationship Id="rId5" Type="http://schemas.openxmlformats.org/officeDocument/2006/relationships/image" Target="../media/image193.png"/><Relationship Id="rId4" Type="http://schemas.openxmlformats.org/officeDocument/2006/relationships/image" Target="../media/image192.png"/></Relationships>
</file>

<file path=ppt/slides/_rels/slide84.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5.png"/><Relationship Id="rId1" Type="http://schemas.openxmlformats.org/officeDocument/2006/relationships/slideLayout" Target="../slideLayouts/slideLayout6.xml"/><Relationship Id="rId5" Type="http://schemas.openxmlformats.org/officeDocument/2006/relationships/image" Target="../media/image198.png"/><Relationship Id="rId4" Type="http://schemas.openxmlformats.org/officeDocument/2006/relationships/image" Target="../media/image197.png"/></Relationships>
</file>

<file path=ppt/slides/_rels/slide8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87.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18" Type="http://schemas.openxmlformats.org/officeDocument/2006/relationships/image" Target="../media/image218.png"/><Relationship Id="rId3" Type="http://schemas.openxmlformats.org/officeDocument/2006/relationships/image" Target="../media/image203.pn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image" Target="../media/image217.png"/><Relationship Id="rId2" Type="http://schemas.openxmlformats.org/officeDocument/2006/relationships/image" Target="../media/image202.png"/><Relationship Id="rId16" Type="http://schemas.openxmlformats.org/officeDocument/2006/relationships/image" Target="../media/image216.png"/><Relationship Id="rId20" Type="http://schemas.openxmlformats.org/officeDocument/2006/relationships/image" Target="../media/image220.png"/><Relationship Id="rId1" Type="http://schemas.openxmlformats.org/officeDocument/2006/relationships/slideLayout" Target="../slideLayouts/slideLayout6.xml"/><Relationship Id="rId6" Type="http://schemas.openxmlformats.org/officeDocument/2006/relationships/image" Target="../media/image206.png"/><Relationship Id="rId11" Type="http://schemas.openxmlformats.org/officeDocument/2006/relationships/image" Target="../media/image211.png"/><Relationship Id="rId5" Type="http://schemas.openxmlformats.org/officeDocument/2006/relationships/image" Target="../media/image205.png"/><Relationship Id="rId15" Type="http://schemas.openxmlformats.org/officeDocument/2006/relationships/image" Target="../media/image215.png"/><Relationship Id="rId10" Type="http://schemas.openxmlformats.org/officeDocument/2006/relationships/image" Target="../media/image210.png"/><Relationship Id="rId19" Type="http://schemas.openxmlformats.org/officeDocument/2006/relationships/image" Target="../media/image219.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 Id="rId22" Type="http://schemas.openxmlformats.org/officeDocument/2006/relationships/image" Target="../media/image192.emf"/></Relationships>
</file>

<file path=ppt/slides/_rels/slide8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5.e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18" Type="http://schemas.openxmlformats.org/officeDocument/2006/relationships/image" Target="../media/image193.emf"/><Relationship Id="rId26" Type="http://schemas.openxmlformats.org/officeDocument/2006/relationships/image" Target="../media/image247.png"/><Relationship Id="rId3" Type="http://schemas.openxmlformats.org/officeDocument/2006/relationships/image" Target="../media/image224.png"/><Relationship Id="rId21" Type="http://schemas.openxmlformats.org/officeDocument/2006/relationships/image" Target="../media/image242.png"/><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8.png"/><Relationship Id="rId25" Type="http://schemas.openxmlformats.org/officeDocument/2006/relationships/image" Target="../media/image246.png"/><Relationship Id="rId2" Type="http://schemas.openxmlformats.org/officeDocument/2006/relationships/image" Target="../media/image223.png"/><Relationship Id="rId16" Type="http://schemas.openxmlformats.org/officeDocument/2006/relationships/image" Target="../media/image237.png"/><Relationship Id="rId20" Type="http://schemas.openxmlformats.org/officeDocument/2006/relationships/image" Target="../media/image241.png"/><Relationship Id="rId29" Type="http://schemas.openxmlformats.org/officeDocument/2006/relationships/image" Target="../media/image250.png"/><Relationship Id="rId1" Type="http://schemas.openxmlformats.org/officeDocument/2006/relationships/slideLayout" Target="../slideLayouts/slideLayout6.xml"/><Relationship Id="rId6" Type="http://schemas.openxmlformats.org/officeDocument/2006/relationships/image" Target="../media/image227.png"/><Relationship Id="rId11" Type="http://schemas.openxmlformats.org/officeDocument/2006/relationships/image" Target="../media/image232.png"/><Relationship Id="rId24" Type="http://schemas.openxmlformats.org/officeDocument/2006/relationships/image" Target="../media/image245.png"/><Relationship Id="rId5" Type="http://schemas.openxmlformats.org/officeDocument/2006/relationships/image" Target="../media/image226.png"/><Relationship Id="rId15" Type="http://schemas.openxmlformats.org/officeDocument/2006/relationships/image" Target="../media/image236.png"/><Relationship Id="rId23" Type="http://schemas.openxmlformats.org/officeDocument/2006/relationships/image" Target="../media/image244.png"/><Relationship Id="rId28" Type="http://schemas.openxmlformats.org/officeDocument/2006/relationships/image" Target="../media/image249.png"/><Relationship Id="rId10" Type="http://schemas.openxmlformats.org/officeDocument/2006/relationships/image" Target="../media/image231.png"/><Relationship Id="rId19" Type="http://schemas.openxmlformats.org/officeDocument/2006/relationships/image" Target="../media/image194.emf"/><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5.png"/><Relationship Id="rId22" Type="http://schemas.openxmlformats.org/officeDocument/2006/relationships/image" Target="../media/image243.png"/><Relationship Id="rId27" Type="http://schemas.openxmlformats.org/officeDocument/2006/relationships/image" Target="../media/image24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18" Type="http://schemas.openxmlformats.org/officeDocument/2006/relationships/image" Target="../media/image193.emf"/><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8.png"/><Relationship Id="rId2" Type="http://schemas.openxmlformats.org/officeDocument/2006/relationships/image" Target="../media/image223.png"/><Relationship Id="rId16" Type="http://schemas.openxmlformats.org/officeDocument/2006/relationships/image" Target="../media/image237.png"/><Relationship Id="rId1" Type="http://schemas.openxmlformats.org/officeDocument/2006/relationships/slideLayout" Target="../slideLayouts/slideLayout6.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5" Type="http://schemas.openxmlformats.org/officeDocument/2006/relationships/image" Target="../media/image236.png"/><Relationship Id="rId10" Type="http://schemas.openxmlformats.org/officeDocument/2006/relationships/image" Target="../media/image231.png"/><Relationship Id="rId19" Type="http://schemas.openxmlformats.org/officeDocument/2006/relationships/image" Target="../media/image194.emf"/><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5.png"/></Relationships>
</file>

<file path=ppt/slides/_rels/slide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52.png"/><Relationship Id="rId18" Type="http://schemas.openxmlformats.org/officeDocument/2006/relationships/image" Target="../media/image257.png"/><Relationship Id="rId3" Type="http://schemas.openxmlformats.org/officeDocument/2006/relationships/image" Target="../media/image231.png"/><Relationship Id="rId21" Type="http://schemas.openxmlformats.org/officeDocument/2006/relationships/image" Target="../media/image196.emf"/><Relationship Id="rId7" Type="http://schemas.openxmlformats.org/officeDocument/2006/relationships/image" Target="../media/image235.png"/><Relationship Id="rId12" Type="http://schemas.openxmlformats.org/officeDocument/2006/relationships/image" Target="../media/image251.png"/><Relationship Id="rId17" Type="http://schemas.openxmlformats.org/officeDocument/2006/relationships/image" Target="../media/image256.png"/><Relationship Id="rId2" Type="http://schemas.openxmlformats.org/officeDocument/2006/relationships/image" Target="../media/image230.png"/><Relationship Id="rId16" Type="http://schemas.openxmlformats.org/officeDocument/2006/relationships/image" Target="../media/image255.png"/><Relationship Id="rId20" Type="http://schemas.openxmlformats.org/officeDocument/2006/relationships/image" Target="../media/image195.emf"/><Relationship Id="rId1" Type="http://schemas.openxmlformats.org/officeDocument/2006/relationships/slideLayout" Target="../slideLayouts/slideLayout6.xml"/><Relationship Id="rId6" Type="http://schemas.openxmlformats.org/officeDocument/2006/relationships/image" Target="../media/image234.png"/><Relationship Id="rId11" Type="http://schemas.openxmlformats.org/officeDocument/2006/relationships/image" Target="../media/image194.emf"/><Relationship Id="rId5" Type="http://schemas.openxmlformats.org/officeDocument/2006/relationships/image" Target="../media/image233.png"/><Relationship Id="rId15" Type="http://schemas.openxmlformats.org/officeDocument/2006/relationships/image" Target="../media/image254.png"/><Relationship Id="rId10" Type="http://schemas.openxmlformats.org/officeDocument/2006/relationships/image" Target="../media/image193.emf"/><Relationship Id="rId19" Type="http://schemas.openxmlformats.org/officeDocument/2006/relationships/image" Target="../media/image258.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53.png"/></Relationships>
</file>

<file path=ppt/slides/_rels/slide9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52.png"/><Relationship Id="rId18" Type="http://schemas.openxmlformats.org/officeDocument/2006/relationships/image" Target="../media/image257.png"/><Relationship Id="rId3" Type="http://schemas.openxmlformats.org/officeDocument/2006/relationships/image" Target="../media/image231.png"/><Relationship Id="rId21" Type="http://schemas.openxmlformats.org/officeDocument/2006/relationships/image" Target="../media/image196.emf"/><Relationship Id="rId7" Type="http://schemas.openxmlformats.org/officeDocument/2006/relationships/image" Target="../media/image235.png"/><Relationship Id="rId12" Type="http://schemas.openxmlformats.org/officeDocument/2006/relationships/image" Target="../media/image251.png"/><Relationship Id="rId17" Type="http://schemas.openxmlformats.org/officeDocument/2006/relationships/image" Target="../media/image256.png"/><Relationship Id="rId2" Type="http://schemas.openxmlformats.org/officeDocument/2006/relationships/image" Target="../media/image230.png"/><Relationship Id="rId16" Type="http://schemas.openxmlformats.org/officeDocument/2006/relationships/image" Target="../media/image255.png"/><Relationship Id="rId20" Type="http://schemas.openxmlformats.org/officeDocument/2006/relationships/image" Target="../media/image195.emf"/><Relationship Id="rId1" Type="http://schemas.openxmlformats.org/officeDocument/2006/relationships/slideLayout" Target="../slideLayouts/slideLayout6.xml"/><Relationship Id="rId6" Type="http://schemas.openxmlformats.org/officeDocument/2006/relationships/image" Target="../media/image234.png"/><Relationship Id="rId11" Type="http://schemas.openxmlformats.org/officeDocument/2006/relationships/image" Target="../media/image194.emf"/><Relationship Id="rId5" Type="http://schemas.openxmlformats.org/officeDocument/2006/relationships/image" Target="../media/image233.png"/><Relationship Id="rId15" Type="http://schemas.openxmlformats.org/officeDocument/2006/relationships/image" Target="../media/image254.png"/><Relationship Id="rId10" Type="http://schemas.openxmlformats.org/officeDocument/2006/relationships/image" Target="../media/image193.emf"/><Relationship Id="rId19" Type="http://schemas.openxmlformats.org/officeDocument/2006/relationships/image" Target="../media/image258.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53.png"/><Relationship Id="rId22" Type="http://schemas.openxmlformats.org/officeDocument/2006/relationships/image" Target="../media/image197.emf"/></Relationships>
</file>

<file path=ppt/slides/_rels/slide9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52.png"/><Relationship Id="rId18" Type="http://schemas.openxmlformats.org/officeDocument/2006/relationships/image" Target="../media/image257.png"/><Relationship Id="rId3" Type="http://schemas.openxmlformats.org/officeDocument/2006/relationships/image" Target="../media/image231.png"/><Relationship Id="rId21" Type="http://schemas.openxmlformats.org/officeDocument/2006/relationships/image" Target="../media/image199.emf"/><Relationship Id="rId7" Type="http://schemas.openxmlformats.org/officeDocument/2006/relationships/image" Target="../media/image235.png"/><Relationship Id="rId12" Type="http://schemas.openxmlformats.org/officeDocument/2006/relationships/image" Target="../media/image251.png"/><Relationship Id="rId17" Type="http://schemas.openxmlformats.org/officeDocument/2006/relationships/image" Target="../media/image256.png"/><Relationship Id="rId2" Type="http://schemas.openxmlformats.org/officeDocument/2006/relationships/image" Target="../media/image230.png"/><Relationship Id="rId16" Type="http://schemas.openxmlformats.org/officeDocument/2006/relationships/image" Target="../media/image255.png"/><Relationship Id="rId20" Type="http://schemas.openxmlformats.org/officeDocument/2006/relationships/image" Target="../media/image198.emf"/><Relationship Id="rId1" Type="http://schemas.openxmlformats.org/officeDocument/2006/relationships/slideLayout" Target="../slideLayouts/slideLayout6.xml"/><Relationship Id="rId6" Type="http://schemas.openxmlformats.org/officeDocument/2006/relationships/image" Target="../media/image234.png"/><Relationship Id="rId11" Type="http://schemas.openxmlformats.org/officeDocument/2006/relationships/image" Target="../media/image194.emf"/><Relationship Id="rId5" Type="http://schemas.openxmlformats.org/officeDocument/2006/relationships/image" Target="../media/image233.png"/><Relationship Id="rId15" Type="http://schemas.openxmlformats.org/officeDocument/2006/relationships/image" Target="../media/image254.png"/><Relationship Id="rId10" Type="http://schemas.openxmlformats.org/officeDocument/2006/relationships/image" Target="../media/image193.emf"/><Relationship Id="rId19" Type="http://schemas.openxmlformats.org/officeDocument/2006/relationships/image" Target="../media/image258.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53.png"/></Relationships>
</file>

<file path=ppt/slides/_rels/slide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52.png"/><Relationship Id="rId18" Type="http://schemas.openxmlformats.org/officeDocument/2006/relationships/image" Target="../media/image257.png"/><Relationship Id="rId3" Type="http://schemas.openxmlformats.org/officeDocument/2006/relationships/image" Target="../media/image231.png"/><Relationship Id="rId21" Type="http://schemas.openxmlformats.org/officeDocument/2006/relationships/image" Target="../media/image199.emf"/><Relationship Id="rId7" Type="http://schemas.openxmlformats.org/officeDocument/2006/relationships/image" Target="../media/image235.png"/><Relationship Id="rId12" Type="http://schemas.openxmlformats.org/officeDocument/2006/relationships/image" Target="../media/image251.png"/><Relationship Id="rId17" Type="http://schemas.openxmlformats.org/officeDocument/2006/relationships/image" Target="../media/image256.png"/><Relationship Id="rId2" Type="http://schemas.openxmlformats.org/officeDocument/2006/relationships/image" Target="../media/image230.png"/><Relationship Id="rId16" Type="http://schemas.openxmlformats.org/officeDocument/2006/relationships/image" Target="../media/image255.png"/><Relationship Id="rId20" Type="http://schemas.openxmlformats.org/officeDocument/2006/relationships/image" Target="../media/image198.emf"/><Relationship Id="rId1" Type="http://schemas.openxmlformats.org/officeDocument/2006/relationships/slideLayout" Target="../slideLayouts/slideLayout6.xml"/><Relationship Id="rId6" Type="http://schemas.openxmlformats.org/officeDocument/2006/relationships/image" Target="../media/image234.png"/><Relationship Id="rId11" Type="http://schemas.openxmlformats.org/officeDocument/2006/relationships/image" Target="../media/image194.emf"/><Relationship Id="rId5" Type="http://schemas.openxmlformats.org/officeDocument/2006/relationships/image" Target="../media/image233.png"/><Relationship Id="rId15" Type="http://schemas.openxmlformats.org/officeDocument/2006/relationships/image" Target="../media/image254.png"/><Relationship Id="rId23" Type="http://schemas.openxmlformats.org/officeDocument/2006/relationships/image" Target="../media/image200.emf"/><Relationship Id="rId10" Type="http://schemas.openxmlformats.org/officeDocument/2006/relationships/image" Target="../media/image193.emf"/><Relationship Id="rId19" Type="http://schemas.openxmlformats.org/officeDocument/2006/relationships/image" Target="../media/image258.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53.png"/><Relationship Id="rId22" Type="http://schemas.openxmlformats.org/officeDocument/2006/relationships/image" Target="../media/image264.png"/></Relationships>
</file>

<file path=ppt/slides/_rels/slide9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52.png"/><Relationship Id="rId18" Type="http://schemas.openxmlformats.org/officeDocument/2006/relationships/image" Target="../media/image257.png"/><Relationship Id="rId3" Type="http://schemas.openxmlformats.org/officeDocument/2006/relationships/image" Target="../media/image231.png"/><Relationship Id="rId21" Type="http://schemas.openxmlformats.org/officeDocument/2006/relationships/image" Target="../media/image199.emf"/><Relationship Id="rId7" Type="http://schemas.openxmlformats.org/officeDocument/2006/relationships/image" Target="../media/image235.png"/><Relationship Id="rId12" Type="http://schemas.openxmlformats.org/officeDocument/2006/relationships/image" Target="../media/image251.png"/><Relationship Id="rId17" Type="http://schemas.openxmlformats.org/officeDocument/2006/relationships/image" Target="../media/image256.png"/><Relationship Id="rId25" Type="http://schemas.openxmlformats.org/officeDocument/2006/relationships/image" Target="../media/image201.emf"/><Relationship Id="rId2" Type="http://schemas.openxmlformats.org/officeDocument/2006/relationships/image" Target="../media/image230.png"/><Relationship Id="rId16" Type="http://schemas.openxmlformats.org/officeDocument/2006/relationships/image" Target="../media/image255.png"/><Relationship Id="rId20" Type="http://schemas.openxmlformats.org/officeDocument/2006/relationships/image" Target="../media/image198.emf"/><Relationship Id="rId1" Type="http://schemas.openxmlformats.org/officeDocument/2006/relationships/slideLayout" Target="../slideLayouts/slideLayout6.xml"/><Relationship Id="rId6" Type="http://schemas.openxmlformats.org/officeDocument/2006/relationships/image" Target="../media/image234.png"/><Relationship Id="rId11" Type="http://schemas.openxmlformats.org/officeDocument/2006/relationships/image" Target="../media/image194.emf"/><Relationship Id="rId24" Type="http://schemas.openxmlformats.org/officeDocument/2006/relationships/image" Target="../media/image266.png"/><Relationship Id="rId5" Type="http://schemas.openxmlformats.org/officeDocument/2006/relationships/image" Target="../media/image233.png"/><Relationship Id="rId15" Type="http://schemas.openxmlformats.org/officeDocument/2006/relationships/image" Target="../media/image254.png"/><Relationship Id="rId23" Type="http://schemas.openxmlformats.org/officeDocument/2006/relationships/image" Target="../media/image200.emf"/><Relationship Id="rId10" Type="http://schemas.openxmlformats.org/officeDocument/2006/relationships/image" Target="../media/image193.emf"/><Relationship Id="rId19" Type="http://schemas.openxmlformats.org/officeDocument/2006/relationships/image" Target="../media/image258.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53.png"/><Relationship Id="rId22" Type="http://schemas.openxmlformats.org/officeDocument/2006/relationships/image" Target="../media/image26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22.png"/><Relationship Id="rId7" Type="http://schemas.openxmlformats.org/officeDocument/2006/relationships/image" Target="../media/image27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39.png"/><Relationship Id="rId4" Type="http://schemas.openxmlformats.org/officeDocument/2006/relationships/image" Target="../media/image26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cabs.msu.edu/toolkit/images/helmet/gif/Spartan-helmet-Green-150-pxl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4" y="6382302"/>
            <a:ext cx="289446" cy="333534"/>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4" descr="http://brand.msu.edu/_files/images/spartans-wi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173" y="6477963"/>
            <a:ext cx="1716967" cy="14221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Shape 50"/>
          <p:cNvSpPr txBox="1">
            <a:spLocks/>
          </p:cNvSpPr>
          <p:nvPr/>
        </p:nvSpPr>
        <p:spPr>
          <a:xfrm>
            <a:off x="618310" y="2397242"/>
            <a:ext cx="9199841" cy="592070"/>
          </a:xfrm>
          <a:prstGeom prst="rect">
            <a:avLst/>
          </a:prstGeom>
        </p:spPr>
        <p:txBody>
          <a:bodyPr>
            <a:noAutofit/>
          </a:bodyPr>
          <a:lstStyle>
            <a:lvl1pPr algn="l" defTabSz="457200" rtl="0" eaLnBrk="1" fontAlgn="base" hangingPunct="1">
              <a:spcBef>
                <a:spcPct val="0"/>
              </a:spcBef>
              <a:spcAft>
                <a:spcPct val="0"/>
              </a:spcAft>
              <a:defRPr sz="3600" b="0" i="0" kern="1200" baseline="0">
                <a:ln>
                  <a:noFill/>
                </a:ln>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000" b="1" dirty="0"/>
              <a:t>Module 10: Unsupervised Learning</a:t>
            </a:r>
            <a:endParaRPr lang="es-CO" sz="3000" b="1" dirty="0"/>
          </a:p>
        </p:txBody>
      </p:sp>
      <p:sp>
        <p:nvSpPr>
          <p:cNvPr id="2" name="TextBox 1">
            <a:extLst>
              <a:ext uri="{FF2B5EF4-FFF2-40B4-BE49-F238E27FC236}">
                <a16:creationId xmlns:a16="http://schemas.microsoft.com/office/drawing/2014/main" id="{3B3A0DED-9193-4888-8A82-B65DE12F8AD2}"/>
              </a:ext>
            </a:extLst>
          </p:cNvPr>
          <p:cNvSpPr txBox="1"/>
          <p:nvPr/>
        </p:nvSpPr>
        <p:spPr>
          <a:xfrm>
            <a:off x="3327009" y="4269093"/>
            <a:ext cx="1813317" cy="369332"/>
          </a:xfrm>
          <a:prstGeom prst="rect">
            <a:avLst/>
          </a:prstGeom>
          <a:noFill/>
        </p:spPr>
        <p:txBody>
          <a:bodyPr wrap="none" rtlCol="0">
            <a:spAutoFit/>
          </a:bodyPr>
          <a:lstStyle/>
          <a:p>
            <a:r>
              <a:rPr lang="en-US">
                <a:solidFill>
                  <a:srgbClr val="064339"/>
                </a:solidFill>
              </a:rPr>
              <a:t>Nov 15</a:t>
            </a:r>
            <a:r>
              <a:rPr lang="en-US" baseline="30000">
                <a:solidFill>
                  <a:srgbClr val="064339"/>
                </a:solidFill>
              </a:rPr>
              <a:t>th</a:t>
            </a:r>
            <a:r>
              <a:rPr lang="en-US">
                <a:solidFill>
                  <a:srgbClr val="064339"/>
                </a:solidFill>
              </a:rPr>
              <a:t> </a:t>
            </a:r>
            <a:r>
              <a:rPr lang="en-US" dirty="0">
                <a:solidFill>
                  <a:srgbClr val="064339"/>
                </a:solidFill>
              </a:rPr>
              <a:t>, 2021</a:t>
            </a:r>
            <a:r>
              <a:rPr lang="en-US" dirty="0"/>
              <a:t> </a:t>
            </a:r>
          </a:p>
        </p:txBody>
      </p:sp>
    </p:spTree>
    <p:extLst>
      <p:ext uri="{BB962C8B-B14F-4D97-AF65-F5344CB8AC3E}">
        <p14:creationId xmlns:p14="http://schemas.microsoft.com/office/powerpoint/2010/main" val="2202645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Example: PCA</a:t>
            </a:r>
          </a:p>
        </p:txBody>
      </p:sp>
      <p:sp>
        <p:nvSpPr>
          <p:cNvPr id="10" name="Content Placeholder 2">
            <a:extLst>
              <a:ext uri="{FF2B5EF4-FFF2-40B4-BE49-F238E27FC236}">
                <a16:creationId xmlns:a16="http://schemas.microsoft.com/office/drawing/2014/main" id="{DCA7E374-3584-467F-9D09-1114344889FB}"/>
              </a:ext>
            </a:extLst>
          </p:cNvPr>
          <p:cNvSpPr>
            <a:spLocks noGrp="1"/>
          </p:cNvSpPr>
          <p:nvPr>
            <p:ph idx="1"/>
          </p:nvPr>
        </p:nvSpPr>
        <p:spPr>
          <a:xfrm>
            <a:off x="-244446" y="825991"/>
            <a:ext cx="9192280" cy="1428598"/>
          </a:xfrm>
        </p:spPr>
        <p:txBody>
          <a:bodyPr/>
          <a:lstStyle/>
          <a:p>
            <a:pPr lvl="1" indent="-342900"/>
            <a:r>
              <a:rPr lang="en-US" dirty="0">
                <a:solidFill>
                  <a:srgbClr val="0C533A"/>
                </a:solidFill>
              </a:rPr>
              <a:t>A collection of 1965 images with pixels 20 x 28.</a:t>
            </a:r>
          </a:p>
          <a:p>
            <a:pPr lvl="1" indent="-342900"/>
            <a:r>
              <a:rPr lang="en-US" dirty="0">
                <a:solidFill>
                  <a:srgbClr val="0C533A"/>
                </a:solidFill>
              </a:rPr>
              <a:t>PCA keeps the top 5 PCs</a:t>
            </a:r>
          </a:p>
          <a:p>
            <a:pPr lvl="1" indent="-342900"/>
            <a:endParaRPr lang="en-US" dirty="0">
              <a:solidFill>
                <a:srgbClr val="0C533A"/>
              </a:solidFill>
            </a:endParaRPr>
          </a:p>
        </p:txBody>
      </p:sp>
      <p:pic>
        <p:nvPicPr>
          <p:cNvPr id="11" name="Picture 10">
            <a:extLst>
              <a:ext uri="{FF2B5EF4-FFF2-40B4-BE49-F238E27FC236}">
                <a16:creationId xmlns:a16="http://schemas.microsoft.com/office/drawing/2014/main" id="{E2C746AC-9CAF-4171-A74B-92F53DE70905}"/>
              </a:ext>
            </a:extLst>
          </p:cNvPr>
          <p:cNvPicPr>
            <a:picLocks noChangeAspect="1"/>
          </p:cNvPicPr>
          <p:nvPr/>
        </p:nvPicPr>
        <p:blipFill rotWithShape="1">
          <a:blip r:embed="rId3"/>
          <a:srcRect b="51520"/>
          <a:stretch/>
        </p:blipFill>
        <p:spPr>
          <a:xfrm>
            <a:off x="928992" y="1979440"/>
            <a:ext cx="7016523" cy="2068778"/>
          </a:xfrm>
          <a:prstGeom prst="rect">
            <a:avLst/>
          </a:prstGeom>
        </p:spPr>
      </p:pic>
      <p:pic>
        <p:nvPicPr>
          <p:cNvPr id="12" name="Picture 11">
            <a:extLst>
              <a:ext uri="{FF2B5EF4-FFF2-40B4-BE49-F238E27FC236}">
                <a16:creationId xmlns:a16="http://schemas.microsoft.com/office/drawing/2014/main" id="{7152C26B-0E06-4AE3-B330-214F04F4D733}"/>
              </a:ext>
            </a:extLst>
          </p:cNvPr>
          <p:cNvPicPr>
            <a:picLocks noChangeAspect="1"/>
          </p:cNvPicPr>
          <p:nvPr/>
        </p:nvPicPr>
        <p:blipFill rotWithShape="1">
          <a:blip r:embed="rId3"/>
          <a:srcRect t="51081" b="439"/>
          <a:stretch/>
        </p:blipFill>
        <p:spPr>
          <a:xfrm>
            <a:off x="867223" y="3963231"/>
            <a:ext cx="7016523" cy="2068778"/>
          </a:xfrm>
          <a:prstGeom prst="rect">
            <a:avLst/>
          </a:prstGeom>
        </p:spPr>
      </p:pic>
    </p:spTree>
    <p:extLst>
      <p:ext uri="{BB962C8B-B14F-4D97-AF65-F5344CB8AC3E}">
        <p14:creationId xmlns:p14="http://schemas.microsoft.com/office/powerpoint/2010/main" val="236439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2022-08D7-4E0A-98AC-3885A272D6EB}"/>
              </a:ext>
            </a:extLst>
          </p:cNvPr>
          <p:cNvSpPr>
            <a:spLocks noGrp="1"/>
          </p:cNvSpPr>
          <p:nvPr>
            <p:ph type="title"/>
          </p:nvPr>
        </p:nvSpPr>
        <p:spPr/>
        <p:txBody>
          <a:bodyPr>
            <a:normAutofit fontScale="90000"/>
          </a:bodyPr>
          <a:lstStyle/>
          <a:p>
            <a:r>
              <a:rPr lang="en-US" altLang="zh-CN" dirty="0"/>
              <a:t>Consequences</a:t>
            </a:r>
            <a:endParaRPr lang="zh-CN" altLang="en-US" dirty="0"/>
          </a:p>
        </p:txBody>
      </p:sp>
      <p:sp>
        <p:nvSpPr>
          <p:cNvPr id="3" name="Content Placeholder 2">
            <a:extLst>
              <a:ext uri="{FF2B5EF4-FFF2-40B4-BE49-F238E27FC236}">
                <a16:creationId xmlns:a16="http://schemas.microsoft.com/office/drawing/2014/main" id="{A03E9FD1-DA76-4ED1-9586-FCB8C19C40A1}"/>
              </a:ext>
            </a:extLst>
          </p:cNvPr>
          <p:cNvSpPr>
            <a:spLocks noGrp="1"/>
          </p:cNvSpPr>
          <p:nvPr>
            <p:ph idx="1"/>
          </p:nvPr>
        </p:nvSpPr>
        <p:spPr>
          <a:xfrm>
            <a:off x="4572000" y="2215825"/>
            <a:ext cx="4307912" cy="3263504"/>
          </a:xfrm>
        </p:spPr>
        <p:txBody>
          <a:bodyPr/>
          <a:lstStyle/>
          <a:p>
            <a:r>
              <a:rPr lang="en-US" altLang="zh-CN" dirty="0"/>
              <a:t>Financial Systems</a:t>
            </a:r>
          </a:p>
          <a:p>
            <a:pPr lvl="1"/>
            <a:r>
              <a:rPr lang="en-US" altLang="zh-CN" dirty="0"/>
              <a:t>Credit Card Fraud Detection</a:t>
            </a:r>
          </a:p>
          <a:p>
            <a:r>
              <a:rPr lang="en-US" altLang="zh-CN" dirty="0"/>
              <a:t>Recommender Systems</a:t>
            </a:r>
          </a:p>
          <a:p>
            <a:pPr lvl="1"/>
            <a:r>
              <a:rPr lang="en-US" altLang="zh-CN" dirty="0"/>
              <a:t>Social Recommendation</a:t>
            </a:r>
          </a:p>
          <a:p>
            <a:pPr lvl="1"/>
            <a:r>
              <a:rPr lang="en-US" altLang="zh-CN" dirty="0"/>
              <a:t>Product Recommendation</a:t>
            </a:r>
          </a:p>
          <a:p>
            <a:r>
              <a:rPr lang="en-US" altLang="zh-CN" dirty="0"/>
              <a:t>….</a:t>
            </a:r>
          </a:p>
          <a:p>
            <a:endParaRPr lang="zh-CN" altLang="en-US" dirty="0"/>
          </a:p>
        </p:txBody>
      </p:sp>
      <p:sp>
        <p:nvSpPr>
          <p:cNvPr id="4" name="Slide Number Placeholder 3">
            <a:extLst>
              <a:ext uri="{FF2B5EF4-FFF2-40B4-BE49-F238E27FC236}">
                <a16:creationId xmlns:a16="http://schemas.microsoft.com/office/drawing/2014/main" id="{3C0B61AE-8541-4CE3-9824-0DEDCBDB3B28}"/>
              </a:ext>
            </a:extLst>
          </p:cNvPr>
          <p:cNvSpPr>
            <a:spLocks noGrp="1"/>
          </p:cNvSpPr>
          <p:nvPr>
            <p:ph type="sldNum" sz="quarter" idx="12"/>
          </p:nvPr>
        </p:nvSpPr>
        <p:spPr/>
        <p:txBody>
          <a:bodyPr/>
          <a:lstStyle/>
          <a:p>
            <a:fld id="{4C15419E-54D6-8648-ABFB-BEF58E3E877E}" type="slidenum">
              <a:rPr lang="en-US" smtClean="0"/>
              <a:t>100</a:t>
            </a:fld>
            <a:endParaRPr lang="en-US"/>
          </a:p>
        </p:txBody>
      </p:sp>
      <p:sp>
        <p:nvSpPr>
          <p:cNvPr id="46" name="Oval 45">
            <a:extLst>
              <a:ext uri="{FF2B5EF4-FFF2-40B4-BE49-F238E27FC236}">
                <a16:creationId xmlns:a16="http://schemas.microsoft.com/office/drawing/2014/main" id="{9631D22B-5055-469C-A7E8-0B8786989FDB}"/>
              </a:ext>
            </a:extLst>
          </p:cNvPr>
          <p:cNvSpPr/>
          <p:nvPr/>
        </p:nvSpPr>
        <p:spPr>
          <a:xfrm>
            <a:off x="3114910" y="2764541"/>
            <a:ext cx="199193" cy="211517"/>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48" name="Oval 47">
            <a:extLst>
              <a:ext uri="{FF2B5EF4-FFF2-40B4-BE49-F238E27FC236}">
                <a16:creationId xmlns:a16="http://schemas.microsoft.com/office/drawing/2014/main" id="{5B8257C4-ED94-4424-A721-4D6F4CF88EAC}"/>
              </a:ext>
            </a:extLst>
          </p:cNvPr>
          <p:cNvSpPr/>
          <p:nvPr/>
        </p:nvSpPr>
        <p:spPr>
          <a:xfrm>
            <a:off x="2871348" y="3230158"/>
            <a:ext cx="199193" cy="211517"/>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49" name="Straight Connector 48">
            <a:extLst>
              <a:ext uri="{FF2B5EF4-FFF2-40B4-BE49-F238E27FC236}">
                <a16:creationId xmlns:a16="http://schemas.microsoft.com/office/drawing/2014/main" id="{C88A02E2-E3A9-4A2A-A78F-45AB1E3BB6F2}"/>
              </a:ext>
            </a:extLst>
          </p:cNvPr>
          <p:cNvCxnSpPr>
            <a:cxnSpLocks/>
          </p:cNvCxnSpPr>
          <p:nvPr/>
        </p:nvCxnSpPr>
        <p:spPr>
          <a:xfrm flipH="1">
            <a:off x="2603749" y="2497477"/>
            <a:ext cx="97577" cy="23779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5A1DF03-4090-4D73-805B-DA9881288A8E}"/>
              </a:ext>
            </a:extLst>
          </p:cNvPr>
          <p:cNvCxnSpPr>
            <a:cxnSpLocks/>
          </p:cNvCxnSpPr>
          <p:nvPr/>
        </p:nvCxnSpPr>
        <p:spPr>
          <a:xfrm>
            <a:off x="2275248" y="2562859"/>
            <a:ext cx="187650" cy="17240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949D88E-25CB-42EB-8DE9-81BBD79B55A7}"/>
              </a:ext>
            </a:extLst>
          </p:cNvPr>
          <p:cNvCxnSpPr>
            <a:cxnSpLocks/>
          </p:cNvCxnSpPr>
          <p:nvPr/>
        </p:nvCxnSpPr>
        <p:spPr>
          <a:xfrm flipH="1">
            <a:off x="2150513" y="2884833"/>
            <a:ext cx="226009" cy="12911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A7D3645-143D-43F6-B7AA-359906C9AA7B}"/>
              </a:ext>
            </a:extLst>
          </p:cNvPr>
          <p:cNvCxnSpPr>
            <a:cxnSpLocks/>
          </p:cNvCxnSpPr>
          <p:nvPr/>
        </p:nvCxnSpPr>
        <p:spPr>
          <a:xfrm flipH="1">
            <a:off x="1727463" y="3068959"/>
            <a:ext cx="190984" cy="5554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F630988-8C25-4702-9E73-C84BDCBAAB4E}"/>
              </a:ext>
            </a:extLst>
          </p:cNvPr>
          <p:cNvCxnSpPr>
            <a:cxnSpLocks/>
          </p:cNvCxnSpPr>
          <p:nvPr/>
        </p:nvCxnSpPr>
        <p:spPr>
          <a:xfrm flipH="1">
            <a:off x="1991258" y="3119701"/>
            <a:ext cx="59658" cy="24719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C87EB321-FF1D-4062-991B-9F54EBF177BC}"/>
              </a:ext>
            </a:extLst>
          </p:cNvPr>
          <p:cNvCxnSpPr>
            <a:cxnSpLocks/>
          </p:cNvCxnSpPr>
          <p:nvPr/>
        </p:nvCxnSpPr>
        <p:spPr>
          <a:xfrm flipH="1">
            <a:off x="2275249" y="2347911"/>
            <a:ext cx="426077" cy="6538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8BCBBF3F-6F5D-48CE-B52F-D3942A974E76}"/>
              </a:ext>
            </a:extLst>
          </p:cNvPr>
          <p:cNvCxnSpPr>
            <a:cxnSpLocks/>
          </p:cNvCxnSpPr>
          <p:nvPr/>
        </p:nvCxnSpPr>
        <p:spPr>
          <a:xfrm>
            <a:off x="1698292" y="3190451"/>
            <a:ext cx="152115" cy="17644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BD054E4-3F4E-4014-97EB-2DC0B2A2FC70}"/>
              </a:ext>
            </a:extLst>
          </p:cNvPr>
          <p:cNvCxnSpPr>
            <a:cxnSpLocks/>
            <a:stCxn id="46" idx="2"/>
          </p:cNvCxnSpPr>
          <p:nvPr/>
        </p:nvCxnSpPr>
        <p:spPr>
          <a:xfrm flipH="1" flipV="1">
            <a:off x="2632920" y="2810051"/>
            <a:ext cx="481989" cy="6024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2614E7-E187-4B24-AEFF-F665983E4820}"/>
              </a:ext>
            </a:extLst>
          </p:cNvPr>
          <p:cNvCxnSpPr>
            <a:cxnSpLocks/>
            <a:endCxn id="48" idx="1"/>
          </p:cNvCxnSpPr>
          <p:nvPr/>
        </p:nvCxnSpPr>
        <p:spPr>
          <a:xfrm>
            <a:off x="2603749" y="2884833"/>
            <a:ext cx="296770" cy="3763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349A2F80-AAF0-4ADD-8D74-78CD337140CE}"/>
              </a:ext>
            </a:extLst>
          </p:cNvPr>
          <p:cNvCxnSpPr>
            <a:cxnSpLocks/>
            <a:stCxn id="46" idx="4"/>
            <a:endCxn id="48" idx="7"/>
          </p:cNvCxnSpPr>
          <p:nvPr/>
        </p:nvCxnSpPr>
        <p:spPr>
          <a:xfrm flipH="1">
            <a:off x="3041370" y="2976058"/>
            <a:ext cx="173137" cy="2850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F62056D-4DEB-4362-8653-40886166B247}"/>
              </a:ext>
            </a:extLst>
          </p:cNvPr>
          <p:cNvCxnSpPr>
            <a:cxnSpLocks/>
          </p:cNvCxnSpPr>
          <p:nvPr/>
        </p:nvCxnSpPr>
        <p:spPr>
          <a:xfrm flipV="1">
            <a:off x="1698292" y="2562859"/>
            <a:ext cx="436106" cy="495695"/>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72A71E0-3833-482E-A569-B5A3795B98D6}"/>
              </a:ext>
            </a:extLst>
          </p:cNvPr>
          <p:cNvPicPr>
            <a:picLocks noChangeAspect="1"/>
          </p:cNvPicPr>
          <p:nvPr/>
        </p:nvPicPr>
        <p:blipFill>
          <a:blip r:embed="rId3"/>
          <a:stretch>
            <a:fillRect/>
          </a:stretch>
        </p:blipFill>
        <p:spPr>
          <a:xfrm>
            <a:off x="3106240" y="2713135"/>
            <a:ext cx="235304" cy="274418"/>
          </a:xfrm>
          <a:prstGeom prst="rect">
            <a:avLst/>
          </a:prstGeom>
        </p:spPr>
      </p:pic>
      <p:pic>
        <p:nvPicPr>
          <p:cNvPr id="6" name="Graphic 5" descr="Devil face with solid fill">
            <a:extLst>
              <a:ext uri="{FF2B5EF4-FFF2-40B4-BE49-F238E27FC236}">
                <a16:creationId xmlns:a16="http://schemas.microsoft.com/office/drawing/2014/main" id="{93D463BA-65F6-4776-9AA5-25FD812E7B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4959" y="2681314"/>
            <a:ext cx="367925" cy="367925"/>
          </a:xfrm>
          <a:prstGeom prst="rect">
            <a:avLst/>
          </a:prstGeom>
        </p:spPr>
      </p:pic>
      <p:pic>
        <p:nvPicPr>
          <p:cNvPr id="10" name="Picture 9">
            <a:extLst>
              <a:ext uri="{FF2B5EF4-FFF2-40B4-BE49-F238E27FC236}">
                <a16:creationId xmlns:a16="http://schemas.microsoft.com/office/drawing/2014/main" id="{4AD27334-7BFE-4D90-AA6D-99DB4403613C}"/>
              </a:ext>
            </a:extLst>
          </p:cNvPr>
          <p:cNvPicPr>
            <a:picLocks noChangeAspect="1"/>
          </p:cNvPicPr>
          <p:nvPr/>
        </p:nvPicPr>
        <p:blipFill>
          <a:blip r:embed="rId6"/>
          <a:stretch>
            <a:fillRect/>
          </a:stretch>
        </p:blipFill>
        <p:spPr>
          <a:xfrm>
            <a:off x="2863228" y="3192641"/>
            <a:ext cx="215432" cy="280011"/>
          </a:xfrm>
          <a:prstGeom prst="rect">
            <a:avLst/>
          </a:prstGeom>
        </p:spPr>
      </p:pic>
      <p:pic>
        <p:nvPicPr>
          <p:cNvPr id="35" name="Graphic 34" descr="Devil face with solid fill">
            <a:extLst>
              <a:ext uri="{FF2B5EF4-FFF2-40B4-BE49-F238E27FC236}">
                <a16:creationId xmlns:a16="http://schemas.microsoft.com/office/drawing/2014/main" id="{F2C34131-177B-4617-9353-496BF52FF6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0076" y="3091205"/>
            <a:ext cx="367925" cy="367925"/>
          </a:xfrm>
          <a:prstGeom prst="rect">
            <a:avLst/>
          </a:prstGeom>
        </p:spPr>
      </p:pic>
      <p:pic>
        <p:nvPicPr>
          <p:cNvPr id="16" name="Graphic 15" descr="User">
            <a:extLst>
              <a:ext uri="{FF2B5EF4-FFF2-40B4-BE49-F238E27FC236}">
                <a16:creationId xmlns:a16="http://schemas.microsoft.com/office/drawing/2014/main" id="{D744B600-ACDD-4639-B755-957263FEFC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1298" y="2233090"/>
            <a:ext cx="365224" cy="365224"/>
          </a:xfrm>
          <a:prstGeom prst="rect">
            <a:avLst/>
          </a:prstGeom>
        </p:spPr>
      </p:pic>
      <p:pic>
        <p:nvPicPr>
          <p:cNvPr id="60" name="Graphic 59" descr="User">
            <a:extLst>
              <a:ext uri="{FF2B5EF4-FFF2-40B4-BE49-F238E27FC236}">
                <a16:creationId xmlns:a16="http://schemas.microsoft.com/office/drawing/2014/main" id="{269A7EC1-1987-4DD5-BC22-66DA35E7CC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4803" y="2179288"/>
            <a:ext cx="365224" cy="365224"/>
          </a:xfrm>
          <a:prstGeom prst="rect">
            <a:avLst/>
          </a:prstGeom>
        </p:spPr>
      </p:pic>
      <p:pic>
        <p:nvPicPr>
          <p:cNvPr id="61" name="Graphic 60" descr="User">
            <a:extLst>
              <a:ext uri="{FF2B5EF4-FFF2-40B4-BE49-F238E27FC236}">
                <a16:creationId xmlns:a16="http://schemas.microsoft.com/office/drawing/2014/main" id="{7369FA3F-622F-4DD6-B018-9B7477EC79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3806" y="2627439"/>
            <a:ext cx="365224" cy="365224"/>
          </a:xfrm>
          <a:prstGeom prst="rect">
            <a:avLst/>
          </a:prstGeom>
        </p:spPr>
      </p:pic>
      <p:pic>
        <p:nvPicPr>
          <p:cNvPr id="64" name="Graphic 63" descr="User">
            <a:extLst>
              <a:ext uri="{FF2B5EF4-FFF2-40B4-BE49-F238E27FC236}">
                <a16:creationId xmlns:a16="http://schemas.microsoft.com/office/drawing/2014/main" id="{A69B6D99-26C4-4B14-B801-D60FD42626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73749" y="2810051"/>
            <a:ext cx="365224" cy="365224"/>
          </a:xfrm>
          <a:prstGeom prst="rect">
            <a:avLst/>
          </a:prstGeom>
        </p:spPr>
      </p:pic>
      <p:pic>
        <p:nvPicPr>
          <p:cNvPr id="65" name="Graphic 64" descr="User">
            <a:extLst>
              <a:ext uri="{FF2B5EF4-FFF2-40B4-BE49-F238E27FC236}">
                <a16:creationId xmlns:a16="http://schemas.microsoft.com/office/drawing/2014/main" id="{F6F10270-D450-448E-A476-9691A151B0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5836" y="3172739"/>
            <a:ext cx="365224" cy="365224"/>
          </a:xfrm>
          <a:prstGeom prst="rect">
            <a:avLst/>
          </a:prstGeom>
        </p:spPr>
      </p:pic>
      <p:pic>
        <p:nvPicPr>
          <p:cNvPr id="66" name="Graphic 65" descr="User">
            <a:extLst>
              <a:ext uri="{FF2B5EF4-FFF2-40B4-BE49-F238E27FC236}">
                <a16:creationId xmlns:a16="http://schemas.microsoft.com/office/drawing/2014/main" id="{3D39ABAE-D2AB-4EFC-9140-044B09305D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7038" y="2870299"/>
            <a:ext cx="365224" cy="365224"/>
          </a:xfrm>
          <a:prstGeom prst="rect">
            <a:avLst/>
          </a:prstGeom>
        </p:spPr>
      </p:pic>
    </p:spTree>
    <p:extLst>
      <p:ext uri="{BB962C8B-B14F-4D97-AF65-F5344CB8AC3E}">
        <p14:creationId xmlns:p14="http://schemas.microsoft.com/office/powerpoint/2010/main" val="3052734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103C-84CC-4052-8040-9AA29D6B0039}"/>
              </a:ext>
            </a:extLst>
          </p:cNvPr>
          <p:cNvSpPr>
            <a:spLocks noGrp="1"/>
          </p:cNvSpPr>
          <p:nvPr>
            <p:ph type="title"/>
          </p:nvPr>
        </p:nvSpPr>
        <p:spPr/>
        <p:txBody>
          <a:bodyPr>
            <a:normAutofit fontScale="90000"/>
          </a:bodyPr>
          <a:lstStyle/>
          <a:p>
            <a:r>
              <a:rPr lang="en-US" altLang="zh-CN" dirty="0"/>
              <a:t>Image vs Graph</a:t>
            </a:r>
            <a:br>
              <a:rPr lang="en-US" altLang="zh-CN" dirty="0"/>
            </a:br>
            <a:endParaRPr lang="zh-CN" altLang="en-US" dirty="0"/>
          </a:p>
        </p:txBody>
      </p:sp>
      <p:sp>
        <p:nvSpPr>
          <p:cNvPr id="3" name="Content Placeholder 2">
            <a:extLst>
              <a:ext uri="{FF2B5EF4-FFF2-40B4-BE49-F238E27FC236}">
                <a16:creationId xmlns:a16="http://schemas.microsoft.com/office/drawing/2014/main" id="{3F7F85BA-6944-4655-93B7-6B834BE04489}"/>
              </a:ext>
            </a:extLst>
          </p:cNvPr>
          <p:cNvSpPr>
            <a:spLocks noGrp="1"/>
          </p:cNvSpPr>
          <p:nvPr>
            <p:ph idx="1"/>
          </p:nvPr>
        </p:nvSpPr>
        <p:spPr/>
        <p:txBody>
          <a:bodyPr/>
          <a:lstStyle/>
          <a:p>
            <a:r>
              <a:rPr lang="en-US" altLang="zh-CN" dirty="0"/>
              <a:t>Discreteness </a:t>
            </a:r>
          </a:p>
          <a:p>
            <a:r>
              <a:rPr lang="en-US" altLang="zh-CN" dirty="0"/>
              <a:t>Perturbation Measure</a:t>
            </a:r>
          </a:p>
          <a:p>
            <a:r>
              <a:rPr lang="en-US" altLang="zh-CN" dirty="0"/>
              <a:t>Perturbation Type</a:t>
            </a:r>
          </a:p>
          <a:p>
            <a:endParaRPr lang="zh-CN" altLang="en-US" dirty="0"/>
          </a:p>
        </p:txBody>
      </p:sp>
      <p:sp>
        <p:nvSpPr>
          <p:cNvPr id="4" name="Slide Number Placeholder 3">
            <a:extLst>
              <a:ext uri="{FF2B5EF4-FFF2-40B4-BE49-F238E27FC236}">
                <a16:creationId xmlns:a16="http://schemas.microsoft.com/office/drawing/2014/main" id="{CBF6F931-5914-4030-B6B3-8E01BE45513D}"/>
              </a:ext>
            </a:extLst>
          </p:cNvPr>
          <p:cNvSpPr>
            <a:spLocks noGrp="1"/>
          </p:cNvSpPr>
          <p:nvPr>
            <p:ph type="sldNum" sz="quarter" idx="12"/>
          </p:nvPr>
        </p:nvSpPr>
        <p:spPr/>
        <p:txBody>
          <a:bodyPr/>
          <a:lstStyle/>
          <a:p>
            <a:pPr defTabSz="685800" fontAlgn="auto">
              <a:spcBef>
                <a:spcPts val="0"/>
              </a:spcBef>
              <a:spcAft>
                <a:spcPts val="0"/>
              </a:spcAft>
              <a:defRPr/>
            </a:pPr>
            <a:fld id="{4C15419E-54D6-8648-ABFB-BEF58E3E877E}" type="slidenum">
              <a:rPr lang="en-US" sz="900">
                <a:solidFill>
                  <a:prstClr val="black">
                    <a:tint val="75000"/>
                  </a:prstClr>
                </a:solidFill>
                <a:latin typeface="Calibri" panose="020F0502020204030204"/>
                <a:ea typeface="+mn-ea"/>
                <a:cs typeface="+mn-cs"/>
              </a:rPr>
              <a:pPr defTabSz="685800" fontAlgn="auto">
                <a:spcBef>
                  <a:spcPts val="0"/>
                </a:spcBef>
                <a:spcAft>
                  <a:spcPts val="0"/>
                </a:spcAft>
                <a:defRPr/>
              </a:pPr>
              <a:t>101</a:t>
            </a:fld>
            <a:endParaRPr lang="en-US" sz="900">
              <a:solidFill>
                <a:prstClr val="black">
                  <a:tint val="75000"/>
                </a:prstClr>
              </a:solidFill>
              <a:latin typeface="Calibri" panose="020F0502020204030204"/>
              <a:ea typeface="+mn-ea"/>
              <a:cs typeface="+mn-cs"/>
            </a:endParaRPr>
          </a:p>
        </p:txBody>
      </p:sp>
      <p:pic>
        <p:nvPicPr>
          <p:cNvPr id="6" name="Picture 5">
            <a:extLst>
              <a:ext uri="{FF2B5EF4-FFF2-40B4-BE49-F238E27FC236}">
                <a16:creationId xmlns:a16="http://schemas.microsoft.com/office/drawing/2014/main" id="{6681E55B-7797-4508-BA48-0E72B267FD2B}"/>
              </a:ext>
            </a:extLst>
          </p:cNvPr>
          <p:cNvPicPr>
            <a:picLocks noChangeAspect="1"/>
          </p:cNvPicPr>
          <p:nvPr/>
        </p:nvPicPr>
        <p:blipFill>
          <a:blip r:embed="rId3"/>
          <a:stretch>
            <a:fillRect/>
          </a:stretch>
        </p:blipFill>
        <p:spPr>
          <a:xfrm>
            <a:off x="6544706" y="3677968"/>
            <a:ext cx="2070241" cy="1582281"/>
          </a:xfrm>
          <a:prstGeom prst="rect">
            <a:avLst/>
          </a:prstGeom>
        </p:spPr>
      </p:pic>
      <p:sp>
        <p:nvSpPr>
          <p:cNvPr id="11" name="Oval 10">
            <a:extLst>
              <a:ext uri="{FF2B5EF4-FFF2-40B4-BE49-F238E27FC236}">
                <a16:creationId xmlns:a16="http://schemas.microsoft.com/office/drawing/2014/main" id="{0480C85F-85CD-4674-B86E-2F9683E7458B}"/>
              </a:ext>
            </a:extLst>
          </p:cNvPr>
          <p:cNvSpPr/>
          <p:nvPr/>
        </p:nvSpPr>
        <p:spPr>
          <a:xfrm>
            <a:off x="5579463" y="4380064"/>
            <a:ext cx="199193" cy="2115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E</a:t>
            </a:r>
            <a:endParaRPr lang="en-US" sz="135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BB9EB171-9544-4FE0-AD85-522375572A1A}"/>
              </a:ext>
            </a:extLst>
          </p:cNvPr>
          <p:cNvSpPr/>
          <p:nvPr/>
        </p:nvSpPr>
        <p:spPr>
          <a:xfrm>
            <a:off x="4472404" y="4013272"/>
            <a:ext cx="199193" cy="2115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sz="1350" dirty="0">
                <a:solidFill>
                  <a:prstClr val="white"/>
                </a:solidFill>
                <a:latin typeface="Calibri" panose="020F0502020204030204"/>
              </a:rPr>
              <a:t>A</a:t>
            </a:r>
          </a:p>
        </p:txBody>
      </p:sp>
      <p:sp>
        <p:nvSpPr>
          <p:cNvPr id="13" name="Oval 12">
            <a:extLst>
              <a:ext uri="{FF2B5EF4-FFF2-40B4-BE49-F238E27FC236}">
                <a16:creationId xmlns:a16="http://schemas.microsoft.com/office/drawing/2014/main" id="{F35F9567-B332-4D07-820C-E63FDC08F4CD}"/>
              </a:ext>
            </a:extLst>
          </p:cNvPr>
          <p:cNvSpPr/>
          <p:nvPr/>
        </p:nvSpPr>
        <p:spPr>
          <a:xfrm>
            <a:off x="4885627" y="4509921"/>
            <a:ext cx="199193" cy="2115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C</a:t>
            </a:r>
            <a:endParaRPr lang="en-US" sz="1350" dirty="0">
              <a:solidFill>
                <a:prstClr val="white"/>
              </a:solidFill>
              <a:latin typeface="Calibri" panose="020F0502020204030204"/>
            </a:endParaRPr>
          </a:p>
        </p:txBody>
      </p:sp>
      <p:sp>
        <p:nvSpPr>
          <p:cNvPr id="14" name="Oval 13">
            <a:extLst>
              <a:ext uri="{FF2B5EF4-FFF2-40B4-BE49-F238E27FC236}">
                <a16:creationId xmlns:a16="http://schemas.microsoft.com/office/drawing/2014/main" id="{35C56507-957D-475F-8074-51F8D8B2681B}"/>
              </a:ext>
            </a:extLst>
          </p:cNvPr>
          <p:cNvSpPr/>
          <p:nvPr/>
        </p:nvSpPr>
        <p:spPr>
          <a:xfrm>
            <a:off x="5380270" y="3907513"/>
            <a:ext cx="199193" cy="2115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F</a:t>
            </a:r>
            <a:endParaRPr lang="en-US" sz="1350" dirty="0">
              <a:solidFill>
                <a:prstClr val="white"/>
              </a:solidFill>
              <a:latin typeface="Calibri" panose="020F0502020204030204"/>
            </a:endParaRPr>
          </a:p>
        </p:txBody>
      </p:sp>
      <p:sp>
        <p:nvSpPr>
          <p:cNvPr id="15" name="Oval 14">
            <a:extLst>
              <a:ext uri="{FF2B5EF4-FFF2-40B4-BE49-F238E27FC236}">
                <a16:creationId xmlns:a16="http://schemas.microsoft.com/office/drawing/2014/main" id="{868F369D-EF38-4D9D-8F11-7E6069FC73A8}"/>
              </a:ext>
            </a:extLst>
          </p:cNvPr>
          <p:cNvSpPr/>
          <p:nvPr/>
        </p:nvSpPr>
        <p:spPr>
          <a:xfrm>
            <a:off x="4425381" y="4765923"/>
            <a:ext cx="199193" cy="2115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sz="1350" dirty="0">
                <a:solidFill>
                  <a:prstClr val="white"/>
                </a:solidFill>
                <a:latin typeface="Calibri" panose="020F0502020204030204"/>
              </a:rPr>
              <a:t>B</a:t>
            </a:r>
          </a:p>
        </p:txBody>
      </p:sp>
      <p:sp>
        <p:nvSpPr>
          <p:cNvPr id="17" name="Oval 16">
            <a:extLst>
              <a:ext uri="{FF2B5EF4-FFF2-40B4-BE49-F238E27FC236}">
                <a16:creationId xmlns:a16="http://schemas.microsoft.com/office/drawing/2014/main" id="{78F5E554-024A-4A29-8F06-340BA2355BF3}"/>
              </a:ext>
            </a:extLst>
          </p:cNvPr>
          <p:cNvSpPr/>
          <p:nvPr/>
        </p:nvSpPr>
        <p:spPr>
          <a:xfrm>
            <a:off x="5929371" y="4904871"/>
            <a:ext cx="199193" cy="217148"/>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D</a:t>
            </a:r>
            <a:endParaRPr lang="en-US" sz="1350" dirty="0">
              <a:solidFill>
                <a:prstClr val="white"/>
              </a:solidFill>
              <a:latin typeface="Calibri" panose="020F0502020204030204"/>
            </a:endParaRPr>
          </a:p>
        </p:txBody>
      </p:sp>
      <p:cxnSp>
        <p:nvCxnSpPr>
          <p:cNvPr id="19" name="Straight Connector 18">
            <a:extLst>
              <a:ext uri="{FF2B5EF4-FFF2-40B4-BE49-F238E27FC236}">
                <a16:creationId xmlns:a16="http://schemas.microsoft.com/office/drawing/2014/main" id="{4C0CCDC7-A03B-4918-840C-A257D468157E}"/>
              </a:ext>
            </a:extLst>
          </p:cNvPr>
          <p:cNvCxnSpPr>
            <a:cxnSpLocks/>
            <a:stCxn id="14" idx="5"/>
            <a:endCxn id="11" idx="0"/>
          </p:cNvCxnSpPr>
          <p:nvPr/>
        </p:nvCxnSpPr>
        <p:spPr>
          <a:xfrm>
            <a:off x="5550292" y="4088055"/>
            <a:ext cx="128768" cy="29200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21B3CCC-9B73-4DE6-A56B-CF48B708E66A}"/>
              </a:ext>
            </a:extLst>
          </p:cNvPr>
          <p:cNvCxnSpPr>
            <a:cxnSpLocks/>
            <a:stCxn id="12" idx="6"/>
            <a:endCxn id="11" idx="1"/>
          </p:cNvCxnSpPr>
          <p:nvPr/>
        </p:nvCxnSpPr>
        <p:spPr>
          <a:xfrm>
            <a:off x="4671597" y="4119030"/>
            <a:ext cx="937037" cy="29200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BBC19D4-0070-4F7B-8B7D-0C3E9A15AF81}"/>
              </a:ext>
            </a:extLst>
          </p:cNvPr>
          <p:cNvCxnSpPr>
            <a:cxnSpLocks/>
            <a:stCxn id="11" idx="3"/>
            <a:endCxn id="13" idx="6"/>
          </p:cNvCxnSpPr>
          <p:nvPr/>
        </p:nvCxnSpPr>
        <p:spPr>
          <a:xfrm flipH="1">
            <a:off x="5084820" y="4560605"/>
            <a:ext cx="523814" cy="55075"/>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E620B0A-E2CA-4059-A8A2-37791D14C540}"/>
              </a:ext>
            </a:extLst>
          </p:cNvPr>
          <p:cNvCxnSpPr>
            <a:cxnSpLocks/>
            <a:stCxn id="13" idx="3"/>
            <a:endCxn id="15" idx="6"/>
          </p:cNvCxnSpPr>
          <p:nvPr/>
        </p:nvCxnSpPr>
        <p:spPr>
          <a:xfrm flipH="1">
            <a:off x="4624573" y="4690462"/>
            <a:ext cx="290225" cy="18122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E88A9E9-6784-4D81-A3B5-14E51F190A44}"/>
              </a:ext>
            </a:extLst>
          </p:cNvPr>
          <p:cNvCxnSpPr>
            <a:cxnSpLocks/>
            <a:stCxn id="14" idx="2"/>
            <a:endCxn id="12" idx="6"/>
          </p:cNvCxnSpPr>
          <p:nvPr/>
        </p:nvCxnSpPr>
        <p:spPr>
          <a:xfrm flipH="1">
            <a:off x="4671597" y="4013272"/>
            <a:ext cx="708672" cy="10575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F226032-5BD1-4480-BD48-9B9642871031}"/>
              </a:ext>
            </a:extLst>
          </p:cNvPr>
          <p:cNvCxnSpPr>
            <a:cxnSpLocks/>
            <a:stCxn id="11" idx="5"/>
            <a:endCxn id="17" idx="0"/>
          </p:cNvCxnSpPr>
          <p:nvPr/>
        </p:nvCxnSpPr>
        <p:spPr>
          <a:xfrm>
            <a:off x="5749484" y="4560604"/>
            <a:ext cx="279483" cy="344267"/>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E2C8226-1DC1-42E6-9BF5-ADF33DA1C544}"/>
              </a:ext>
            </a:extLst>
          </p:cNvPr>
          <p:cNvCxnSpPr>
            <a:cxnSpLocks/>
            <a:stCxn id="15" idx="0"/>
            <a:endCxn id="12" idx="4"/>
          </p:cNvCxnSpPr>
          <p:nvPr/>
        </p:nvCxnSpPr>
        <p:spPr>
          <a:xfrm flipV="1">
            <a:off x="4524977" y="4224788"/>
            <a:ext cx="47024" cy="541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28CDBE8C-C171-496A-842E-13FF7A1020AC}"/>
              </a:ext>
            </a:extLst>
          </p:cNvPr>
          <p:cNvCxnSpPr>
            <a:cxnSpLocks/>
            <a:stCxn id="13" idx="1"/>
            <a:endCxn id="12" idx="5"/>
          </p:cNvCxnSpPr>
          <p:nvPr/>
        </p:nvCxnSpPr>
        <p:spPr>
          <a:xfrm flipH="1" flipV="1">
            <a:off x="4642426" y="4193812"/>
            <a:ext cx="272372" cy="34708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86CF6568-C55A-4684-AE88-324DD9A396CE}"/>
              </a:ext>
            </a:extLst>
          </p:cNvPr>
          <p:cNvCxnSpPr>
            <a:cxnSpLocks/>
            <a:stCxn id="17" idx="1"/>
            <a:endCxn id="13" idx="5"/>
          </p:cNvCxnSpPr>
          <p:nvPr/>
        </p:nvCxnSpPr>
        <p:spPr>
          <a:xfrm flipH="1" flipV="1">
            <a:off x="5055649" y="4690462"/>
            <a:ext cx="902893" cy="24621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1906F22C-4995-423F-A73A-2C99DFA88B11}"/>
              </a:ext>
            </a:extLst>
          </p:cNvPr>
          <p:cNvPicPr>
            <a:picLocks noChangeAspect="1"/>
          </p:cNvPicPr>
          <p:nvPr/>
        </p:nvPicPr>
        <p:blipFill>
          <a:blip r:embed="rId4"/>
          <a:stretch>
            <a:fillRect/>
          </a:stretch>
        </p:blipFill>
        <p:spPr>
          <a:xfrm>
            <a:off x="6419523" y="2010943"/>
            <a:ext cx="2305028" cy="1302761"/>
          </a:xfrm>
          <a:prstGeom prst="rect">
            <a:avLst/>
          </a:prstGeom>
        </p:spPr>
      </p:pic>
      <p:sp>
        <p:nvSpPr>
          <p:cNvPr id="66" name="Arrow: Right 65">
            <a:extLst>
              <a:ext uri="{FF2B5EF4-FFF2-40B4-BE49-F238E27FC236}">
                <a16:creationId xmlns:a16="http://schemas.microsoft.com/office/drawing/2014/main" id="{0CDD9CFD-7AC1-4A11-8CB1-4D941BDD77E7}"/>
              </a:ext>
            </a:extLst>
          </p:cNvPr>
          <p:cNvSpPr/>
          <p:nvPr/>
        </p:nvSpPr>
        <p:spPr>
          <a:xfrm>
            <a:off x="6051289" y="4305280"/>
            <a:ext cx="398387" cy="21151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等线" panose="02010600030101010101" pitchFamily="2" charset="-122"/>
            </a:endParaRPr>
          </a:p>
        </p:txBody>
      </p:sp>
      <p:sp>
        <p:nvSpPr>
          <p:cNvPr id="101" name="Arrow: Right 100">
            <a:extLst>
              <a:ext uri="{FF2B5EF4-FFF2-40B4-BE49-F238E27FC236}">
                <a16:creationId xmlns:a16="http://schemas.microsoft.com/office/drawing/2014/main" id="{2A746CEA-3DFD-48A3-8E23-0FF6347328A5}"/>
              </a:ext>
            </a:extLst>
          </p:cNvPr>
          <p:cNvSpPr/>
          <p:nvPr/>
        </p:nvSpPr>
        <p:spPr>
          <a:xfrm>
            <a:off x="5937500" y="2471779"/>
            <a:ext cx="398387" cy="21151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等线" panose="02010600030101010101" pitchFamily="2" charset="-122"/>
            </a:endParaRPr>
          </a:p>
        </p:txBody>
      </p:sp>
      <p:pic>
        <p:nvPicPr>
          <p:cNvPr id="25" name="Picture 24">
            <a:extLst>
              <a:ext uri="{FF2B5EF4-FFF2-40B4-BE49-F238E27FC236}">
                <a16:creationId xmlns:a16="http://schemas.microsoft.com/office/drawing/2014/main" id="{765824AF-4AEB-4A91-B030-6C9452BA8D58}"/>
              </a:ext>
            </a:extLst>
          </p:cNvPr>
          <p:cNvPicPr>
            <a:picLocks noChangeAspect="1"/>
          </p:cNvPicPr>
          <p:nvPr/>
        </p:nvPicPr>
        <p:blipFill>
          <a:blip r:embed="rId5"/>
          <a:stretch>
            <a:fillRect/>
          </a:stretch>
        </p:blipFill>
        <p:spPr>
          <a:xfrm>
            <a:off x="4474575" y="1967928"/>
            <a:ext cx="1331081" cy="1510754"/>
          </a:xfrm>
          <a:prstGeom prst="rect">
            <a:avLst/>
          </a:prstGeom>
        </p:spPr>
      </p:pic>
    </p:spTree>
    <p:extLst>
      <p:ext uri="{BB962C8B-B14F-4D97-AF65-F5344CB8AC3E}">
        <p14:creationId xmlns:p14="http://schemas.microsoft.com/office/powerpoint/2010/main" val="18262339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normAutofit fontScale="90000"/>
          </a:bodyPr>
          <a:lstStyle/>
          <a:p>
            <a:r>
              <a:rPr lang="en-US" altLang="zh-CN" dirty="0"/>
              <a:t>Perturbation Type</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102</a:t>
            </a:fld>
            <a:endParaRPr lang="en-US"/>
          </a:p>
        </p:txBody>
      </p:sp>
      <p:cxnSp>
        <p:nvCxnSpPr>
          <p:cNvPr id="224" name="Straight Connector 87">
            <a:extLst>
              <a:ext uri="{FF2B5EF4-FFF2-40B4-BE49-F238E27FC236}">
                <a16:creationId xmlns:a16="http://schemas.microsoft.com/office/drawing/2014/main" id="{823DA33E-F6BF-41C8-8450-10712AEFB81D}"/>
              </a:ext>
            </a:extLst>
          </p:cNvPr>
          <p:cNvCxnSpPr>
            <a:cxnSpLocks/>
            <a:stCxn id="324" idx="2"/>
            <a:endCxn id="319" idx="5"/>
          </p:cNvCxnSpPr>
          <p:nvPr/>
        </p:nvCxnSpPr>
        <p:spPr>
          <a:xfrm flipH="1" flipV="1">
            <a:off x="4338394" y="2737075"/>
            <a:ext cx="750007" cy="247192"/>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87">
            <a:extLst>
              <a:ext uri="{FF2B5EF4-FFF2-40B4-BE49-F238E27FC236}">
                <a16:creationId xmlns:a16="http://schemas.microsoft.com/office/drawing/2014/main" id="{79964B4A-9103-4BC6-875D-A0C782894B5A}"/>
              </a:ext>
            </a:extLst>
          </p:cNvPr>
          <p:cNvCxnSpPr>
            <a:cxnSpLocks/>
            <a:stCxn id="199" idx="2"/>
            <a:endCxn id="198" idx="6"/>
          </p:cNvCxnSpPr>
          <p:nvPr/>
        </p:nvCxnSpPr>
        <p:spPr>
          <a:xfrm flipH="1">
            <a:off x="1405429" y="3024644"/>
            <a:ext cx="850919" cy="10575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190" name="Group 189">
            <a:extLst>
              <a:ext uri="{FF2B5EF4-FFF2-40B4-BE49-F238E27FC236}">
                <a16:creationId xmlns:a16="http://schemas.microsoft.com/office/drawing/2014/main" id="{FDF77583-BBCA-4627-A6C7-D8207C3ACDE8}"/>
              </a:ext>
            </a:extLst>
          </p:cNvPr>
          <p:cNvGrpSpPr/>
          <p:nvPr/>
        </p:nvGrpSpPr>
        <p:grpSpPr>
          <a:xfrm>
            <a:off x="913270" y="2005662"/>
            <a:ext cx="1785833" cy="1230499"/>
            <a:chOff x="2193382" y="3040784"/>
            <a:chExt cx="2381110" cy="1640665"/>
          </a:xfrm>
        </p:grpSpPr>
        <p:sp>
          <p:nvSpPr>
            <p:cNvPr id="191" name="Oval 190">
              <a:extLst>
                <a:ext uri="{FF2B5EF4-FFF2-40B4-BE49-F238E27FC236}">
                  <a16:creationId xmlns:a16="http://schemas.microsoft.com/office/drawing/2014/main" id="{69EB7EED-155A-41BB-AA54-88BBAD085E07}"/>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92" name="Oval 191">
              <a:extLst>
                <a:ext uri="{FF2B5EF4-FFF2-40B4-BE49-F238E27FC236}">
                  <a16:creationId xmlns:a16="http://schemas.microsoft.com/office/drawing/2014/main" id="{65CCEB12-EAEE-4349-A6C7-31A8E6BD11F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93" name="Oval 192">
              <a:extLst>
                <a:ext uri="{FF2B5EF4-FFF2-40B4-BE49-F238E27FC236}">
                  <a16:creationId xmlns:a16="http://schemas.microsoft.com/office/drawing/2014/main" id="{D35FB30C-4244-46EC-BA8B-5B6F67DACE00}"/>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94" name="Oval 193">
              <a:extLst>
                <a:ext uri="{FF2B5EF4-FFF2-40B4-BE49-F238E27FC236}">
                  <a16:creationId xmlns:a16="http://schemas.microsoft.com/office/drawing/2014/main" id="{7F3C8C39-7E63-430C-8DAC-4285752D95C0}"/>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95" name="Oval 194">
              <a:extLst>
                <a:ext uri="{FF2B5EF4-FFF2-40B4-BE49-F238E27FC236}">
                  <a16:creationId xmlns:a16="http://schemas.microsoft.com/office/drawing/2014/main" id="{7517C4F6-41D3-46BD-A1B6-1C724E3D130A}"/>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96" name="Oval 195">
              <a:extLst>
                <a:ext uri="{FF2B5EF4-FFF2-40B4-BE49-F238E27FC236}">
                  <a16:creationId xmlns:a16="http://schemas.microsoft.com/office/drawing/2014/main" id="{8B655CA1-7F9B-4490-9DF5-770BB7DF038B}"/>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8" name="Oval 197">
              <a:extLst>
                <a:ext uri="{FF2B5EF4-FFF2-40B4-BE49-F238E27FC236}">
                  <a16:creationId xmlns:a16="http://schemas.microsoft.com/office/drawing/2014/main" id="{79D66235-274F-487D-8ECB-D64113AB8A38}"/>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99" name="Oval 198">
              <a:extLst>
                <a:ext uri="{FF2B5EF4-FFF2-40B4-BE49-F238E27FC236}">
                  <a16:creationId xmlns:a16="http://schemas.microsoft.com/office/drawing/2014/main" id="{7E7D2159-A5C2-4969-96C0-06323E7D4D32}"/>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200" name="Straight Connector 199">
              <a:extLst>
                <a:ext uri="{FF2B5EF4-FFF2-40B4-BE49-F238E27FC236}">
                  <a16:creationId xmlns:a16="http://schemas.microsoft.com/office/drawing/2014/main" id="{4E8FCDB7-F738-4F50-A593-360681695215}"/>
                </a:ext>
              </a:extLst>
            </p:cNvPr>
            <p:cNvCxnSpPr>
              <a:cxnSpLocks/>
              <a:stCxn id="194" idx="3"/>
              <a:endCxn id="191"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DF1B4FD7-FAD4-4C0D-B417-14CCD4C86C02}"/>
                </a:ext>
              </a:extLst>
            </p:cNvPr>
            <p:cNvCxnSpPr>
              <a:cxnSpLocks/>
              <a:stCxn id="192" idx="5"/>
              <a:endCxn id="191"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C984E7C-EA67-49A3-A603-5222B987D2D9}"/>
                </a:ext>
              </a:extLst>
            </p:cNvPr>
            <p:cNvCxnSpPr>
              <a:cxnSpLocks/>
              <a:stCxn id="191" idx="3"/>
              <a:endCxn id="193"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0321FF1B-3959-4F3D-B3BE-7B652CFD1EBB}"/>
                </a:ext>
              </a:extLst>
            </p:cNvPr>
            <p:cNvCxnSpPr>
              <a:cxnSpLocks/>
              <a:stCxn id="193" idx="2"/>
              <a:endCxn id="195"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5A69FE89-40FF-4E92-95E8-E4356A5A39C9}"/>
                </a:ext>
              </a:extLst>
            </p:cNvPr>
            <p:cNvCxnSpPr>
              <a:cxnSpLocks/>
              <a:stCxn id="193" idx="4"/>
              <a:endCxn id="198"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65FE0CB7-B1C8-487C-8871-E453AEDA4AEE}"/>
                </a:ext>
              </a:extLst>
            </p:cNvPr>
            <p:cNvCxnSpPr>
              <a:cxnSpLocks/>
              <a:stCxn id="194" idx="1"/>
              <a:endCxn id="192"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6E65395-F7B1-4E57-92FD-58BE82EABC75}"/>
                </a:ext>
              </a:extLst>
            </p:cNvPr>
            <p:cNvCxnSpPr>
              <a:cxnSpLocks/>
              <a:stCxn id="195" idx="5"/>
              <a:endCxn id="198"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CC728E8C-BD1B-4906-A13E-DBC77B2EB45C}"/>
                </a:ext>
              </a:extLst>
            </p:cNvPr>
            <p:cNvCxnSpPr>
              <a:cxnSpLocks/>
              <a:stCxn id="196" idx="2"/>
              <a:endCxn id="191"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A3DD2D20-6613-4A83-8358-7D2A53C08A15}"/>
                </a:ext>
              </a:extLst>
            </p:cNvPr>
            <p:cNvCxnSpPr>
              <a:cxnSpLocks/>
              <a:stCxn id="191" idx="5"/>
              <a:endCxn id="199"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5E391DC2-54DD-4DA6-BDA7-F50A0A65C0C2}"/>
                </a:ext>
              </a:extLst>
            </p:cNvPr>
            <p:cNvCxnSpPr>
              <a:cxnSpLocks/>
              <a:stCxn id="196" idx="4"/>
              <a:endCxn id="199"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3BCC4BE0-547A-4C04-810B-E50150DCFB5A}"/>
                </a:ext>
              </a:extLst>
            </p:cNvPr>
            <p:cNvCxnSpPr>
              <a:cxnSpLocks/>
              <a:stCxn id="195" idx="7"/>
              <a:endCxn id="192"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96" name="Group 295">
            <a:extLst>
              <a:ext uri="{FF2B5EF4-FFF2-40B4-BE49-F238E27FC236}">
                <a16:creationId xmlns:a16="http://schemas.microsoft.com/office/drawing/2014/main" id="{82A913E2-1D76-4F97-A638-16DEA290C233}"/>
              </a:ext>
            </a:extLst>
          </p:cNvPr>
          <p:cNvGrpSpPr/>
          <p:nvPr/>
        </p:nvGrpSpPr>
        <p:grpSpPr>
          <a:xfrm>
            <a:off x="892294" y="3876297"/>
            <a:ext cx="1785833" cy="1230499"/>
            <a:chOff x="2193382" y="3040784"/>
            <a:chExt cx="2381110" cy="1640665"/>
          </a:xfrm>
        </p:grpSpPr>
        <p:sp>
          <p:nvSpPr>
            <p:cNvPr id="297" name="Oval 296">
              <a:extLst>
                <a:ext uri="{FF2B5EF4-FFF2-40B4-BE49-F238E27FC236}">
                  <a16:creationId xmlns:a16="http://schemas.microsoft.com/office/drawing/2014/main" id="{FC5C980D-F28C-401C-A454-3D909B997B57}"/>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298" name="Oval 297">
              <a:extLst>
                <a:ext uri="{FF2B5EF4-FFF2-40B4-BE49-F238E27FC236}">
                  <a16:creationId xmlns:a16="http://schemas.microsoft.com/office/drawing/2014/main" id="{A36E83AC-4AB5-4CF9-BFD5-A0A0559D02B8}"/>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299" name="Oval 298">
              <a:extLst>
                <a:ext uri="{FF2B5EF4-FFF2-40B4-BE49-F238E27FC236}">
                  <a16:creationId xmlns:a16="http://schemas.microsoft.com/office/drawing/2014/main" id="{C90DC021-6C2C-42E7-ACAF-FC10904C416E}"/>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00" name="Oval 299">
              <a:extLst>
                <a:ext uri="{FF2B5EF4-FFF2-40B4-BE49-F238E27FC236}">
                  <a16:creationId xmlns:a16="http://schemas.microsoft.com/office/drawing/2014/main" id="{44358259-C63D-4AA5-BC3D-B07EF4F2DF4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01" name="Oval 300">
              <a:extLst>
                <a:ext uri="{FF2B5EF4-FFF2-40B4-BE49-F238E27FC236}">
                  <a16:creationId xmlns:a16="http://schemas.microsoft.com/office/drawing/2014/main" id="{65BE8EDA-B60E-4CAD-9DCB-337AD0D656A5}"/>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02" name="Oval 301">
              <a:extLst>
                <a:ext uri="{FF2B5EF4-FFF2-40B4-BE49-F238E27FC236}">
                  <a16:creationId xmlns:a16="http://schemas.microsoft.com/office/drawing/2014/main" id="{EA9AAAA8-F9BF-4B6B-AD8E-1C0F923B7BAD}"/>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a:t>
              </a:r>
              <a:endParaRPr lang="en-US" dirty="0"/>
            </a:p>
          </p:txBody>
        </p:sp>
        <p:sp>
          <p:nvSpPr>
            <p:cNvPr id="303" name="Oval 302">
              <a:extLst>
                <a:ext uri="{FF2B5EF4-FFF2-40B4-BE49-F238E27FC236}">
                  <a16:creationId xmlns:a16="http://schemas.microsoft.com/office/drawing/2014/main" id="{77BCCA03-52C4-4FAA-BE27-8B06820A2C61}"/>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04" name="Oval 303">
              <a:extLst>
                <a:ext uri="{FF2B5EF4-FFF2-40B4-BE49-F238E27FC236}">
                  <a16:creationId xmlns:a16="http://schemas.microsoft.com/office/drawing/2014/main" id="{0341C8EE-D3EA-4146-8FD3-11192DA7A22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05" name="Straight Connector 304">
              <a:extLst>
                <a:ext uri="{FF2B5EF4-FFF2-40B4-BE49-F238E27FC236}">
                  <a16:creationId xmlns:a16="http://schemas.microsoft.com/office/drawing/2014/main" id="{3A4E51B4-277C-4B88-8E2C-F1A6FEBCBB6A}"/>
                </a:ext>
              </a:extLst>
            </p:cNvPr>
            <p:cNvCxnSpPr>
              <a:cxnSpLocks/>
              <a:stCxn id="300" idx="3"/>
              <a:endCxn id="29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218EE96-C806-45C7-A392-109915E91473}"/>
                </a:ext>
              </a:extLst>
            </p:cNvPr>
            <p:cNvCxnSpPr>
              <a:cxnSpLocks/>
              <a:stCxn id="298" idx="5"/>
              <a:endCxn id="29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D67A9820-D2EB-4615-B3C7-7C709F27F7CC}"/>
                </a:ext>
              </a:extLst>
            </p:cNvPr>
            <p:cNvCxnSpPr>
              <a:cxnSpLocks/>
              <a:stCxn id="297" idx="3"/>
              <a:endCxn id="29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C5C78CBC-F95B-4B59-95DF-1F6C8C5FDAB0}"/>
                </a:ext>
              </a:extLst>
            </p:cNvPr>
            <p:cNvCxnSpPr>
              <a:cxnSpLocks/>
              <a:stCxn id="299" idx="2"/>
              <a:endCxn id="30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4EFA98CE-88D0-40F0-BCB0-520DD557E02E}"/>
                </a:ext>
              </a:extLst>
            </p:cNvPr>
            <p:cNvCxnSpPr>
              <a:cxnSpLocks/>
              <a:stCxn id="299" idx="4"/>
              <a:endCxn id="30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5BA247FE-1522-4638-B93D-181478FB27C4}"/>
                </a:ext>
              </a:extLst>
            </p:cNvPr>
            <p:cNvCxnSpPr>
              <a:cxnSpLocks/>
              <a:stCxn id="300" idx="1"/>
              <a:endCxn id="29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1ACF2636-E076-492F-A8ED-0F9D39A1215B}"/>
                </a:ext>
              </a:extLst>
            </p:cNvPr>
            <p:cNvCxnSpPr>
              <a:cxnSpLocks/>
              <a:stCxn id="301" idx="5"/>
              <a:endCxn id="30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38B72FE8-9297-4135-A1BF-2064FC1DF846}"/>
                </a:ext>
              </a:extLst>
            </p:cNvPr>
            <p:cNvCxnSpPr>
              <a:cxnSpLocks/>
              <a:stCxn id="302" idx="2"/>
              <a:endCxn id="29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1E5CE88F-8D53-4E72-8E3D-9BD6282BBF44}"/>
                </a:ext>
              </a:extLst>
            </p:cNvPr>
            <p:cNvCxnSpPr>
              <a:cxnSpLocks/>
              <a:stCxn id="297" idx="5"/>
              <a:endCxn id="30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193E9E8A-64EC-4304-B5C0-8DD0F271975C}"/>
                </a:ext>
              </a:extLst>
            </p:cNvPr>
            <p:cNvCxnSpPr>
              <a:cxnSpLocks/>
              <a:stCxn id="302" idx="4"/>
              <a:endCxn id="30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748BC84C-602D-4AB9-9141-EFEA8CE6C539}"/>
                </a:ext>
              </a:extLst>
            </p:cNvPr>
            <p:cNvCxnSpPr>
              <a:cxnSpLocks/>
              <a:stCxn id="301" idx="7"/>
              <a:endCxn id="29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97" name="Multiplication Sign 196">
            <a:extLst>
              <a:ext uri="{FF2B5EF4-FFF2-40B4-BE49-F238E27FC236}">
                <a16:creationId xmlns:a16="http://schemas.microsoft.com/office/drawing/2014/main" id="{1A61C356-3569-405E-BC50-8813CB46F54B}"/>
              </a:ext>
            </a:extLst>
          </p:cNvPr>
          <p:cNvSpPr/>
          <p:nvPr/>
        </p:nvSpPr>
        <p:spPr>
          <a:xfrm>
            <a:off x="2349382" y="4505368"/>
            <a:ext cx="315937" cy="322173"/>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7" name="Multiplication Sign 336">
            <a:extLst>
              <a:ext uri="{FF2B5EF4-FFF2-40B4-BE49-F238E27FC236}">
                <a16:creationId xmlns:a16="http://schemas.microsoft.com/office/drawing/2014/main" id="{E522FC7A-9229-4726-8FEB-261C73E4702D}"/>
              </a:ext>
            </a:extLst>
          </p:cNvPr>
          <p:cNvSpPr/>
          <p:nvPr/>
        </p:nvSpPr>
        <p:spPr>
          <a:xfrm>
            <a:off x="5174928" y="2631064"/>
            <a:ext cx="315937" cy="322173"/>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Group 25">
            <a:extLst>
              <a:ext uri="{FF2B5EF4-FFF2-40B4-BE49-F238E27FC236}">
                <a16:creationId xmlns:a16="http://schemas.microsoft.com/office/drawing/2014/main" id="{FD46C398-B059-4E22-AE4A-6835BAF9BDD1}"/>
              </a:ext>
            </a:extLst>
          </p:cNvPr>
          <p:cNvGrpSpPr/>
          <p:nvPr/>
        </p:nvGrpSpPr>
        <p:grpSpPr>
          <a:xfrm>
            <a:off x="3645727" y="3771255"/>
            <a:ext cx="1785833" cy="1588423"/>
            <a:chOff x="4860969" y="3885340"/>
            <a:chExt cx="2381110" cy="2117897"/>
          </a:xfrm>
        </p:grpSpPr>
        <p:grpSp>
          <p:nvGrpSpPr>
            <p:cNvPr id="338" name="Group 337">
              <a:extLst>
                <a:ext uri="{FF2B5EF4-FFF2-40B4-BE49-F238E27FC236}">
                  <a16:creationId xmlns:a16="http://schemas.microsoft.com/office/drawing/2014/main" id="{3AF1EBA6-6A8A-4594-A2AD-A2D84ABDFEDF}"/>
                </a:ext>
              </a:extLst>
            </p:cNvPr>
            <p:cNvGrpSpPr/>
            <p:nvPr/>
          </p:nvGrpSpPr>
          <p:grpSpPr>
            <a:xfrm>
              <a:off x="4860969" y="3885340"/>
              <a:ext cx="2381110" cy="1640665"/>
              <a:chOff x="2193382" y="3040784"/>
              <a:chExt cx="2381110" cy="1640665"/>
            </a:xfrm>
          </p:grpSpPr>
          <p:sp>
            <p:nvSpPr>
              <p:cNvPr id="339" name="Oval 338">
                <a:extLst>
                  <a:ext uri="{FF2B5EF4-FFF2-40B4-BE49-F238E27FC236}">
                    <a16:creationId xmlns:a16="http://schemas.microsoft.com/office/drawing/2014/main" id="{08E047E9-4508-47F7-BC5F-3B6D29C2AA85}"/>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340" name="Oval 339">
                <a:extLst>
                  <a:ext uri="{FF2B5EF4-FFF2-40B4-BE49-F238E27FC236}">
                    <a16:creationId xmlns:a16="http://schemas.microsoft.com/office/drawing/2014/main" id="{7FB93670-EB1F-4E4E-B16E-FFE4310762AB}"/>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341" name="Oval 340">
                <a:extLst>
                  <a:ext uri="{FF2B5EF4-FFF2-40B4-BE49-F238E27FC236}">
                    <a16:creationId xmlns:a16="http://schemas.microsoft.com/office/drawing/2014/main" id="{84E07E7B-7185-402C-8B9D-DFCB06CC57F5}"/>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42" name="Oval 341">
                <a:extLst>
                  <a:ext uri="{FF2B5EF4-FFF2-40B4-BE49-F238E27FC236}">
                    <a16:creationId xmlns:a16="http://schemas.microsoft.com/office/drawing/2014/main" id="{B34A186D-A6C8-45E0-AB49-233A04BDCCB6}"/>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43" name="Oval 342">
                <a:extLst>
                  <a:ext uri="{FF2B5EF4-FFF2-40B4-BE49-F238E27FC236}">
                    <a16:creationId xmlns:a16="http://schemas.microsoft.com/office/drawing/2014/main" id="{FCA61947-E767-4CE0-895E-41368B94C69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44" name="Oval 343">
                <a:extLst>
                  <a:ext uri="{FF2B5EF4-FFF2-40B4-BE49-F238E27FC236}">
                    <a16:creationId xmlns:a16="http://schemas.microsoft.com/office/drawing/2014/main" id="{6E08D43B-8341-4CF7-82EE-26A629045383}"/>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345" name="Oval 344">
                <a:extLst>
                  <a:ext uri="{FF2B5EF4-FFF2-40B4-BE49-F238E27FC236}">
                    <a16:creationId xmlns:a16="http://schemas.microsoft.com/office/drawing/2014/main" id="{1C3D3E9A-9EEB-43FF-8DC1-5D2CA8368681}"/>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46" name="Oval 345">
                <a:extLst>
                  <a:ext uri="{FF2B5EF4-FFF2-40B4-BE49-F238E27FC236}">
                    <a16:creationId xmlns:a16="http://schemas.microsoft.com/office/drawing/2014/main" id="{78E4771D-0A97-451B-9B93-242DD036B22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47" name="Straight Connector 346">
                <a:extLst>
                  <a:ext uri="{FF2B5EF4-FFF2-40B4-BE49-F238E27FC236}">
                    <a16:creationId xmlns:a16="http://schemas.microsoft.com/office/drawing/2014/main" id="{3222C7FB-AEE2-4DC5-989A-80D0C1B8CAC2}"/>
                  </a:ext>
                </a:extLst>
              </p:cNvPr>
              <p:cNvCxnSpPr>
                <a:cxnSpLocks/>
                <a:stCxn id="342" idx="3"/>
                <a:endCxn id="339"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7D1922BF-4E7D-4447-996E-F5DBB0D36FD9}"/>
                  </a:ext>
                </a:extLst>
              </p:cNvPr>
              <p:cNvCxnSpPr>
                <a:cxnSpLocks/>
                <a:stCxn id="340" idx="5"/>
                <a:endCxn id="339"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19C8697D-6871-4C6D-B407-E3519F61F09D}"/>
                  </a:ext>
                </a:extLst>
              </p:cNvPr>
              <p:cNvCxnSpPr>
                <a:cxnSpLocks/>
                <a:stCxn id="339" idx="3"/>
                <a:endCxn id="341"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08EDC7B8-FAB7-49F3-B011-2B68FB38F8F3}"/>
                  </a:ext>
                </a:extLst>
              </p:cNvPr>
              <p:cNvCxnSpPr>
                <a:cxnSpLocks/>
                <a:stCxn id="341" idx="2"/>
                <a:endCxn id="343"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a:extLst>
                  <a:ext uri="{FF2B5EF4-FFF2-40B4-BE49-F238E27FC236}">
                    <a16:creationId xmlns:a16="http://schemas.microsoft.com/office/drawing/2014/main" id="{136AEE62-2DC3-4DA5-AF54-D24E53A51651}"/>
                  </a:ext>
                </a:extLst>
              </p:cNvPr>
              <p:cNvCxnSpPr>
                <a:cxnSpLocks/>
                <a:stCxn id="341" idx="4"/>
                <a:endCxn id="345"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id="{34FCD2E8-3E3D-4BE9-9E68-776FF3DFE4C9}"/>
                  </a:ext>
                </a:extLst>
              </p:cNvPr>
              <p:cNvCxnSpPr>
                <a:cxnSpLocks/>
                <a:stCxn id="342" idx="1"/>
                <a:endCxn id="340"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E342CCEE-B603-4B0B-93D9-AB669A01C36A}"/>
                  </a:ext>
                </a:extLst>
              </p:cNvPr>
              <p:cNvCxnSpPr>
                <a:cxnSpLocks/>
                <a:stCxn id="343" idx="5"/>
                <a:endCxn id="345"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0CF4A694-8DA5-4CAF-86B4-5216E11E4920}"/>
                  </a:ext>
                </a:extLst>
              </p:cNvPr>
              <p:cNvCxnSpPr>
                <a:cxnSpLocks/>
                <a:stCxn id="344" idx="2"/>
                <a:endCxn id="339"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id="{FBA02CB7-F128-4084-ABD3-90510BFF4823}"/>
                  </a:ext>
                </a:extLst>
              </p:cNvPr>
              <p:cNvCxnSpPr>
                <a:cxnSpLocks/>
                <a:stCxn id="339" idx="5"/>
                <a:endCxn id="346"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45ACCDCF-7572-4EB4-9D2E-B242DF513941}"/>
                  </a:ext>
                </a:extLst>
              </p:cNvPr>
              <p:cNvCxnSpPr>
                <a:cxnSpLocks/>
                <a:stCxn id="344" idx="4"/>
                <a:endCxn id="346"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C56E1CBA-1915-43F4-A579-C4A0F3A6E307}"/>
                  </a:ext>
                </a:extLst>
              </p:cNvPr>
              <p:cNvCxnSpPr>
                <a:cxnSpLocks/>
                <a:stCxn id="343" idx="7"/>
                <a:endCxn id="340"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58" name="Oval 357">
              <a:extLst>
                <a:ext uri="{FF2B5EF4-FFF2-40B4-BE49-F238E27FC236}">
                  <a16:creationId xmlns:a16="http://schemas.microsoft.com/office/drawing/2014/main" id="{EBCCD11B-0A49-482E-88F0-2F9773A599D3}"/>
                </a:ext>
              </a:extLst>
            </p:cNvPr>
            <p:cNvSpPr/>
            <p:nvPr/>
          </p:nvSpPr>
          <p:spPr>
            <a:xfrm>
              <a:off x="6166868" y="56176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9</a:t>
              </a:r>
              <a:endParaRPr lang="en-US" dirty="0"/>
            </a:p>
          </p:txBody>
        </p:sp>
        <p:sp>
          <p:nvSpPr>
            <p:cNvPr id="359" name="Oval 358">
              <a:extLst>
                <a:ext uri="{FF2B5EF4-FFF2-40B4-BE49-F238E27FC236}">
                  <a16:creationId xmlns:a16="http://schemas.microsoft.com/office/drawing/2014/main" id="{4090742B-9936-49A4-9387-D8B0F8819D51}"/>
                </a:ext>
              </a:extLst>
            </p:cNvPr>
            <p:cNvSpPr/>
            <p:nvPr/>
          </p:nvSpPr>
          <p:spPr>
            <a:xfrm>
              <a:off x="6074106" y="5514127"/>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61" name="Straight Connector 87">
            <a:extLst>
              <a:ext uri="{FF2B5EF4-FFF2-40B4-BE49-F238E27FC236}">
                <a16:creationId xmlns:a16="http://schemas.microsoft.com/office/drawing/2014/main" id="{6D42F1D5-0B93-42BF-B2C3-BC309DB2BF7A}"/>
              </a:ext>
            </a:extLst>
          </p:cNvPr>
          <p:cNvCxnSpPr>
            <a:cxnSpLocks/>
            <a:stCxn id="345" idx="5"/>
            <a:endCxn id="358" idx="2"/>
          </p:cNvCxnSpPr>
          <p:nvPr/>
        </p:nvCxnSpPr>
        <p:spPr>
          <a:xfrm>
            <a:off x="4108714" y="4970779"/>
            <a:ext cx="516437" cy="205484"/>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2" name="Straight Connector 87">
            <a:extLst>
              <a:ext uri="{FF2B5EF4-FFF2-40B4-BE49-F238E27FC236}">
                <a16:creationId xmlns:a16="http://schemas.microsoft.com/office/drawing/2014/main" id="{20FD1449-35AB-4FBC-8762-3C9F5C6FFAA7}"/>
              </a:ext>
            </a:extLst>
          </p:cNvPr>
          <p:cNvCxnSpPr>
            <a:cxnSpLocks/>
            <a:stCxn id="341" idx="5"/>
            <a:endCxn id="358" idx="1"/>
          </p:cNvCxnSpPr>
          <p:nvPr/>
        </p:nvCxnSpPr>
        <p:spPr>
          <a:xfrm>
            <a:off x="4238798" y="4543045"/>
            <a:ext cx="415525" cy="558434"/>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3" name="Straight Connector 87">
            <a:extLst>
              <a:ext uri="{FF2B5EF4-FFF2-40B4-BE49-F238E27FC236}">
                <a16:creationId xmlns:a16="http://schemas.microsoft.com/office/drawing/2014/main" id="{5198FE07-86D9-418A-A370-EC0520E3A2C9}"/>
              </a:ext>
            </a:extLst>
          </p:cNvPr>
          <p:cNvCxnSpPr>
            <a:cxnSpLocks/>
            <a:stCxn id="346" idx="3"/>
            <a:endCxn id="358" idx="7"/>
          </p:cNvCxnSpPr>
          <p:nvPr/>
        </p:nvCxnSpPr>
        <p:spPr>
          <a:xfrm flipH="1">
            <a:off x="4795173" y="4865019"/>
            <a:ext cx="222803" cy="236460"/>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A808FD7C-7D2A-4DCD-B626-441F87F0886C}"/>
              </a:ext>
            </a:extLst>
          </p:cNvPr>
          <p:cNvGrpSpPr/>
          <p:nvPr/>
        </p:nvGrpSpPr>
        <p:grpSpPr>
          <a:xfrm>
            <a:off x="6623645" y="2639623"/>
            <a:ext cx="1785833" cy="1503555"/>
            <a:chOff x="8831527" y="2376497"/>
            <a:chExt cx="2381110" cy="2004740"/>
          </a:xfrm>
        </p:grpSpPr>
        <p:grpSp>
          <p:nvGrpSpPr>
            <p:cNvPr id="25" name="Group 24">
              <a:extLst>
                <a:ext uri="{FF2B5EF4-FFF2-40B4-BE49-F238E27FC236}">
                  <a16:creationId xmlns:a16="http://schemas.microsoft.com/office/drawing/2014/main" id="{E47CA0E1-BB64-44F8-A19F-EEBBC072638F}"/>
                </a:ext>
              </a:extLst>
            </p:cNvPr>
            <p:cNvGrpSpPr/>
            <p:nvPr/>
          </p:nvGrpSpPr>
          <p:grpSpPr>
            <a:xfrm>
              <a:off x="10239946" y="3646396"/>
              <a:ext cx="386385" cy="734841"/>
              <a:chOff x="9083976" y="2189474"/>
              <a:chExt cx="386385" cy="734841"/>
            </a:xfrm>
          </p:grpSpPr>
          <p:sp>
            <p:nvSpPr>
              <p:cNvPr id="389" name="Rectangle 388">
                <a:extLst>
                  <a:ext uri="{FF2B5EF4-FFF2-40B4-BE49-F238E27FC236}">
                    <a16:creationId xmlns:a16="http://schemas.microsoft.com/office/drawing/2014/main" id="{E6C7F3FB-8BE7-4D21-B3C9-D9BBD72ECBCF}"/>
                  </a:ext>
                </a:extLst>
              </p:cNvPr>
              <p:cNvSpPr/>
              <p:nvPr/>
            </p:nvSpPr>
            <p:spPr>
              <a:xfrm>
                <a:off x="9215520" y="2358116"/>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Rectangle 389">
                <a:extLst>
                  <a:ext uri="{FF2B5EF4-FFF2-40B4-BE49-F238E27FC236}">
                    <a16:creationId xmlns:a16="http://schemas.microsoft.com/office/drawing/2014/main" id="{C23D4FFE-0EB3-4B7B-A565-1F9927C0F1FB}"/>
                  </a:ext>
                </a:extLst>
              </p:cNvPr>
              <p:cNvSpPr/>
              <p:nvPr/>
            </p:nvSpPr>
            <p:spPr>
              <a:xfrm>
                <a:off x="9215520" y="2540810"/>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Rectangle 390">
                <a:extLst>
                  <a:ext uri="{FF2B5EF4-FFF2-40B4-BE49-F238E27FC236}">
                    <a16:creationId xmlns:a16="http://schemas.microsoft.com/office/drawing/2014/main" id="{F763EC92-22BA-42B8-ADFF-92D193D98630}"/>
                  </a:ext>
                </a:extLst>
              </p:cNvPr>
              <p:cNvSpPr/>
              <p:nvPr/>
            </p:nvSpPr>
            <p:spPr>
              <a:xfrm>
                <a:off x="9215520" y="2632157"/>
                <a:ext cx="123298" cy="9409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Rectangle 391">
                <a:extLst>
                  <a:ext uri="{FF2B5EF4-FFF2-40B4-BE49-F238E27FC236}">
                    <a16:creationId xmlns:a16="http://schemas.microsoft.com/office/drawing/2014/main" id="{C9F0AEFE-2B19-42F2-9C7A-7F5A8FF5A063}"/>
                  </a:ext>
                </a:extLst>
              </p:cNvPr>
              <p:cNvSpPr/>
              <p:nvPr/>
            </p:nvSpPr>
            <p:spPr>
              <a:xfrm>
                <a:off x="9215520" y="2449463"/>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Rectangle 392">
                <a:extLst>
                  <a:ext uri="{FF2B5EF4-FFF2-40B4-BE49-F238E27FC236}">
                    <a16:creationId xmlns:a16="http://schemas.microsoft.com/office/drawing/2014/main" id="{3BE34F22-7CDD-4C58-BB55-4AC5CD0E83FF}"/>
                  </a:ext>
                </a:extLst>
              </p:cNvPr>
              <p:cNvSpPr/>
              <p:nvPr/>
            </p:nvSpPr>
            <p:spPr>
              <a:xfrm>
                <a:off x="9215520" y="2723505"/>
                <a:ext cx="123298" cy="9409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Oval 393">
                <a:extLst>
                  <a:ext uri="{FF2B5EF4-FFF2-40B4-BE49-F238E27FC236}">
                    <a16:creationId xmlns:a16="http://schemas.microsoft.com/office/drawing/2014/main" id="{D0189789-4238-4179-B0BC-34E6DC27D595}"/>
                  </a:ext>
                </a:extLst>
              </p:cNvPr>
              <p:cNvSpPr/>
              <p:nvPr/>
            </p:nvSpPr>
            <p:spPr>
              <a:xfrm flipH="1">
                <a:off x="9083976" y="2189474"/>
                <a:ext cx="386385" cy="73484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16" name="Group 415">
              <a:extLst>
                <a:ext uri="{FF2B5EF4-FFF2-40B4-BE49-F238E27FC236}">
                  <a16:creationId xmlns:a16="http://schemas.microsoft.com/office/drawing/2014/main" id="{91F64615-BD6C-4A51-AAFA-8014F7469E9D}"/>
                </a:ext>
              </a:extLst>
            </p:cNvPr>
            <p:cNvGrpSpPr/>
            <p:nvPr/>
          </p:nvGrpSpPr>
          <p:grpSpPr>
            <a:xfrm>
              <a:off x="8831527" y="2376497"/>
              <a:ext cx="2381110" cy="1640665"/>
              <a:chOff x="2193382" y="3040784"/>
              <a:chExt cx="2381110" cy="1640665"/>
            </a:xfrm>
          </p:grpSpPr>
          <p:sp>
            <p:nvSpPr>
              <p:cNvPr id="417" name="Oval 416">
                <a:extLst>
                  <a:ext uri="{FF2B5EF4-FFF2-40B4-BE49-F238E27FC236}">
                    <a16:creationId xmlns:a16="http://schemas.microsoft.com/office/drawing/2014/main" id="{7DD0B93D-C398-4F9C-BAA1-173681DF87D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418" name="Oval 417">
                <a:extLst>
                  <a:ext uri="{FF2B5EF4-FFF2-40B4-BE49-F238E27FC236}">
                    <a16:creationId xmlns:a16="http://schemas.microsoft.com/office/drawing/2014/main" id="{A15A3179-DD9E-45BF-A5BF-2FB8F46C5C8F}"/>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419" name="Oval 418">
                <a:extLst>
                  <a:ext uri="{FF2B5EF4-FFF2-40B4-BE49-F238E27FC236}">
                    <a16:creationId xmlns:a16="http://schemas.microsoft.com/office/drawing/2014/main" id="{BE9081D8-F98E-43A8-A494-B37A6D1A8307}"/>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420" name="Oval 419">
                <a:extLst>
                  <a:ext uri="{FF2B5EF4-FFF2-40B4-BE49-F238E27FC236}">
                    <a16:creationId xmlns:a16="http://schemas.microsoft.com/office/drawing/2014/main" id="{9665DB24-93EA-46F6-B4A8-AA94AA9DE60F}"/>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421" name="Oval 420">
                <a:extLst>
                  <a:ext uri="{FF2B5EF4-FFF2-40B4-BE49-F238E27FC236}">
                    <a16:creationId xmlns:a16="http://schemas.microsoft.com/office/drawing/2014/main" id="{1524C2D8-347B-460C-A4F5-16B64CFA946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422" name="Oval 421">
                <a:extLst>
                  <a:ext uri="{FF2B5EF4-FFF2-40B4-BE49-F238E27FC236}">
                    <a16:creationId xmlns:a16="http://schemas.microsoft.com/office/drawing/2014/main" id="{53250B5F-AFCF-4D03-A0AC-159101B7F966}"/>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423" name="Oval 422">
                <a:extLst>
                  <a:ext uri="{FF2B5EF4-FFF2-40B4-BE49-F238E27FC236}">
                    <a16:creationId xmlns:a16="http://schemas.microsoft.com/office/drawing/2014/main" id="{73EB1EBE-05E4-47CB-8BD7-9E97DB6F092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424" name="Oval 423">
                <a:extLst>
                  <a:ext uri="{FF2B5EF4-FFF2-40B4-BE49-F238E27FC236}">
                    <a16:creationId xmlns:a16="http://schemas.microsoft.com/office/drawing/2014/main" id="{139E662A-26BB-4345-8349-DEB214CCC0A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425" name="Straight Connector 424">
                <a:extLst>
                  <a:ext uri="{FF2B5EF4-FFF2-40B4-BE49-F238E27FC236}">
                    <a16:creationId xmlns:a16="http://schemas.microsoft.com/office/drawing/2014/main" id="{6E32B7B2-2443-4AC6-B8C3-558C66AC9A02}"/>
                  </a:ext>
                </a:extLst>
              </p:cNvPr>
              <p:cNvCxnSpPr>
                <a:cxnSpLocks/>
                <a:stCxn id="420" idx="3"/>
                <a:endCxn id="41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CA9A444C-96E8-4AE4-8FAC-4DF69E33D807}"/>
                  </a:ext>
                </a:extLst>
              </p:cNvPr>
              <p:cNvCxnSpPr>
                <a:cxnSpLocks/>
                <a:stCxn id="418" idx="5"/>
                <a:endCxn id="41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B53C3E8D-923E-4D08-B609-E74CC33C1CD2}"/>
                  </a:ext>
                </a:extLst>
              </p:cNvPr>
              <p:cNvCxnSpPr>
                <a:cxnSpLocks/>
                <a:stCxn id="417" idx="3"/>
                <a:endCxn id="41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078BC476-958F-40EB-9639-A0F787A7C183}"/>
                  </a:ext>
                </a:extLst>
              </p:cNvPr>
              <p:cNvCxnSpPr>
                <a:cxnSpLocks/>
                <a:stCxn id="419" idx="2"/>
                <a:endCxn id="42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AD5D148A-09B4-458E-906F-F4462EFDA53E}"/>
                  </a:ext>
                </a:extLst>
              </p:cNvPr>
              <p:cNvCxnSpPr>
                <a:cxnSpLocks/>
                <a:stCxn id="419" idx="4"/>
                <a:endCxn id="42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0940DCCD-EC82-4B30-82DE-CB9C5D559C7B}"/>
                  </a:ext>
                </a:extLst>
              </p:cNvPr>
              <p:cNvCxnSpPr>
                <a:cxnSpLocks/>
                <a:stCxn id="420" idx="1"/>
                <a:endCxn id="41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a:extLst>
                  <a:ext uri="{FF2B5EF4-FFF2-40B4-BE49-F238E27FC236}">
                    <a16:creationId xmlns:a16="http://schemas.microsoft.com/office/drawing/2014/main" id="{42A5DC91-548E-4682-AB40-FA458F19BFBA}"/>
                  </a:ext>
                </a:extLst>
              </p:cNvPr>
              <p:cNvCxnSpPr>
                <a:cxnSpLocks/>
                <a:stCxn id="421" idx="5"/>
                <a:endCxn id="42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id="{CA565DD2-22E9-4DA0-8BE7-36F659545B34}"/>
                  </a:ext>
                </a:extLst>
              </p:cNvPr>
              <p:cNvCxnSpPr>
                <a:cxnSpLocks/>
                <a:stCxn id="422" idx="2"/>
                <a:endCxn id="41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a:extLst>
                  <a:ext uri="{FF2B5EF4-FFF2-40B4-BE49-F238E27FC236}">
                    <a16:creationId xmlns:a16="http://schemas.microsoft.com/office/drawing/2014/main" id="{EBF4048F-A387-4ECF-AC01-96CC71B4847F}"/>
                  </a:ext>
                </a:extLst>
              </p:cNvPr>
              <p:cNvCxnSpPr>
                <a:cxnSpLocks/>
                <a:stCxn id="417" idx="5"/>
                <a:endCxn id="42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id="{8EB0C1F4-1251-43FE-A203-7B9B61473628}"/>
                  </a:ext>
                </a:extLst>
              </p:cNvPr>
              <p:cNvCxnSpPr>
                <a:cxnSpLocks/>
                <a:stCxn id="422" idx="4"/>
                <a:endCxn id="42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a:extLst>
                  <a:ext uri="{FF2B5EF4-FFF2-40B4-BE49-F238E27FC236}">
                    <a16:creationId xmlns:a16="http://schemas.microsoft.com/office/drawing/2014/main" id="{C375D8C5-D645-4846-B506-C58F004FF240}"/>
                  </a:ext>
                </a:extLst>
              </p:cNvPr>
              <p:cNvCxnSpPr>
                <a:cxnSpLocks/>
                <a:stCxn id="421" idx="7"/>
                <a:endCxn id="41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436" name="TextBox 435">
            <a:extLst>
              <a:ext uri="{FF2B5EF4-FFF2-40B4-BE49-F238E27FC236}">
                <a16:creationId xmlns:a16="http://schemas.microsoft.com/office/drawing/2014/main" id="{57037535-E26C-4074-B89E-2CB35A23C74C}"/>
              </a:ext>
            </a:extLst>
          </p:cNvPr>
          <p:cNvSpPr txBox="1"/>
          <p:nvPr/>
        </p:nvSpPr>
        <p:spPr>
          <a:xfrm>
            <a:off x="4249743" y="3271701"/>
            <a:ext cx="928770" cy="646331"/>
          </a:xfrm>
          <a:prstGeom prst="rect">
            <a:avLst/>
          </a:prstGeom>
          <a:noFill/>
        </p:spPr>
        <p:txBody>
          <a:bodyPr wrap="square" rtlCol="0">
            <a:spAutoFit/>
          </a:bodyPr>
          <a:lstStyle/>
          <a:p>
            <a:r>
              <a:rPr lang="en-US" altLang="zh-CN" b="1" dirty="0"/>
              <a:t>Rewiring</a:t>
            </a:r>
            <a:endParaRPr lang="zh-CN" altLang="en-US" b="1" dirty="0"/>
          </a:p>
        </p:txBody>
      </p:sp>
      <p:sp>
        <p:nvSpPr>
          <p:cNvPr id="437" name="TextBox 436">
            <a:extLst>
              <a:ext uri="{FF2B5EF4-FFF2-40B4-BE49-F238E27FC236}">
                <a16:creationId xmlns:a16="http://schemas.microsoft.com/office/drawing/2014/main" id="{5CCCC39C-4560-46F6-88C9-5437BCB419E2}"/>
              </a:ext>
            </a:extLst>
          </p:cNvPr>
          <p:cNvSpPr txBox="1"/>
          <p:nvPr/>
        </p:nvSpPr>
        <p:spPr>
          <a:xfrm>
            <a:off x="4168170" y="5404513"/>
            <a:ext cx="1203648" cy="646331"/>
          </a:xfrm>
          <a:prstGeom prst="rect">
            <a:avLst/>
          </a:prstGeom>
          <a:noFill/>
        </p:spPr>
        <p:txBody>
          <a:bodyPr wrap="square" rtlCol="0">
            <a:spAutoFit/>
          </a:bodyPr>
          <a:lstStyle/>
          <a:p>
            <a:r>
              <a:rPr lang="en-US" altLang="zh-CN" b="1" dirty="0"/>
              <a:t>Node Injection</a:t>
            </a:r>
            <a:endParaRPr lang="zh-CN" altLang="en-US" b="1" dirty="0"/>
          </a:p>
        </p:txBody>
      </p:sp>
      <p:sp>
        <p:nvSpPr>
          <p:cNvPr id="438" name="TextBox 437">
            <a:extLst>
              <a:ext uri="{FF2B5EF4-FFF2-40B4-BE49-F238E27FC236}">
                <a16:creationId xmlns:a16="http://schemas.microsoft.com/office/drawing/2014/main" id="{BFB9859B-AB4B-4918-B5AD-F1FF09ACBC13}"/>
              </a:ext>
            </a:extLst>
          </p:cNvPr>
          <p:cNvSpPr txBox="1"/>
          <p:nvPr/>
        </p:nvSpPr>
        <p:spPr>
          <a:xfrm>
            <a:off x="1335642" y="3293291"/>
            <a:ext cx="1306214" cy="646331"/>
          </a:xfrm>
          <a:prstGeom prst="rect">
            <a:avLst/>
          </a:prstGeom>
          <a:noFill/>
        </p:spPr>
        <p:txBody>
          <a:bodyPr wrap="square" rtlCol="0">
            <a:spAutoFit/>
          </a:bodyPr>
          <a:lstStyle/>
          <a:p>
            <a:r>
              <a:rPr lang="en-US" altLang="zh-CN" b="1" dirty="0"/>
              <a:t>Adding an edge</a:t>
            </a:r>
            <a:endParaRPr lang="zh-CN" altLang="en-US" b="1" dirty="0"/>
          </a:p>
        </p:txBody>
      </p:sp>
      <p:sp>
        <p:nvSpPr>
          <p:cNvPr id="439" name="TextBox 438">
            <a:extLst>
              <a:ext uri="{FF2B5EF4-FFF2-40B4-BE49-F238E27FC236}">
                <a16:creationId xmlns:a16="http://schemas.microsoft.com/office/drawing/2014/main" id="{7153A436-78A6-4444-A0B0-D75A33C7E95A}"/>
              </a:ext>
            </a:extLst>
          </p:cNvPr>
          <p:cNvSpPr txBox="1"/>
          <p:nvPr/>
        </p:nvSpPr>
        <p:spPr>
          <a:xfrm>
            <a:off x="1251611" y="5392074"/>
            <a:ext cx="1527684" cy="646331"/>
          </a:xfrm>
          <a:prstGeom prst="rect">
            <a:avLst/>
          </a:prstGeom>
          <a:noFill/>
        </p:spPr>
        <p:txBody>
          <a:bodyPr wrap="square" rtlCol="0">
            <a:spAutoFit/>
          </a:bodyPr>
          <a:lstStyle/>
          <a:p>
            <a:r>
              <a:rPr lang="en-US" altLang="zh-CN" b="1" dirty="0"/>
              <a:t>Deleting an edge</a:t>
            </a:r>
            <a:endParaRPr lang="zh-CN" altLang="en-US" b="1" dirty="0"/>
          </a:p>
        </p:txBody>
      </p:sp>
      <p:sp>
        <p:nvSpPr>
          <p:cNvPr id="440" name="TextBox 439">
            <a:extLst>
              <a:ext uri="{FF2B5EF4-FFF2-40B4-BE49-F238E27FC236}">
                <a16:creationId xmlns:a16="http://schemas.microsoft.com/office/drawing/2014/main" id="{9E10D320-6F9C-49B9-B6EC-4B72159B626F}"/>
              </a:ext>
            </a:extLst>
          </p:cNvPr>
          <p:cNvSpPr txBox="1"/>
          <p:nvPr/>
        </p:nvSpPr>
        <p:spPr>
          <a:xfrm>
            <a:off x="6952406" y="4359394"/>
            <a:ext cx="1565892" cy="646331"/>
          </a:xfrm>
          <a:prstGeom prst="rect">
            <a:avLst/>
          </a:prstGeom>
          <a:noFill/>
        </p:spPr>
        <p:txBody>
          <a:bodyPr wrap="square" rtlCol="0">
            <a:spAutoFit/>
          </a:bodyPr>
          <a:lstStyle/>
          <a:p>
            <a:r>
              <a:rPr lang="en-US" altLang="zh-CN" b="1" dirty="0"/>
              <a:t>Modifying Features</a:t>
            </a:r>
            <a:endParaRPr lang="zh-CN" altLang="en-US" b="1" dirty="0"/>
          </a:p>
        </p:txBody>
      </p:sp>
      <p:grpSp>
        <p:nvGrpSpPr>
          <p:cNvPr id="12" name="Group 11">
            <a:extLst>
              <a:ext uri="{FF2B5EF4-FFF2-40B4-BE49-F238E27FC236}">
                <a16:creationId xmlns:a16="http://schemas.microsoft.com/office/drawing/2014/main" id="{5FEF051A-9C54-4347-BD95-DA60D7E52D0C}"/>
              </a:ext>
            </a:extLst>
          </p:cNvPr>
          <p:cNvGrpSpPr/>
          <p:nvPr/>
        </p:nvGrpSpPr>
        <p:grpSpPr>
          <a:xfrm>
            <a:off x="3745323" y="1965285"/>
            <a:ext cx="1866644" cy="1230499"/>
            <a:chOff x="4993764" y="1477380"/>
            <a:chExt cx="2488858" cy="1640665"/>
          </a:xfrm>
        </p:grpSpPr>
        <p:sp>
          <p:nvSpPr>
            <p:cNvPr id="227" name="Oval 226">
              <a:extLst>
                <a:ext uri="{FF2B5EF4-FFF2-40B4-BE49-F238E27FC236}">
                  <a16:creationId xmlns:a16="http://schemas.microsoft.com/office/drawing/2014/main" id="{D9B6D610-782D-4D11-A6AA-E6603D3CAC81}"/>
                </a:ext>
              </a:extLst>
            </p:cNvPr>
            <p:cNvSpPr/>
            <p:nvPr/>
          </p:nvSpPr>
          <p:spPr>
            <a:xfrm>
              <a:off x="7011230" y="1965177"/>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6" name="Group 315">
              <a:extLst>
                <a:ext uri="{FF2B5EF4-FFF2-40B4-BE49-F238E27FC236}">
                  <a16:creationId xmlns:a16="http://schemas.microsoft.com/office/drawing/2014/main" id="{5FBF6928-6ADC-469D-84EE-5D7CD601624C}"/>
                </a:ext>
              </a:extLst>
            </p:cNvPr>
            <p:cNvGrpSpPr/>
            <p:nvPr/>
          </p:nvGrpSpPr>
          <p:grpSpPr>
            <a:xfrm>
              <a:off x="4993764" y="1477380"/>
              <a:ext cx="2381110" cy="1640665"/>
              <a:chOff x="2193382" y="3040784"/>
              <a:chExt cx="2381110" cy="1640665"/>
            </a:xfrm>
          </p:grpSpPr>
          <p:sp>
            <p:nvSpPr>
              <p:cNvPr id="317" name="Oval 316">
                <a:extLst>
                  <a:ext uri="{FF2B5EF4-FFF2-40B4-BE49-F238E27FC236}">
                    <a16:creationId xmlns:a16="http://schemas.microsoft.com/office/drawing/2014/main" id="{65D03A96-72EF-4AE0-B85D-0C20884762F9}"/>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318" name="Oval 317">
                <a:extLst>
                  <a:ext uri="{FF2B5EF4-FFF2-40B4-BE49-F238E27FC236}">
                    <a16:creationId xmlns:a16="http://schemas.microsoft.com/office/drawing/2014/main" id="{D51938F6-22E6-48F2-8777-9084E9C9EB3C}"/>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319" name="Oval 318">
                <a:extLst>
                  <a:ext uri="{FF2B5EF4-FFF2-40B4-BE49-F238E27FC236}">
                    <a16:creationId xmlns:a16="http://schemas.microsoft.com/office/drawing/2014/main" id="{8578E55E-D986-4575-81F0-9F1E7C7A301E}"/>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20" name="Oval 319">
                <a:extLst>
                  <a:ext uri="{FF2B5EF4-FFF2-40B4-BE49-F238E27FC236}">
                    <a16:creationId xmlns:a16="http://schemas.microsoft.com/office/drawing/2014/main" id="{F23E80A2-77E7-423A-890D-C72B0981578C}"/>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21" name="Oval 320">
                <a:extLst>
                  <a:ext uri="{FF2B5EF4-FFF2-40B4-BE49-F238E27FC236}">
                    <a16:creationId xmlns:a16="http://schemas.microsoft.com/office/drawing/2014/main" id="{810B0E3D-A84F-4CBB-BBC0-45A337A9745A}"/>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22" name="Oval 321">
                <a:extLst>
                  <a:ext uri="{FF2B5EF4-FFF2-40B4-BE49-F238E27FC236}">
                    <a16:creationId xmlns:a16="http://schemas.microsoft.com/office/drawing/2014/main" id="{80A8DF86-2842-4421-AC9C-396DB0F83F42}"/>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323" name="Oval 322">
                <a:extLst>
                  <a:ext uri="{FF2B5EF4-FFF2-40B4-BE49-F238E27FC236}">
                    <a16:creationId xmlns:a16="http://schemas.microsoft.com/office/drawing/2014/main" id="{6A7970A1-0B24-4A5E-BAF8-9E48CF807057}"/>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24" name="Oval 323">
                <a:extLst>
                  <a:ext uri="{FF2B5EF4-FFF2-40B4-BE49-F238E27FC236}">
                    <a16:creationId xmlns:a16="http://schemas.microsoft.com/office/drawing/2014/main" id="{44CA24D9-EB37-426A-82F1-485F468FD2F0}"/>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25" name="Straight Connector 324">
                <a:extLst>
                  <a:ext uri="{FF2B5EF4-FFF2-40B4-BE49-F238E27FC236}">
                    <a16:creationId xmlns:a16="http://schemas.microsoft.com/office/drawing/2014/main" id="{CD307E33-AFFB-4D87-9BCC-39DFD1E8E6EA}"/>
                  </a:ext>
                </a:extLst>
              </p:cNvPr>
              <p:cNvCxnSpPr>
                <a:cxnSpLocks/>
                <a:stCxn id="320" idx="3"/>
                <a:endCxn id="31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05CCBCCB-EAF8-45EE-8CFE-DC58005D046E}"/>
                  </a:ext>
                </a:extLst>
              </p:cNvPr>
              <p:cNvCxnSpPr>
                <a:cxnSpLocks/>
                <a:stCxn id="318" idx="5"/>
                <a:endCxn id="31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4ADD3E54-8F2B-40C5-BA57-F75D66A35789}"/>
                  </a:ext>
                </a:extLst>
              </p:cNvPr>
              <p:cNvCxnSpPr>
                <a:cxnSpLocks/>
                <a:stCxn id="317" idx="3"/>
                <a:endCxn id="31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08A5DBE9-79FD-4EE4-B12C-B083B86BD662}"/>
                  </a:ext>
                </a:extLst>
              </p:cNvPr>
              <p:cNvCxnSpPr>
                <a:cxnSpLocks/>
                <a:stCxn id="319" idx="2"/>
                <a:endCxn id="32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EC09006F-D567-4FA5-8E2B-2A8BABF2E209}"/>
                  </a:ext>
                </a:extLst>
              </p:cNvPr>
              <p:cNvCxnSpPr>
                <a:cxnSpLocks/>
                <a:stCxn id="319" idx="4"/>
                <a:endCxn id="32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ABCB3DFE-78B1-44E5-9CE1-0ED4324B3CAD}"/>
                  </a:ext>
                </a:extLst>
              </p:cNvPr>
              <p:cNvCxnSpPr>
                <a:cxnSpLocks/>
                <a:stCxn id="320" idx="1"/>
                <a:endCxn id="31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9E4B8C65-51D6-4654-95C3-EC6BF7660876}"/>
                  </a:ext>
                </a:extLst>
              </p:cNvPr>
              <p:cNvCxnSpPr>
                <a:cxnSpLocks/>
                <a:stCxn id="321" idx="5"/>
                <a:endCxn id="32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5BDA03E9-F0FB-45E9-A8A7-C5269BFA5B9F}"/>
                  </a:ext>
                </a:extLst>
              </p:cNvPr>
              <p:cNvCxnSpPr>
                <a:cxnSpLocks/>
                <a:stCxn id="322" idx="2"/>
                <a:endCxn id="31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5BF160C5-837F-47E1-955C-F7567F338AC3}"/>
                  </a:ext>
                </a:extLst>
              </p:cNvPr>
              <p:cNvCxnSpPr>
                <a:cxnSpLocks/>
                <a:stCxn id="317" idx="5"/>
                <a:endCxn id="32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7BB5F946-D6CE-4210-9E42-AB6D616FA63F}"/>
                  </a:ext>
                </a:extLst>
              </p:cNvPr>
              <p:cNvCxnSpPr>
                <a:cxnSpLocks/>
                <a:stCxn id="322" idx="4"/>
                <a:endCxn id="32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84F5CD8C-1475-4BEB-9788-8FBD973ED407}"/>
                  </a:ext>
                </a:extLst>
              </p:cNvPr>
              <p:cNvCxnSpPr>
                <a:cxnSpLocks/>
                <a:stCxn id="321" idx="7"/>
                <a:endCxn id="31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36" name="Oval 335">
              <a:extLst>
                <a:ext uri="{FF2B5EF4-FFF2-40B4-BE49-F238E27FC236}">
                  <a16:creationId xmlns:a16="http://schemas.microsoft.com/office/drawing/2014/main" id="{AECEB8DD-B40B-430F-957F-BDB5B1DBAB79}"/>
                </a:ext>
              </a:extLst>
            </p:cNvPr>
            <p:cNvSpPr/>
            <p:nvPr/>
          </p:nvSpPr>
          <p:spPr>
            <a:xfrm>
              <a:off x="6692238" y="2591082"/>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1" name="Oval 440">
              <a:extLst>
                <a:ext uri="{FF2B5EF4-FFF2-40B4-BE49-F238E27FC236}">
                  <a16:creationId xmlns:a16="http://schemas.microsoft.com/office/drawing/2014/main" id="{A4BB36FE-3873-429D-9AE7-192D33CC1DAB}"/>
                </a:ext>
              </a:extLst>
            </p:cNvPr>
            <p:cNvSpPr/>
            <p:nvPr/>
          </p:nvSpPr>
          <p:spPr>
            <a:xfrm>
              <a:off x="5478286" y="2137346"/>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42" name="Group 441">
            <a:extLst>
              <a:ext uri="{FF2B5EF4-FFF2-40B4-BE49-F238E27FC236}">
                <a16:creationId xmlns:a16="http://schemas.microsoft.com/office/drawing/2014/main" id="{3A7BF7BA-9203-4C0E-A034-E8244C45C3A9}"/>
              </a:ext>
            </a:extLst>
          </p:cNvPr>
          <p:cNvGrpSpPr/>
          <p:nvPr/>
        </p:nvGrpSpPr>
        <p:grpSpPr>
          <a:xfrm>
            <a:off x="7778617" y="3852115"/>
            <a:ext cx="93023" cy="209280"/>
            <a:chOff x="10371490" y="3993153"/>
            <a:chExt cx="124030" cy="279040"/>
          </a:xfrm>
        </p:grpSpPr>
        <p:sp>
          <p:nvSpPr>
            <p:cNvPr id="443" name="Rectangle 442">
              <a:extLst>
                <a:ext uri="{FF2B5EF4-FFF2-40B4-BE49-F238E27FC236}">
                  <a16:creationId xmlns:a16="http://schemas.microsoft.com/office/drawing/2014/main" id="{65B57A02-C837-4702-B278-9E64D73DF207}"/>
                </a:ext>
              </a:extLst>
            </p:cNvPr>
            <p:cNvSpPr/>
            <p:nvPr/>
          </p:nvSpPr>
          <p:spPr>
            <a:xfrm>
              <a:off x="10371490" y="3993153"/>
              <a:ext cx="123298" cy="94097"/>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4" name="Rectangle 443">
              <a:extLst>
                <a:ext uri="{FF2B5EF4-FFF2-40B4-BE49-F238E27FC236}">
                  <a16:creationId xmlns:a16="http://schemas.microsoft.com/office/drawing/2014/main" id="{5CA23CFA-2762-4E37-88BE-3E5F2045C09B}"/>
                </a:ext>
              </a:extLst>
            </p:cNvPr>
            <p:cNvSpPr/>
            <p:nvPr/>
          </p:nvSpPr>
          <p:spPr>
            <a:xfrm>
              <a:off x="10372222" y="4178096"/>
              <a:ext cx="123298" cy="94097"/>
            </a:xfrm>
            <a:prstGeom prst="rect">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40067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down)">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
                                        </p:tgtEl>
                                        <p:attrNameLst>
                                          <p:attrName>style.visibility</p:attrName>
                                        </p:attrNameLst>
                                      </p:cBhvr>
                                      <p:to>
                                        <p:strVal val="visible"/>
                                      </p:to>
                                    </p:set>
                                    <p:animEffect transition="in" filter="fade">
                                      <p:cBhvr>
                                        <p:cTn id="12" dur="500"/>
                                        <p:tgtEl>
                                          <p:spTgt spid="29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7"/>
                                        </p:tgtEl>
                                        <p:attrNameLst>
                                          <p:attrName>style.visibility</p:attrName>
                                        </p:attrNameLst>
                                      </p:cBhvr>
                                      <p:to>
                                        <p:strVal val="visible"/>
                                      </p:to>
                                    </p:set>
                                    <p:animEffect transition="in" filter="fade">
                                      <p:cBhvr>
                                        <p:cTn id="17" dur="1000"/>
                                        <p:tgtEl>
                                          <p:spTgt spid="197"/>
                                        </p:tgtEl>
                                      </p:cBhvr>
                                    </p:animEffect>
                                    <p:anim calcmode="lin" valueType="num">
                                      <p:cBhvr>
                                        <p:cTn id="18" dur="1000" fill="hold"/>
                                        <p:tgtEl>
                                          <p:spTgt spid="197"/>
                                        </p:tgtEl>
                                        <p:attrNameLst>
                                          <p:attrName>ppt_x</p:attrName>
                                        </p:attrNameLst>
                                      </p:cBhvr>
                                      <p:tavLst>
                                        <p:tav tm="0">
                                          <p:val>
                                            <p:strVal val="#ppt_x"/>
                                          </p:val>
                                        </p:tav>
                                        <p:tav tm="100000">
                                          <p:val>
                                            <p:strVal val="#ppt_x"/>
                                          </p:val>
                                        </p:tav>
                                      </p:tavLst>
                                    </p:anim>
                                    <p:anim calcmode="lin" valueType="num">
                                      <p:cBhvr>
                                        <p:cTn id="19"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7"/>
                                        </p:tgtEl>
                                        <p:attrNameLst>
                                          <p:attrName>style.visibility</p:attrName>
                                        </p:attrNameLst>
                                      </p:cBhvr>
                                      <p:to>
                                        <p:strVal val="visible"/>
                                      </p:to>
                                    </p:set>
                                    <p:animEffect transition="in" filter="fade">
                                      <p:cBhvr>
                                        <p:cTn id="29" dur="1000"/>
                                        <p:tgtEl>
                                          <p:spTgt spid="337"/>
                                        </p:tgtEl>
                                      </p:cBhvr>
                                    </p:animEffect>
                                    <p:anim calcmode="lin" valueType="num">
                                      <p:cBhvr>
                                        <p:cTn id="30" dur="1000" fill="hold"/>
                                        <p:tgtEl>
                                          <p:spTgt spid="337"/>
                                        </p:tgtEl>
                                        <p:attrNameLst>
                                          <p:attrName>ppt_x</p:attrName>
                                        </p:attrNameLst>
                                      </p:cBhvr>
                                      <p:tavLst>
                                        <p:tav tm="0">
                                          <p:val>
                                            <p:strVal val="#ppt_x"/>
                                          </p:val>
                                        </p:tav>
                                        <p:tav tm="100000">
                                          <p:val>
                                            <p:strVal val="#ppt_x"/>
                                          </p:val>
                                        </p:tav>
                                      </p:tavLst>
                                    </p:anim>
                                    <p:anim calcmode="lin" valueType="num">
                                      <p:cBhvr>
                                        <p:cTn id="31" dur="1000" fill="hold"/>
                                        <p:tgtEl>
                                          <p:spTgt spid="33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24"/>
                                        </p:tgtEl>
                                        <p:attrNameLst>
                                          <p:attrName>style.visibility</p:attrName>
                                        </p:attrNameLst>
                                      </p:cBhvr>
                                      <p:to>
                                        <p:strVal val="visible"/>
                                      </p:to>
                                    </p:set>
                                    <p:animEffect transition="in" filter="wipe(down)">
                                      <p:cBhvr>
                                        <p:cTn id="36" dur="500"/>
                                        <p:tgtEl>
                                          <p:spTgt spid="2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62"/>
                                        </p:tgtEl>
                                        <p:attrNameLst>
                                          <p:attrName>style.visibility</p:attrName>
                                        </p:attrNameLst>
                                      </p:cBhvr>
                                      <p:to>
                                        <p:strVal val="visible"/>
                                      </p:to>
                                    </p:set>
                                    <p:animEffect transition="in" filter="wipe(down)">
                                      <p:cBhvr>
                                        <p:cTn id="46" dur="500"/>
                                        <p:tgtEl>
                                          <p:spTgt spid="362"/>
                                        </p:tgtEl>
                                      </p:cBhvr>
                                    </p:animEffect>
                                  </p:childTnLst>
                                </p:cTn>
                              </p:par>
                              <p:par>
                                <p:cTn id="47" presetID="22" presetClass="entr" presetSubtype="4" fill="hold" nodeType="withEffect">
                                  <p:stCondLst>
                                    <p:cond delay="0"/>
                                  </p:stCondLst>
                                  <p:childTnLst>
                                    <p:set>
                                      <p:cBhvr>
                                        <p:cTn id="48" dur="1" fill="hold">
                                          <p:stCondLst>
                                            <p:cond delay="0"/>
                                          </p:stCondLst>
                                        </p:cTn>
                                        <p:tgtEl>
                                          <p:spTgt spid="361"/>
                                        </p:tgtEl>
                                        <p:attrNameLst>
                                          <p:attrName>style.visibility</p:attrName>
                                        </p:attrNameLst>
                                      </p:cBhvr>
                                      <p:to>
                                        <p:strVal val="visible"/>
                                      </p:to>
                                    </p:set>
                                    <p:animEffect transition="in" filter="wipe(down)">
                                      <p:cBhvr>
                                        <p:cTn id="49" dur="500"/>
                                        <p:tgtEl>
                                          <p:spTgt spid="361"/>
                                        </p:tgtEl>
                                      </p:cBhvr>
                                    </p:animEffect>
                                  </p:childTnLst>
                                </p:cTn>
                              </p:par>
                              <p:par>
                                <p:cTn id="50" presetID="22" presetClass="entr" presetSubtype="4" fill="hold" nodeType="withEffect">
                                  <p:stCondLst>
                                    <p:cond delay="0"/>
                                  </p:stCondLst>
                                  <p:childTnLst>
                                    <p:set>
                                      <p:cBhvr>
                                        <p:cTn id="51" dur="1" fill="hold">
                                          <p:stCondLst>
                                            <p:cond delay="0"/>
                                          </p:stCondLst>
                                        </p:cTn>
                                        <p:tgtEl>
                                          <p:spTgt spid="363"/>
                                        </p:tgtEl>
                                        <p:attrNameLst>
                                          <p:attrName>style.visibility</p:attrName>
                                        </p:attrNameLst>
                                      </p:cBhvr>
                                      <p:to>
                                        <p:strVal val="visible"/>
                                      </p:to>
                                    </p:set>
                                    <p:animEffect transition="in" filter="wipe(down)">
                                      <p:cBhvr>
                                        <p:cTn id="52" dur="500"/>
                                        <p:tgtEl>
                                          <p:spTgt spid="36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42"/>
                                        </p:tgtEl>
                                        <p:attrNameLst>
                                          <p:attrName>style.visibility</p:attrName>
                                        </p:attrNameLst>
                                      </p:cBhvr>
                                      <p:to>
                                        <p:strVal val="visible"/>
                                      </p:to>
                                    </p:set>
                                    <p:animEffect transition="in" filter="wipe(down)">
                                      <p:cBhvr>
                                        <p:cTn id="62"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33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7556-2BD7-4070-A848-D458E60E2D4D}"/>
              </a:ext>
            </a:extLst>
          </p:cNvPr>
          <p:cNvSpPr>
            <a:spLocks noGrp="1"/>
          </p:cNvSpPr>
          <p:nvPr>
            <p:ph type="title"/>
          </p:nvPr>
        </p:nvSpPr>
        <p:spPr/>
        <p:txBody>
          <a:bodyPr/>
          <a:lstStyle/>
          <a:p>
            <a:pPr algn="l"/>
            <a:r>
              <a:rPr lang="en-US" altLang="zh-CN" dirty="0">
                <a:solidFill>
                  <a:schemeClr val="bg1"/>
                </a:solidFill>
              </a:rPr>
              <a:t>Evasion &amp; Poisoning Attack</a:t>
            </a:r>
            <a:endParaRPr lang="zh-CN" altLang="en-US" dirty="0">
              <a:solidFill>
                <a:schemeClr val="bg1"/>
              </a:solidFill>
            </a:endParaRPr>
          </a:p>
        </p:txBody>
      </p:sp>
      <p:sp>
        <p:nvSpPr>
          <p:cNvPr id="3" name="Content Placeholder 2">
            <a:extLst>
              <a:ext uri="{FF2B5EF4-FFF2-40B4-BE49-F238E27FC236}">
                <a16:creationId xmlns:a16="http://schemas.microsoft.com/office/drawing/2014/main" id="{D05DCAA0-B94A-4C24-AB7C-998020273A7A}"/>
              </a:ext>
            </a:extLst>
          </p:cNvPr>
          <p:cNvSpPr>
            <a:spLocks noGrp="1"/>
          </p:cNvSpPr>
          <p:nvPr>
            <p:ph sz="half" idx="1"/>
          </p:nvPr>
        </p:nvSpPr>
        <p:spPr/>
        <p:txBody>
          <a:bodyPr/>
          <a:lstStyle/>
          <a:p>
            <a:r>
              <a:rPr lang="en-US" altLang="zh-CN" dirty="0"/>
              <a:t>Evasion Attack</a:t>
            </a:r>
            <a:endParaRPr lang="zh-CN" altLang="en-US" dirty="0"/>
          </a:p>
        </p:txBody>
      </p:sp>
      <p:sp>
        <p:nvSpPr>
          <p:cNvPr id="4" name="Content Placeholder 3">
            <a:extLst>
              <a:ext uri="{FF2B5EF4-FFF2-40B4-BE49-F238E27FC236}">
                <a16:creationId xmlns:a16="http://schemas.microsoft.com/office/drawing/2014/main" id="{9B2D523E-1C6F-40AB-9DF9-D52345967D22}"/>
              </a:ext>
            </a:extLst>
          </p:cNvPr>
          <p:cNvSpPr>
            <a:spLocks noGrp="1"/>
          </p:cNvSpPr>
          <p:nvPr>
            <p:ph sz="half" idx="2"/>
          </p:nvPr>
        </p:nvSpPr>
        <p:spPr/>
        <p:txBody>
          <a:bodyPr/>
          <a:lstStyle/>
          <a:p>
            <a:r>
              <a:rPr lang="en-US" altLang="zh-CN" dirty="0"/>
              <a:t>Poisoning Attack</a:t>
            </a:r>
            <a:endParaRPr lang="zh-CN" altLang="en-US" dirty="0"/>
          </a:p>
        </p:txBody>
      </p:sp>
      <p:sp>
        <p:nvSpPr>
          <p:cNvPr id="5" name="Slide Number Placeholder 4">
            <a:extLst>
              <a:ext uri="{FF2B5EF4-FFF2-40B4-BE49-F238E27FC236}">
                <a16:creationId xmlns:a16="http://schemas.microsoft.com/office/drawing/2014/main" id="{4713130C-0AAD-409F-B8B2-3D1916120AFF}"/>
              </a:ext>
            </a:extLst>
          </p:cNvPr>
          <p:cNvSpPr>
            <a:spLocks noGrp="1"/>
          </p:cNvSpPr>
          <p:nvPr>
            <p:ph type="sldNum" sz="quarter" idx="12"/>
          </p:nvPr>
        </p:nvSpPr>
        <p:spPr/>
        <p:txBody>
          <a:bodyPr/>
          <a:lstStyle/>
          <a:p>
            <a:pPr defTabSz="685800">
              <a:defRPr/>
            </a:pPr>
            <a:fld id="{4C15419E-54D6-8648-ABFB-BEF58E3E877E}" type="slidenum">
              <a:rPr lang="en-US" sz="900">
                <a:solidFill>
                  <a:prstClr val="black">
                    <a:tint val="75000"/>
                  </a:prstClr>
                </a:solidFill>
                <a:latin typeface="Calibri" panose="020F0502020204030204"/>
              </a:rPr>
              <a:pPr defTabSz="685800">
                <a:defRPr/>
              </a:pPr>
              <a:t>103</a:t>
            </a:fld>
            <a:endParaRPr lang="en-US" sz="90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75F62123-C423-432B-A757-5B8B6A5196EC}"/>
              </a:ext>
            </a:extLst>
          </p:cNvPr>
          <p:cNvSpPr txBox="1"/>
          <p:nvPr/>
        </p:nvSpPr>
        <p:spPr>
          <a:xfrm>
            <a:off x="614386" y="4442691"/>
            <a:ext cx="1227015" cy="300082"/>
          </a:xfrm>
          <a:prstGeom prst="rect">
            <a:avLst/>
          </a:prstGeom>
          <a:noFill/>
        </p:spPr>
        <p:txBody>
          <a:bodyPr wrap="square" rtlCol="0">
            <a:spAutoFit/>
          </a:bodyPr>
          <a:lstStyle/>
          <a:p>
            <a:pPr defTabSz="685800" fontAlgn="auto">
              <a:spcBef>
                <a:spcPts val="0"/>
              </a:spcBef>
              <a:spcAft>
                <a:spcPts val="0"/>
              </a:spcAft>
              <a:defRPr/>
            </a:pPr>
            <a:r>
              <a:rPr lang="en-US" altLang="zh-CN" sz="1350" dirty="0">
                <a:solidFill>
                  <a:prstClr val="black"/>
                </a:solidFill>
                <a:latin typeface="Calibri" panose="020F0502020204030204"/>
                <a:ea typeface="等线" panose="02010600030101010101" pitchFamily="2" charset="-122"/>
                <a:cs typeface="+mn-cs"/>
              </a:rPr>
              <a:t>Trained GNN </a:t>
            </a:r>
            <a:endParaRPr lang="zh-CN" altLang="en-US" sz="1350" dirty="0">
              <a:solidFill>
                <a:prstClr val="black"/>
              </a:solidFill>
              <a:latin typeface="Calibri" panose="020F0502020204030204"/>
              <a:ea typeface="等线" panose="02010600030101010101" pitchFamily="2" charset="-122"/>
              <a:cs typeface="+mn-cs"/>
            </a:endParaRPr>
          </a:p>
        </p:txBody>
      </p:sp>
      <p:sp>
        <p:nvSpPr>
          <p:cNvPr id="7" name="TextBox 6">
            <a:extLst>
              <a:ext uri="{FF2B5EF4-FFF2-40B4-BE49-F238E27FC236}">
                <a16:creationId xmlns:a16="http://schemas.microsoft.com/office/drawing/2014/main" id="{893D877D-08C4-4E9C-A91D-1B179F0C1537}"/>
              </a:ext>
            </a:extLst>
          </p:cNvPr>
          <p:cNvSpPr txBox="1"/>
          <p:nvPr/>
        </p:nvSpPr>
        <p:spPr>
          <a:xfrm>
            <a:off x="1212453" y="3962541"/>
            <a:ext cx="1001156" cy="300082"/>
          </a:xfrm>
          <a:prstGeom prst="rect">
            <a:avLst/>
          </a:prstGeom>
          <a:noFill/>
        </p:spPr>
        <p:txBody>
          <a:bodyPr wrap="square" rtlCol="0">
            <a:spAutoFit/>
          </a:bodyPr>
          <a:lstStyle/>
          <a:p>
            <a:pPr defTabSz="685800" fontAlgn="auto">
              <a:spcBef>
                <a:spcPts val="0"/>
              </a:spcBef>
              <a:spcAft>
                <a:spcPts val="0"/>
              </a:spcAft>
              <a:defRPr/>
            </a:pPr>
            <a:r>
              <a:rPr lang="en-US" altLang="zh-CN" sz="1350" dirty="0">
                <a:solidFill>
                  <a:srgbClr val="FF0000"/>
                </a:solidFill>
                <a:latin typeface="Calibri" panose="020F0502020204030204"/>
                <a:ea typeface="等线" panose="02010600030101010101" pitchFamily="2" charset="-122"/>
                <a:cs typeface="+mn-cs"/>
                <a:sym typeface="Wingdings 2" panose="05020102010507070707" pitchFamily="18" charset="2"/>
              </a:rPr>
              <a:t> </a:t>
            </a:r>
            <a:r>
              <a:rPr lang="en-US" altLang="zh-CN" sz="1350" dirty="0">
                <a:solidFill>
                  <a:srgbClr val="FF0000"/>
                </a:solidFill>
                <a:latin typeface="Calibri" panose="020F0502020204030204"/>
                <a:ea typeface="等线" panose="02010600030101010101" pitchFamily="2" charset="-122"/>
                <a:cs typeface="+mn-cs"/>
              </a:rPr>
              <a:t>Train</a:t>
            </a:r>
            <a:endParaRPr lang="zh-CN" altLang="en-US" sz="1350" dirty="0">
              <a:solidFill>
                <a:srgbClr val="FF0000"/>
              </a:solidFill>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C8C32F-62B0-49FD-9464-0B6A55098ECE}"/>
                  </a:ext>
                </a:extLst>
              </p:cNvPr>
              <p:cNvSpPr txBox="1"/>
              <p:nvPr/>
            </p:nvSpPr>
            <p:spPr>
              <a:xfrm>
                <a:off x="2231810" y="4268917"/>
                <a:ext cx="822188" cy="300082"/>
              </a:xfrm>
              <a:prstGeom prst="rect">
                <a:avLst/>
              </a:prstGeom>
              <a:noFill/>
            </p:spPr>
            <p:txBody>
              <a:bodyPr wrap="square" rtlCol="0">
                <a:spAutoFit/>
              </a:bodyPr>
              <a:lstStyle/>
              <a:p>
                <a:pPr defTabSz="685800" fontAlgn="auto">
                  <a:spcBef>
                    <a:spcPts val="0"/>
                  </a:spcBef>
                  <a:spcAft>
                    <a:spcPts val="0"/>
                  </a:spcAft>
                  <a:defRPr/>
                </a:pPr>
                <a14:m>
                  <m:oMath xmlns:m="http://schemas.openxmlformats.org/officeDocument/2006/math">
                    <m:r>
                      <a:rPr lang="en-US" altLang="zh-CN" sz="1350" i="1">
                        <a:solidFill>
                          <a:prstClr val="black"/>
                        </a:solidFill>
                        <a:latin typeface="Cambria Math" panose="02040503050406030204" pitchFamily="18" charset="0"/>
                        <a:cs typeface="+mn-cs"/>
                        <a:sym typeface="Wingdings 2" panose="05020102010507070707" pitchFamily="18" charset="2"/>
                      </a:rPr>
                      <m:t> </m:t>
                    </m:r>
                  </m:oMath>
                </a14:m>
                <a:r>
                  <a:rPr lang="en-US" altLang="zh-CN" sz="1350" dirty="0">
                    <a:solidFill>
                      <a:prstClr val="black"/>
                    </a:solidFill>
                    <a:latin typeface="Calibri" panose="020F0502020204030204"/>
                    <a:ea typeface="等线" panose="02010600030101010101" pitchFamily="2" charset="-122"/>
                    <a:cs typeface="+mn-cs"/>
                  </a:rPr>
                  <a:t>Test</a:t>
                </a:r>
                <a:endParaRPr lang="zh-CN" altLang="en-US" sz="1350" dirty="0">
                  <a:solidFill>
                    <a:prstClr val="black"/>
                  </a:solidFill>
                  <a:latin typeface="Calibri" panose="020F0502020204030204"/>
                  <a:ea typeface="等线" panose="02010600030101010101" pitchFamily="2" charset="-122"/>
                  <a:cs typeface="+mn-cs"/>
                </a:endParaRPr>
              </a:p>
            </p:txBody>
          </p:sp>
        </mc:Choice>
        <mc:Fallback xmlns="">
          <p:sp>
            <p:nvSpPr>
              <p:cNvPr id="8" name="TextBox 7">
                <a:extLst>
                  <a:ext uri="{FF2B5EF4-FFF2-40B4-BE49-F238E27FC236}">
                    <a16:creationId xmlns:a16="http://schemas.microsoft.com/office/drawing/2014/main" id="{93C8C32F-62B0-49FD-9464-0B6A55098ECE}"/>
                  </a:ext>
                </a:extLst>
              </p:cNvPr>
              <p:cNvSpPr txBox="1">
                <a:spLocks noRot="1" noChangeAspect="1" noMove="1" noResize="1" noEditPoints="1" noAdjustHandles="1" noChangeArrowheads="1" noChangeShapeType="1" noTextEdit="1"/>
              </p:cNvSpPr>
              <p:nvPr/>
            </p:nvSpPr>
            <p:spPr>
              <a:xfrm>
                <a:off x="2231810" y="4268917"/>
                <a:ext cx="822188" cy="300082"/>
              </a:xfrm>
              <a:prstGeom prst="rect">
                <a:avLst/>
              </a:prstGeom>
              <a:blipFill>
                <a:blip r:embed="rId3"/>
                <a:stretch>
                  <a:fillRect t="-4167" b="-20833"/>
                </a:stretch>
              </a:blipFill>
            </p:spPr>
            <p:txBody>
              <a:bodyPr/>
              <a:lstStyle/>
              <a:p>
                <a:r>
                  <a:rPr lang="en-US">
                    <a:noFill/>
                  </a:rPr>
                  <a:t> </a:t>
                </a:r>
              </a:p>
            </p:txBody>
          </p:sp>
        </mc:Fallback>
      </mc:AlternateContent>
      <p:sp>
        <p:nvSpPr>
          <p:cNvPr id="10" name="Right Arrow 93">
            <a:extLst>
              <a:ext uri="{FF2B5EF4-FFF2-40B4-BE49-F238E27FC236}">
                <a16:creationId xmlns:a16="http://schemas.microsoft.com/office/drawing/2014/main" id="{74342D33-82BF-4D1E-B901-4C6CD9D9CB6D}"/>
              </a:ext>
            </a:extLst>
          </p:cNvPr>
          <p:cNvSpPr/>
          <p:nvPr/>
        </p:nvSpPr>
        <p:spPr>
          <a:xfrm>
            <a:off x="1978967" y="3252396"/>
            <a:ext cx="734574" cy="216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US" sz="1350" dirty="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DE2783-62D8-4BD5-AB48-C6AF4EFE23F5}"/>
                  </a:ext>
                </a:extLst>
              </p:cNvPr>
              <p:cNvSpPr txBox="1"/>
              <p:nvPr/>
            </p:nvSpPr>
            <p:spPr>
              <a:xfrm>
                <a:off x="1879622" y="3029854"/>
                <a:ext cx="935674" cy="300082"/>
              </a:xfrm>
              <a:prstGeom prst="rect">
                <a:avLst/>
              </a:prstGeom>
              <a:noFill/>
            </p:spPr>
            <p:txBody>
              <a:bodyPr wrap="square" rtlCol="0">
                <a:spAutoFit/>
              </a:bodyPr>
              <a:lstStyle/>
              <a:p>
                <a:pPr defTabSz="685800" fontAlgn="auto">
                  <a:spcBef>
                    <a:spcPts val="0"/>
                  </a:spcBef>
                  <a:spcAft>
                    <a:spcPts val="0"/>
                  </a:spcAft>
                  <a:defRPr/>
                </a:pPr>
                <a14:m>
                  <m:oMath xmlns:m="http://schemas.openxmlformats.org/officeDocument/2006/math">
                    <m:r>
                      <a:rPr lang="en-US" altLang="zh-CN" sz="1350" i="1">
                        <a:solidFill>
                          <a:prstClr val="black"/>
                        </a:solidFill>
                        <a:latin typeface="Cambria Math" panose="02040503050406030204" pitchFamily="18" charset="0"/>
                        <a:cs typeface="+mn-cs"/>
                        <a:sym typeface="Wingdings 2" panose="05020102010507070707" pitchFamily="18" charset="2"/>
                      </a:rPr>
                      <m:t> </m:t>
                    </m:r>
                  </m:oMath>
                </a14:m>
                <a:r>
                  <a:rPr lang="en-US" altLang="zh-CN" sz="1350" dirty="0">
                    <a:solidFill>
                      <a:prstClr val="black"/>
                    </a:solidFill>
                    <a:latin typeface="Calibri" panose="020F0502020204030204"/>
                    <a:ea typeface="等线" panose="02010600030101010101" pitchFamily="2" charset="-122"/>
                    <a:cs typeface="+mn-cs"/>
                  </a:rPr>
                  <a:t>Perturb</a:t>
                </a:r>
                <a:endParaRPr lang="zh-CN" altLang="en-US" sz="1350" dirty="0">
                  <a:solidFill>
                    <a:prstClr val="black"/>
                  </a:solidFill>
                  <a:latin typeface="Calibri" panose="020F0502020204030204"/>
                  <a:ea typeface="等线" panose="02010600030101010101" pitchFamily="2" charset="-122"/>
                  <a:cs typeface="+mn-cs"/>
                </a:endParaRPr>
              </a:p>
            </p:txBody>
          </p:sp>
        </mc:Choice>
        <mc:Fallback xmlns="">
          <p:sp>
            <p:nvSpPr>
              <p:cNvPr id="11" name="TextBox 10">
                <a:extLst>
                  <a:ext uri="{FF2B5EF4-FFF2-40B4-BE49-F238E27FC236}">
                    <a16:creationId xmlns:a16="http://schemas.microsoft.com/office/drawing/2014/main" id="{23DE2783-62D8-4BD5-AB48-C6AF4EFE23F5}"/>
                  </a:ext>
                </a:extLst>
              </p:cNvPr>
              <p:cNvSpPr txBox="1">
                <a:spLocks noRot="1" noChangeAspect="1" noMove="1" noResize="1" noEditPoints="1" noAdjustHandles="1" noChangeArrowheads="1" noChangeShapeType="1" noTextEdit="1"/>
              </p:cNvSpPr>
              <p:nvPr/>
            </p:nvSpPr>
            <p:spPr>
              <a:xfrm>
                <a:off x="1879622" y="3029854"/>
                <a:ext cx="935674" cy="300082"/>
              </a:xfrm>
              <a:prstGeom prst="rect">
                <a:avLst/>
              </a:prstGeom>
              <a:blipFill>
                <a:blip r:embed="rId4"/>
                <a:stretch>
                  <a:fillRect b="-2000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191F7999-F03B-41E8-9F12-18DB4C5E9BB6}"/>
              </a:ext>
            </a:extLst>
          </p:cNvPr>
          <p:cNvGrpSpPr/>
          <p:nvPr/>
        </p:nvGrpSpPr>
        <p:grpSpPr>
          <a:xfrm>
            <a:off x="1511222" y="3898969"/>
            <a:ext cx="2338480" cy="884075"/>
            <a:chOff x="3842962" y="4356908"/>
            <a:chExt cx="5357202" cy="1747163"/>
          </a:xfrm>
        </p:grpSpPr>
        <p:sp>
          <p:nvSpPr>
            <p:cNvPr id="13" name="Minus Sign 12">
              <a:extLst>
                <a:ext uri="{FF2B5EF4-FFF2-40B4-BE49-F238E27FC236}">
                  <a16:creationId xmlns:a16="http://schemas.microsoft.com/office/drawing/2014/main" id="{15D6D9EF-5871-46C4-8FA7-E969BBD433C6}"/>
                </a:ext>
              </a:extLst>
            </p:cNvPr>
            <p:cNvSpPr/>
            <p:nvPr/>
          </p:nvSpPr>
          <p:spPr>
            <a:xfrm>
              <a:off x="3842962" y="5303685"/>
              <a:ext cx="5357202" cy="800386"/>
            </a:xfrm>
            <a:prstGeom prst="mathMinu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等线" panose="02010600030101010101" pitchFamily="2" charset="-122"/>
              </a:endParaRPr>
            </a:p>
          </p:txBody>
        </p:sp>
        <p:sp>
          <p:nvSpPr>
            <p:cNvPr id="14" name="Arrow: Up 13">
              <a:extLst>
                <a:ext uri="{FF2B5EF4-FFF2-40B4-BE49-F238E27FC236}">
                  <a16:creationId xmlns:a16="http://schemas.microsoft.com/office/drawing/2014/main" id="{27629EC7-BEC2-4481-AF59-AAF636622DA3}"/>
                </a:ext>
              </a:extLst>
            </p:cNvPr>
            <p:cNvSpPr/>
            <p:nvPr/>
          </p:nvSpPr>
          <p:spPr>
            <a:xfrm>
              <a:off x="8152211" y="4356908"/>
              <a:ext cx="494832" cy="1433155"/>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noFill/>
                <a:latin typeface="Calibri" panose="020F0502020204030204"/>
                <a:ea typeface="等线" panose="02010600030101010101" pitchFamily="2" charset="-122"/>
              </a:endParaRPr>
            </a:p>
          </p:txBody>
        </p:sp>
      </p:grpSp>
      <p:grpSp>
        <p:nvGrpSpPr>
          <p:cNvPr id="15" name="Group 14">
            <a:extLst>
              <a:ext uri="{FF2B5EF4-FFF2-40B4-BE49-F238E27FC236}">
                <a16:creationId xmlns:a16="http://schemas.microsoft.com/office/drawing/2014/main" id="{35702DCD-38CE-4232-A137-5EB607C51CA3}"/>
              </a:ext>
            </a:extLst>
          </p:cNvPr>
          <p:cNvGrpSpPr/>
          <p:nvPr/>
        </p:nvGrpSpPr>
        <p:grpSpPr>
          <a:xfrm>
            <a:off x="647447" y="2931517"/>
            <a:ext cx="1170864" cy="790189"/>
            <a:chOff x="2193382" y="3040784"/>
            <a:chExt cx="2381110" cy="1640665"/>
          </a:xfrm>
        </p:grpSpPr>
        <p:sp>
          <p:nvSpPr>
            <p:cNvPr id="16" name="Oval 15">
              <a:extLst>
                <a:ext uri="{FF2B5EF4-FFF2-40B4-BE49-F238E27FC236}">
                  <a16:creationId xmlns:a16="http://schemas.microsoft.com/office/drawing/2014/main" id="{40689213-AB37-4633-A401-DBFEE2680BFC}"/>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4</a:t>
              </a:r>
              <a:endParaRPr lang="en-US" sz="135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7C050D56-77CC-4DC0-BDCB-CEADD887D9D0}"/>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5</a:t>
              </a:r>
              <a:endParaRPr lang="en-US" sz="135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C0BEB0AE-562B-4C00-8183-32790F48915D}"/>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3</a:t>
              </a:r>
              <a:endParaRPr lang="en-US" sz="135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01288E8B-21A5-4E04-BAD3-1CED1F785E98}"/>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6</a:t>
              </a:r>
              <a:endParaRPr lang="en-US" sz="1350" dirty="0">
                <a:solidFill>
                  <a:prstClr val="white"/>
                </a:solidFill>
                <a:latin typeface="Calibri" panose="020F0502020204030204"/>
              </a:endParaRPr>
            </a:p>
          </p:txBody>
        </p:sp>
        <p:sp>
          <p:nvSpPr>
            <p:cNvPr id="20" name="Oval 19">
              <a:extLst>
                <a:ext uri="{FF2B5EF4-FFF2-40B4-BE49-F238E27FC236}">
                  <a16:creationId xmlns:a16="http://schemas.microsoft.com/office/drawing/2014/main" id="{10CC3D7D-25D2-4E50-BBB9-4EC0426B7378}"/>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1</a:t>
              </a:r>
              <a:endParaRPr lang="en-US" sz="1350" dirty="0">
                <a:solidFill>
                  <a:prstClr val="white"/>
                </a:solidFill>
                <a:latin typeface="Calibri" panose="020F0502020204030204"/>
              </a:endParaRPr>
            </a:p>
          </p:txBody>
        </p:sp>
        <p:sp>
          <p:nvSpPr>
            <p:cNvPr id="21" name="Oval 20">
              <a:extLst>
                <a:ext uri="{FF2B5EF4-FFF2-40B4-BE49-F238E27FC236}">
                  <a16:creationId xmlns:a16="http://schemas.microsoft.com/office/drawing/2014/main" id="{8FAA3297-7EE7-44F4-9FF3-00FAD226D142}"/>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772</a:t>
              </a:r>
              <a:endParaRPr lang="en-US" sz="1350" dirty="0">
                <a:solidFill>
                  <a:prstClr val="white"/>
                </a:solidFill>
                <a:latin typeface="Calibri" panose="020F0502020204030204"/>
              </a:endParaRPr>
            </a:p>
          </p:txBody>
        </p:sp>
        <p:sp>
          <p:nvSpPr>
            <p:cNvPr id="22" name="Oval 21">
              <a:extLst>
                <a:ext uri="{FF2B5EF4-FFF2-40B4-BE49-F238E27FC236}">
                  <a16:creationId xmlns:a16="http://schemas.microsoft.com/office/drawing/2014/main" id="{16383BD2-FB34-4D20-AD6E-63CD6347E08A}"/>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2</a:t>
              </a:r>
              <a:endParaRPr lang="en-US" sz="1350" dirty="0">
                <a:solidFill>
                  <a:prstClr val="white"/>
                </a:solidFill>
                <a:latin typeface="Calibri" panose="020F0502020204030204"/>
              </a:endParaRPr>
            </a:p>
          </p:txBody>
        </p:sp>
        <p:sp>
          <p:nvSpPr>
            <p:cNvPr id="23" name="Oval 22">
              <a:extLst>
                <a:ext uri="{FF2B5EF4-FFF2-40B4-BE49-F238E27FC236}">
                  <a16:creationId xmlns:a16="http://schemas.microsoft.com/office/drawing/2014/main" id="{2F4FECA0-572B-410B-AF06-ABB56F307AB9}"/>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8</a:t>
              </a:r>
              <a:endParaRPr lang="en-US" sz="1350" dirty="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B4847B7D-4F70-4EFB-8DF8-131961BF0271}"/>
                </a:ext>
              </a:extLst>
            </p:cNvPr>
            <p:cNvCxnSpPr>
              <a:cxnSpLocks/>
              <a:stCxn id="19" idx="3"/>
              <a:endCxn id="16"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111628-DF57-4E85-A979-60B7E28E4824}"/>
                </a:ext>
              </a:extLst>
            </p:cNvPr>
            <p:cNvCxnSpPr>
              <a:cxnSpLocks/>
              <a:stCxn id="17" idx="5"/>
              <a:endCxn id="16"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7C24F1C-E080-4DB6-83B8-F81DF13B8A64}"/>
                </a:ext>
              </a:extLst>
            </p:cNvPr>
            <p:cNvCxnSpPr>
              <a:cxnSpLocks/>
              <a:stCxn id="16" idx="3"/>
              <a:endCxn id="18"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207D50E-81DE-4D5D-976C-82605FD620CA}"/>
                </a:ext>
              </a:extLst>
            </p:cNvPr>
            <p:cNvCxnSpPr>
              <a:cxnSpLocks/>
              <a:stCxn id="18" idx="2"/>
              <a:endCxn id="20"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F73ED46-6E94-4D9D-9C71-79C446A35686}"/>
                </a:ext>
              </a:extLst>
            </p:cNvPr>
            <p:cNvCxnSpPr>
              <a:cxnSpLocks/>
              <a:stCxn id="18" idx="4"/>
              <a:endCxn id="22"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46FAD5D-1233-4077-B42C-34DA0F9EED02}"/>
                </a:ext>
              </a:extLst>
            </p:cNvPr>
            <p:cNvCxnSpPr>
              <a:cxnSpLocks/>
              <a:stCxn id="19" idx="1"/>
              <a:endCxn id="17"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6729009-2114-462C-9AB0-36B53D245759}"/>
                </a:ext>
              </a:extLst>
            </p:cNvPr>
            <p:cNvCxnSpPr>
              <a:cxnSpLocks/>
              <a:stCxn id="20" idx="5"/>
              <a:endCxn id="22"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D193BB0-37C6-4E91-9F2C-7DBC233E5CC5}"/>
                </a:ext>
              </a:extLst>
            </p:cNvPr>
            <p:cNvCxnSpPr>
              <a:cxnSpLocks/>
              <a:stCxn id="21" idx="2"/>
              <a:endCxn id="16"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E3C4C5E-0947-4139-B0FC-5E90A4D7D16C}"/>
                </a:ext>
              </a:extLst>
            </p:cNvPr>
            <p:cNvCxnSpPr>
              <a:cxnSpLocks/>
              <a:stCxn id="16" idx="5"/>
              <a:endCxn id="23"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B81A73-EB98-45AF-A286-1D1C9D41C6C9}"/>
                </a:ext>
              </a:extLst>
            </p:cNvPr>
            <p:cNvCxnSpPr>
              <a:cxnSpLocks/>
              <a:stCxn id="21" idx="4"/>
              <a:endCxn id="23"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F67CBCA-CC4A-4D2B-A17D-512A1044EE02}"/>
                </a:ext>
              </a:extLst>
            </p:cNvPr>
            <p:cNvCxnSpPr>
              <a:cxnSpLocks/>
              <a:stCxn id="20" idx="7"/>
              <a:endCxn id="17"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8D1BD1EB-2B2A-41DB-A125-8F136A097990}"/>
              </a:ext>
            </a:extLst>
          </p:cNvPr>
          <p:cNvGrpSpPr/>
          <p:nvPr/>
        </p:nvGrpSpPr>
        <p:grpSpPr>
          <a:xfrm>
            <a:off x="2806413" y="2946675"/>
            <a:ext cx="1170864" cy="790189"/>
            <a:chOff x="4481401" y="2718021"/>
            <a:chExt cx="1561152" cy="1053585"/>
          </a:xfrm>
        </p:grpSpPr>
        <p:cxnSp>
          <p:nvCxnSpPr>
            <p:cNvPr id="36" name="Straight Connector 87">
              <a:extLst>
                <a:ext uri="{FF2B5EF4-FFF2-40B4-BE49-F238E27FC236}">
                  <a16:creationId xmlns:a16="http://schemas.microsoft.com/office/drawing/2014/main" id="{C0BCF2ED-B576-4E72-8787-34FF868724CB}"/>
                </a:ext>
              </a:extLst>
            </p:cNvPr>
            <p:cNvCxnSpPr>
              <a:cxnSpLocks/>
              <a:stCxn id="45" idx="2"/>
              <a:endCxn id="44"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2810E38A-6A3B-4B3C-A870-6107C14DC0DD}"/>
                </a:ext>
              </a:extLst>
            </p:cNvPr>
            <p:cNvGrpSpPr/>
            <p:nvPr/>
          </p:nvGrpSpPr>
          <p:grpSpPr>
            <a:xfrm>
              <a:off x="4481401" y="2718021"/>
              <a:ext cx="1561152" cy="1053585"/>
              <a:chOff x="2193382" y="3040784"/>
              <a:chExt cx="2381110" cy="1640665"/>
            </a:xfrm>
          </p:grpSpPr>
          <p:sp>
            <p:nvSpPr>
              <p:cNvPr id="38" name="Oval 37">
                <a:extLst>
                  <a:ext uri="{FF2B5EF4-FFF2-40B4-BE49-F238E27FC236}">
                    <a16:creationId xmlns:a16="http://schemas.microsoft.com/office/drawing/2014/main" id="{213AD983-2D54-48F7-965E-FC64B5F6355E}"/>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4</a:t>
                </a:r>
                <a:endParaRPr lang="en-US" sz="1350" dirty="0">
                  <a:solidFill>
                    <a:prstClr val="white"/>
                  </a:solidFill>
                  <a:latin typeface="Calibri" panose="020F0502020204030204"/>
                </a:endParaRPr>
              </a:p>
            </p:txBody>
          </p:sp>
          <p:sp>
            <p:nvSpPr>
              <p:cNvPr id="39" name="Oval 38">
                <a:extLst>
                  <a:ext uri="{FF2B5EF4-FFF2-40B4-BE49-F238E27FC236}">
                    <a16:creationId xmlns:a16="http://schemas.microsoft.com/office/drawing/2014/main" id="{DB81199B-2D98-48BE-BE18-CE2663B44E1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5</a:t>
                </a:r>
                <a:endParaRPr lang="en-US" sz="1350" dirty="0">
                  <a:solidFill>
                    <a:prstClr val="white"/>
                  </a:solidFill>
                  <a:latin typeface="Calibri" panose="020F0502020204030204"/>
                </a:endParaRPr>
              </a:p>
            </p:txBody>
          </p:sp>
          <p:sp>
            <p:nvSpPr>
              <p:cNvPr id="40" name="Oval 39">
                <a:extLst>
                  <a:ext uri="{FF2B5EF4-FFF2-40B4-BE49-F238E27FC236}">
                    <a16:creationId xmlns:a16="http://schemas.microsoft.com/office/drawing/2014/main" id="{BFC83B5B-A269-48D2-BD4E-E649145FDD32}"/>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3</a:t>
                </a:r>
                <a:endParaRPr lang="en-US" sz="1350" dirty="0">
                  <a:solidFill>
                    <a:prstClr val="white"/>
                  </a:solidFill>
                  <a:latin typeface="Calibri" panose="020F0502020204030204"/>
                </a:endParaRPr>
              </a:p>
            </p:txBody>
          </p:sp>
          <p:sp>
            <p:nvSpPr>
              <p:cNvPr id="41" name="Oval 40">
                <a:extLst>
                  <a:ext uri="{FF2B5EF4-FFF2-40B4-BE49-F238E27FC236}">
                    <a16:creationId xmlns:a16="http://schemas.microsoft.com/office/drawing/2014/main" id="{A15B54F7-AB5A-4773-8DCE-E8D8C2DE1A5B}"/>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6</a:t>
                </a:r>
                <a:endParaRPr lang="en-US" sz="1350" dirty="0">
                  <a:solidFill>
                    <a:prstClr val="white"/>
                  </a:solidFill>
                  <a:latin typeface="Calibri" panose="020F0502020204030204"/>
                </a:endParaRPr>
              </a:p>
            </p:txBody>
          </p:sp>
          <p:sp>
            <p:nvSpPr>
              <p:cNvPr id="42" name="Oval 41">
                <a:extLst>
                  <a:ext uri="{FF2B5EF4-FFF2-40B4-BE49-F238E27FC236}">
                    <a16:creationId xmlns:a16="http://schemas.microsoft.com/office/drawing/2014/main" id="{1C88299C-13D3-46A0-B739-C1893B46EC3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1</a:t>
                </a:r>
                <a:endParaRPr lang="en-US" sz="1350" dirty="0">
                  <a:solidFill>
                    <a:prstClr val="white"/>
                  </a:solidFill>
                  <a:latin typeface="Calibri" panose="020F0502020204030204"/>
                </a:endParaRPr>
              </a:p>
            </p:txBody>
          </p:sp>
          <p:sp>
            <p:nvSpPr>
              <p:cNvPr id="43" name="Oval 42">
                <a:extLst>
                  <a:ext uri="{FF2B5EF4-FFF2-40B4-BE49-F238E27FC236}">
                    <a16:creationId xmlns:a16="http://schemas.microsoft.com/office/drawing/2014/main" id="{E6399F0C-5D72-415D-862B-8C2CD80A7E9A}"/>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772</a:t>
                </a:r>
                <a:endParaRPr lang="en-US" sz="1350" dirty="0">
                  <a:solidFill>
                    <a:prstClr val="white"/>
                  </a:solidFill>
                  <a:latin typeface="Calibri" panose="020F0502020204030204"/>
                </a:endParaRPr>
              </a:p>
            </p:txBody>
          </p:sp>
          <p:sp>
            <p:nvSpPr>
              <p:cNvPr id="44" name="Oval 43">
                <a:extLst>
                  <a:ext uri="{FF2B5EF4-FFF2-40B4-BE49-F238E27FC236}">
                    <a16:creationId xmlns:a16="http://schemas.microsoft.com/office/drawing/2014/main" id="{79EEBC3F-E4EB-46FA-9DDB-27B491AB656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2</a:t>
                </a:r>
                <a:endParaRPr lang="en-US" sz="1350" dirty="0">
                  <a:solidFill>
                    <a:prstClr val="white"/>
                  </a:solidFill>
                  <a:latin typeface="Calibri" panose="020F0502020204030204"/>
                </a:endParaRPr>
              </a:p>
            </p:txBody>
          </p:sp>
          <p:sp>
            <p:nvSpPr>
              <p:cNvPr id="45" name="Oval 44">
                <a:extLst>
                  <a:ext uri="{FF2B5EF4-FFF2-40B4-BE49-F238E27FC236}">
                    <a16:creationId xmlns:a16="http://schemas.microsoft.com/office/drawing/2014/main" id="{15C33137-A5F7-4CA7-ADBC-AC92BF02B434}"/>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8</a:t>
                </a:r>
                <a:endParaRPr lang="en-US" sz="1350" dirty="0">
                  <a:solidFill>
                    <a:prstClr val="white"/>
                  </a:solidFill>
                  <a:latin typeface="Calibri" panose="020F0502020204030204"/>
                </a:endParaRPr>
              </a:p>
            </p:txBody>
          </p:sp>
          <p:cxnSp>
            <p:nvCxnSpPr>
              <p:cNvPr id="46" name="Straight Connector 45">
                <a:extLst>
                  <a:ext uri="{FF2B5EF4-FFF2-40B4-BE49-F238E27FC236}">
                    <a16:creationId xmlns:a16="http://schemas.microsoft.com/office/drawing/2014/main" id="{81FB5C8B-1649-484F-9043-4E03D8854228}"/>
                  </a:ext>
                </a:extLst>
              </p:cNvPr>
              <p:cNvCxnSpPr>
                <a:cxnSpLocks/>
                <a:stCxn id="41" idx="3"/>
                <a:endCxn id="38"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F6A3A00-0E7F-4723-9695-D7B42746CD7F}"/>
                  </a:ext>
                </a:extLst>
              </p:cNvPr>
              <p:cNvCxnSpPr>
                <a:cxnSpLocks/>
                <a:stCxn id="39" idx="5"/>
                <a:endCxn id="38"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82CBD23-7816-4CB1-B231-B7E0E660568A}"/>
                  </a:ext>
                </a:extLst>
              </p:cNvPr>
              <p:cNvCxnSpPr>
                <a:cxnSpLocks/>
                <a:stCxn id="38" idx="3"/>
                <a:endCxn id="40"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41AA2FD-59C3-4454-8D4D-316F775D2853}"/>
                  </a:ext>
                </a:extLst>
              </p:cNvPr>
              <p:cNvCxnSpPr>
                <a:cxnSpLocks/>
                <a:stCxn id="40" idx="2"/>
                <a:endCxn id="42"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F3F4E1E-247C-4CEC-9F3D-410432B50EF8}"/>
                  </a:ext>
                </a:extLst>
              </p:cNvPr>
              <p:cNvCxnSpPr>
                <a:cxnSpLocks/>
                <a:stCxn id="40" idx="4"/>
                <a:endCxn id="44"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81431B0-4163-4914-87C6-8F3D2B71F946}"/>
                  </a:ext>
                </a:extLst>
              </p:cNvPr>
              <p:cNvCxnSpPr>
                <a:cxnSpLocks/>
                <a:stCxn id="41" idx="1"/>
                <a:endCxn id="39"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850ABF-A3C3-4C54-86B5-3A125A597C4C}"/>
                  </a:ext>
                </a:extLst>
              </p:cNvPr>
              <p:cNvCxnSpPr>
                <a:cxnSpLocks/>
                <a:stCxn id="42" idx="5"/>
                <a:endCxn id="44"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5E9E665B-8E36-4FE2-9A44-6C0B44CB93B2}"/>
                  </a:ext>
                </a:extLst>
              </p:cNvPr>
              <p:cNvCxnSpPr>
                <a:cxnSpLocks/>
                <a:stCxn id="43" idx="2"/>
                <a:endCxn id="38"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4A998000-7EED-47A6-93A9-1203664CF4D7}"/>
                  </a:ext>
                </a:extLst>
              </p:cNvPr>
              <p:cNvCxnSpPr>
                <a:cxnSpLocks/>
                <a:stCxn id="38" idx="5"/>
                <a:endCxn id="45"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DB95CEB-B765-44C8-8E85-D640C702F086}"/>
                  </a:ext>
                </a:extLst>
              </p:cNvPr>
              <p:cNvCxnSpPr>
                <a:cxnSpLocks/>
                <a:stCxn id="43" idx="4"/>
                <a:endCxn id="45"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2896483-50B8-45AC-99B3-ABE4C3965630}"/>
                  </a:ext>
                </a:extLst>
              </p:cNvPr>
              <p:cNvCxnSpPr>
                <a:cxnSpLocks/>
                <a:stCxn id="42" idx="7"/>
                <a:endCxn id="39"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7" name="TextBox 56">
            <a:extLst>
              <a:ext uri="{FF2B5EF4-FFF2-40B4-BE49-F238E27FC236}">
                <a16:creationId xmlns:a16="http://schemas.microsoft.com/office/drawing/2014/main" id="{14F38B2C-12EE-4C57-862A-0A52628E8AB5}"/>
              </a:ext>
            </a:extLst>
          </p:cNvPr>
          <p:cNvSpPr txBox="1"/>
          <p:nvPr/>
        </p:nvSpPr>
        <p:spPr>
          <a:xfrm>
            <a:off x="6257020" y="3032433"/>
            <a:ext cx="985565" cy="300082"/>
          </a:xfrm>
          <a:prstGeom prst="rect">
            <a:avLst/>
          </a:prstGeom>
          <a:noFill/>
        </p:spPr>
        <p:txBody>
          <a:bodyPr wrap="square" rtlCol="0">
            <a:spAutoFit/>
          </a:bodyPr>
          <a:lstStyle/>
          <a:p>
            <a:pPr defTabSz="685800" fontAlgn="auto">
              <a:spcBef>
                <a:spcPts val="0"/>
              </a:spcBef>
              <a:spcAft>
                <a:spcPts val="0"/>
              </a:spcAft>
              <a:defRPr/>
            </a:pPr>
            <a:r>
              <a:rPr lang="en-US" altLang="zh-CN" sz="1350" dirty="0">
                <a:solidFill>
                  <a:srgbClr val="FF0000"/>
                </a:solidFill>
                <a:latin typeface="Calibri" panose="020F0502020204030204"/>
                <a:ea typeface="等线" panose="02010600030101010101" pitchFamily="2" charset="-122"/>
                <a:cs typeface="+mn-cs"/>
                <a:sym typeface="Wingdings 2" panose="05020102010507070707" pitchFamily="18" charset="2"/>
              </a:rPr>
              <a:t> </a:t>
            </a:r>
            <a:r>
              <a:rPr lang="en-US" altLang="zh-CN" sz="1350" dirty="0">
                <a:solidFill>
                  <a:srgbClr val="FF0000"/>
                </a:solidFill>
                <a:latin typeface="Calibri" panose="020F0502020204030204"/>
                <a:ea typeface="等线" panose="02010600030101010101" pitchFamily="2" charset="-122"/>
                <a:cs typeface="+mn-cs"/>
              </a:rPr>
              <a:t>Perturb</a:t>
            </a:r>
            <a:endParaRPr lang="zh-CN" altLang="en-US" sz="1350" dirty="0">
              <a:solidFill>
                <a:srgbClr val="FF0000"/>
              </a:solidFill>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23B4607-032F-42AA-93C1-94C43ECD4FD1}"/>
                  </a:ext>
                </a:extLst>
              </p:cNvPr>
              <p:cNvSpPr txBox="1"/>
              <p:nvPr/>
            </p:nvSpPr>
            <p:spPr>
              <a:xfrm>
                <a:off x="7938244" y="3987202"/>
                <a:ext cx="985565" cy="300082"/>
              </a:xfrm>
              <a:prstGeom prst="rect">
                <a:avLst/>
              </a:prstGeom>
              <a:noFill/>
            </p:spPr>
            <p:txBody>
              <a:bodyPr wrap="square" rtlCol="0">
                <a:spAutoFit/>
              </a:bodyPr>
              <a:lstStyle/>
              <a:p>
                <a:pPr defTabSz="685800" fontAlgn="auto">
                  <a:spcBef>
                    <a:spcPts val="0"/>
                  </a:spcBef>
                  <a:spcAft>
                    <a:spcPts val="0"/>
                  </a:spcAft>
                  <a:defRPr/>
                </a:pPr>
                <a14:m>
                  <m:oMath xmlns:m="http://schemas.openxmlformats.org/officeDocument/2006/math">
                    <m:r>
                      <a:rPr lang="en-US" altLang="zh-CN" sz="1350" i="1">
                        <a:solidFill>
                          <a:prstClr val="black"/>
                        </a:solidFill>
                        <a:latin typeface="Cambria Math" panose="02040503050406030204" pitchFamily="18" charset="0"/>
                        <a:cs typeface="+mn-cs"/>
                        <a:sym typeface="Wingdings 2" panose="05020102010507070707" pitchFamily="18" charset="2"/>
                      </a:rPr>
                      <m:t> </m:t>
                    </m:r>
                  </m:oMath>
                </a14:m>
                <a:r>
                  <a:rPr lang="en-US" altLang="zh-CN" sz="1350" dirty="0">
                    <a:solidFill>
                      <a:prstClr val="black"/>
                    </a:solidFill>
                    <a:latin typeface="Calibri" panose="020F0502020204030204"/>
                    <a:ea typeface="等线" panose="02010600030101010101" pitchFamily="2" charset="-122"/>
                    <a:cs typeface="+mn-cs"/>
                  </a:rPr>
                  <a:t>Test</a:t>
                </a:r>
                <a:endParaRPr lang="zh-CN" altLang="en-US" sz="1350" dirty="0">
                  <a:solidFill>
                    <a:prstClr val="black"/>
                  </a:solidFill>
                  <a:latin typeface="Calibri" panose="020F0502020204030204"/>
                  <a:ea typeface="等线" panose="02010600030101010101" pitchFamily="2" charset="-122"/>
                  <a:cs typeface="+mn-cs"/>
                </a:endParaRPr>
              </a:p>
            </p:txBody>
          </p:sp>
        </mc:Choice>
        <mc:Fallback xmlns="">
          <p:sp>
            <p:nvSpPr>
              <p:cNvPr id="59" name="TextBox 58">
                <a:extLst>
                  <a:ext uri="{FF2B5EF4-FFF2-40B4-BE49-F238E27FC236}">
                    <a16:creationId xmlns:a16="http://schemas.microsoft.com/office/drawing/2014/main" id="{E23B4607-032F-42AA-93C1-94C43ECD4FD1}"/>
                  </a:ext>
                </a:extLst>
              </p:cNvPr>
              <p:cNvSpPr txBox="1">
                <a:spLocks noRot="1" noChangeAspect="1" noMove="1" noResize="1" noEditPoints="1" noAdjustHandles="1" noChangeArrowheads="1" noChangeShapeType="1" noTextEdit="1"/>
              </p:cNvSpPr>
              <p:nvPr/>
            </p:nvSpPr>
            <p:spPr>
              <a:xfrm>
                <a:off x="7938244" y="3987202"/>
                <a:ext cx="985565" cy="300082"/>
              </a:xfrm>
              <a:prstGeom prst="rect">
                <a:avLst/>
              </a:prstGeom>
              <a:blipFill>
                <a:blip r:embed="rId5"/>
                <a:stretch>
                  <a:fillRect b="-20000"/>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C14E8393-361B-4CCF-86C5-3D8A447351BB}"/>
              </a:ext>
            </a:extLst>
          </p:cNvPr>
          <p:cNvSpPr txBox="1"/>
          <p:nvPr/>
        </p:nvSpPr>
        <p:spPr>
          <a:xfrm>
            <a:off x="7363532" y="4563207"/>
            <a:ext cx="1227015" cy="300082"/>
          </a:xfrm>
          <a:prstGeom prst="rect">
            <a:avLst/>
          </a:prstGeom>
          <a:noFill/>
        </p:spPr>
        <p:txBody>
          <a:bodyPr wrap="square" rtlCol="0">
            <a:spAutoFit/>
          </a:bodyPr>
          <a:lstStyle/>
          <a:p>
            <a:pPr defTabSz="685800" fontAlgn="auto">
              <a:spcBef>
                <a:spcPts val="0"/>
              </a:spcBef>
              <a:spcAft>
                <a:spcPts val="0"/>
              </a:spcAft>
              <a:defRPr/>
            </a:pPr>
            <a:r>
              <a:rPr lang="en-US" altLang="zh-CN" sz="1350" dirty="0">
                <a:solidFill>
                  <a:prstClr val="black"/>
                </a:solidFill>
                <a:latin typeface="Calibri" panose="020F0502020204030204"/>
                <a:ea typeface="等线" panose="02010600030101010101" pitchFamily="2" charset="-122"/>
                <a:cs typeface="+mn-cs"/>
              </a:rPr>
              <a:t>Trained GNN </a:t>
            </a:r>
            <a:endParaRPr lang="zh-CN" altLang="en-US" sz="1350" dirty="0">
              <a:solidFill>
                <a:prstClr val="black"/>
              </a:solidFill>
              <a:latin typeface="Calibri" panose="020F0502020204030204"/>
              <a:ea typeface="等线" panose="02010600030101010101" pitchFamily="2" charset="-122"/>
              <a:cs typeface="+mn-cs"/>
            </a:endParaRPr>
          </a:p>
        </p:txBody>
      </p:sp>
      <p:sp>
        <p:nvSpPr>
          <p:cNvPr id="63" name="TextBox 62">
            <a:extLst>
              <a:ext uri="{FF2B5EF4-FFF2-40B4-BE49-F238E27FC236}">
                <a16:creationId xmlns:a16="http://schemas.microsoft.com/office/drawing/2014/main" id="{BA275FAF-4727-474A-875D-CC8DB592AF5B}"/>
              </a:ext>
            </a:extLst>
          </p:cNvPr>
          <p:cNvSpPr txBox="1"/>
          <p:nvPr/>
        </p:nvSpPr>
        <p:spPr>
          <a:xfrm>
            <a:off x="7011713" y="3980614"/>
            <a:ext cx="985565" cy="300082"/>
          </a:xfrm>
          <a:prstGeom prst="rect">
            <a:avLst/>
          </a:prstGeom>
          <a:noFill/>
        </p:spPr>
        <p:txBody>
          <a:bodyPr wrap="square" rtlCol="0">
            <a:spAutoFit/>
          </a:bodyPr>
          <a:lstStyle/>
          <a:p>
            <a:pPr defTabSz="685800" fontAlgn="auto">
              <a:spcBef>
                <a:spcPts val="0"/>
              </a:spcBef>
              <a:spcAft>
                <a:spcPts val="0"/>
              </a:spcAft>
              <a:defRPr/>
            </a:pPr>
            <a:r>
              <a:rPr lang="en-US" altLang="zh-CN" sz="1350" dirty="0">
                <a:solidFill>
                  <a:prstClr val="black"/>
                </a:solidFill>
                <a:latin typeface="Calibri" panose="020F0502020204030204"/>
                <a:ea typeface="等线" panose="02010600030101010101" pitchFamily="2" charset="-122"/>
                <a:cs typeface="+mn-cs"/>
                <a:sym typeface="Wingdings 2" panose="05020102010507070707" pitchFamily="18" charset="2"/>
              </a:rPr>
              <a:t> Train</a:t>
            </a:r>
            <a:endParaRPr lang="zh-CN" altLang="en-US" sz="1350" dirty="0">
              <a:solidFill>
                <a:prstClr val="black"/>
              </a:solidFill>
              <a:latin typeface="Calibri" panose="020F0502020204030204"/>
              <a:ea typeface="等线" panose="02010600030101010101" pitchFamily="2" charset="-122"/>
              <a:cs typeface="+mn-cs"/>
            </a:endParaRPr>
          </a:p>
        </p:txBody>
      </p:sp>
      <p:grpSp>
        <p:nvGrpSpPr>
          <p:cNvPr id="64" name="Group 63">
            <a:extLst>
              <a:ext uri="{FF2B5EF4-FFF2-40B4-BE49-F238E27FC236}">
                <a16:creationId xmlns:a16="http://schemas.microsoft.com/office/drawing/2014/main" id="{4F5862E0-5072-425C-97F4-AEC4C16104DD}"/>
              </a:ext>
            </a:extLst>
          </p:cNvPr>
          <p:cNvGrpSpPr/>
          <p:nvPr/>
        </p:nvGrpSpPr>
        <p:grpSpPr>
          <a:xfrm>
            <a:off x="4991918" y="2916104"/>
            <a:ext cx="1170864" cy="790189"/>
            <a:chOff x="2193382" y="3040784"/>
            <a:chExt cx="2381110" cy="1640665"/>
          </a:xfrm>
        </p:grpSpPr>
        <p:sp>
          <p:nvSpPr>
            <p:cNvPr id="65" name="Oval 64">
              <a:extLst>
                <a:ext uri="{FF2B5EF4-FFF2-40B4-BE49-F238E27FC236}">
                  <a16:creationId xmlns:a16="http://schemas.microsoft.com/office/drawing/2014/main" id="{56320BC3-4713-42DC-855C-C2ECFB029B60}"/>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4</a:t>
              </a:r>
              <a:endParaRPr lang="en-US" sz="1350" dirty="0">
                <a:solidFill>
                  <a:prstClr val="white"/>
                </a:solidFill>
                <a:latin typeface="Calibri" panose="020F0502020204030204"/>
              </a:endParaRPr>
            </a:p>
          </p:txBody>
        </p:sp>
        <p:sp>
          <p:nvSpPr>
            <p:cNvPr id="66" name="Oval 65">
              <a:extLst>
                <a:ext uri="{FF2B5EF4-FFF2-40B4-BE49-F238E27FC236}">
                  <a16:creationId xmlns:a16="http://schemas.microsoft.com/office/drawing/2014/main" id="{502DCBDF-176D-4D49-AA12-67B5A8D7229C}"/>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5</a:t>
              </a:r>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052C8BCD-CF04-49B6-9113-012E215BEEB6}"/>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3</a:t>
              </a:r>
              <a:endParaRPr lang="en-US" sz="1350" dirty="0">
                <a:solidFill>
                  <a:prstClr val="white"/>
                </a:solidFill>
                <a:latin typeface="Calibri" panose="020F0502020204030204"/>
              </a:endParaRPr>
            </a:p>
          </p:txBody>
        </p:sp>
        <p:sp>
          <p:nvSpPr>
            <p:cNvPr id="68" name="Oval 67">
              <a:extLst>
                <a:ext uri="{FF2B5EF4-FFF2-40B4-BE49-F238E27FC236}">
                  <a16:creationId xmlns:a16="http://schemas.microsoft.com/office/drawing/2014/main" id="{6D06AD53-122D-4F86-98D3-2E3D657BA7D8}"/>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6</a:t>
              </a:r>
              <a:endParaRPr lang="en-US" sz="1350" dirty="0">
                <a:solidFill>
                  <a:prstClr val="white"/>
                </a:solidFill>
                <a:latin typeface="Calibri" panose="020F0502020204030204"/>
              </a:endParaRPr>
            </a:p>
          </p:txBody>
        </p:sp>
        <p:sp>
          <p:nvSpPr>
            <p:cNvPr id="69" name="Oval 68">
              <a:extLst>
                <a:ext uri="{FF2B5EF4-FFF2-40B4-BE49-F238E27FC236}">
                  <a16:creationId xmlns:a16="http://schemas.microsoft.com/office/drawing/2014/main" id="{048BC7DF-BA41-4920-95C7-9228BAC72B82}"/>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1</a:t>
              </a:r>
              <a:endParaRPr lang="en-US" sz="1350" dirty="0">
                <a:solidFill>
                  <a:prstClr val="white"/>
                </a:solidFill>
                <a:latin typeface="Calibri" panose="020F0502020204030204"/>
              </a:endParaRPr>
            </a:p>
          </p:txBody>
        </p:sp>
        <p:sp>
          <p:nvSpPr>
            <p:cNvPr id="70" name="Oval 69">
              <a:extLst>
                <a:ext uri="{FF2B5EF4-FFF2-40B4-BE49-F238E27FC236}">
                  <a16:creationId xmlns:a16="http://schemas.microsoft.com/office/drawing/2014/main" id="{BC42AF16-A3D5-4D5D-BA45-944AFF9D49F7}"/>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772</a:t>
              </a:r>
              <a:endParaRPr lang="en-US" sz="1350" dirty="0">
                <a:solidFill>
                  <a:prstClr val="white"/>
                </a:solidFill>
                <a:latin typeface="Calibri" panose="020F0502020204030204"/>
              </a:endParaRPr>
            </a:p>
          </p:txBody>
        </p:sp>
        <p:sp>
          <p:nvSpPr>
            <p:cNvPr id="71" name="Oval 70">
              <a:extLst>
                <a:ext uri="{FF2B5EF4-FFF2-40B4-BE49-F238E27FC236}">
                  <a16:creationId xmlns:a16="http://schemas.microsoft.com/office/drawing/2014/main" id="{1DBBAF63-EC88-4FB0-8BDC-14F6BCEEF2FF}"/>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2</a:t>
              </a:r>
              <a:endParaRPr lang="en-US" sz="1350" dirty="0">
                <a:solidFill>
                  <a:prstClr val="white"/>
                </a:solidFill>
                <a:latin typeface="Calibri" panose="020F0502020204030204"/>
              </a:endParaRPr>
            </a:p>
          </p:txBody>
        </p:sp>
        <p:sp>
          <p:nvSpPr>
            <p:cNvPr id="72" name="Oval 71">
              <a:extLst>
                <a:ext uri="{FF2B5EF4-FFF2-40B4-BE49-F238E27FC236}">
                  <a16:creationId xmlns:a16="http://schemas.microsoft.com/office/drawing/2014/main" id="{81C35009-917D-4840-B17F-592B395AC986}"/>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8</a:t>
              </a:r>
              <a:endParaRPr lang="en-US" sz="1350" dirty="0">
                <a:solidFill>
                  <a:prstClr val="white"/>
                </a:solidFill>
                <a:latin typeface="Calibri" panose="020F0502020204030204"/>
              </a:endParaRPr>
            </a:p>
          </p:txBody>
        </p:sp>
        <p:cxnSp>
          <p:nvCxnSpPr>
            <p:cNvPr id="73" name="Straight Connector 72">
              <a:extLst>
                <a:ext uri="{FF2B5EF4-FFF2-40B4-BE49-F238E27FC236}">
                  <a16:creationId xmlns:a16="http://schemas.microsoft.com/office/drawing/2014/main" id="{A679352F-9BA3-4C2F-AA81-1D35850D90B3}"/>
                </a:ext>
              </a:extLst>
            </p:cNvPr>
            <p:cNvCxnSpPr>
              <a:cxnSpLocks/>
              <a:stCxn id="68" idx="3"/>
              <a:endCxn id="65"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F41AC98-F2CC-4FF9-A1F6-9C3A8AEE42CE}"/>
                </a:ext>
              </a:extLst>
            </p:cNvPr>
            <p:cNvCxnSpPr>
              <a:cxnSpLocks/>
              <a:stCxn id="66" idx="5"/>
              <a:endCxn id="65"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AE64C75-49C3-43F7-9E0E-6050ACF2670E}"/>
                </a:ext>
              </a:extLst>
            </p:cNvPr>
            <p:cNvCxnSpPr>
              <a:cxnSpLocks/>
              <a:stCxn id="65" idx="3"/>
              <a:endCxn id="67"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441A4E11-2D8F-4EEE-BF60-E96EAA5CB9C5}"/>
                </a:ext>
              </a:extLst>
            </p:cNvPr>
            <p:cNvCxnSpPr>
              <a:cxnSpLocks/>
              <a:stCxn id="67" idx="2"/>
              <a:endCxn id="69"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536EDEC-102D-43DD-B742-CA16066CC6AC}"/>
                </a:ext>
              </a:extLst>
            </p:cNvPr>
            <p:cNvCxnSpPr>
              <a:cxnSpLocks/>
              <a:stCxn id="67" idx="4"/>
              <a:endCxn id="71"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D9C886D-C0FA-4C63-9726-39D9A95FD40C}"/>
                </a:ext>
              </a:extLst>
            </p:cNvPr>
            <p:cNvCxnSpPr>
              <a:cxnSpLocks/>
              <a:stCxn id="68" idx="1"/>
              <a:endCxn id="66"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7C9271C-AF78-4CB2-880D-F77B8DD0AFA7}"/>
                </a:ext>
              </a:extLst>
            </p:cNvPr>
            <p:cNvCxnSpPr>
              <a:cxnSpLocks/>
              <a:stCxn id="69" idx="5"/>
              <a:endCxn id="71"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625C859D-3561-4754-B420-48EE94D750F9}"/>
                </a:ext>
              </a:extLst>
            </p:cNvPr>
            <p:cNvCxnSpPr>
              <a:cxnSpLocks/>
              <a:stCxn id="70" idx="2"/>
              <a:endCxn id="65"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B458683-38DE-4125-BA42-B4F5F3EE7456}"/>
                </a:ext>
              </a:extLst>
            </p:cNvPr>
            <p:cNvCxnSpPr>
              <a:cxnSpLocks/>
              <a:stCxn id="65" idx="5"/>
              <a:endCxn id="72"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41384E64-0137-4C49-8B6C-009E1394DF27}"/>
                </a:ext>
              </a:extLst>
            </p:cNvPr>
            <p:cNvCxnSpPr>
              <a:cxnSpLocks/>
              <a:stCxn id="70" idx="4"/>
              <a:endCxn id="72"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7C01DEC-8921-4532-9FFA-9F86CD2C2988}"/>
                </a:ext>
              </a:extLst>
            </p:cNvPr>
            <p:cNvCxnSpPr>
              <a:cxnSpLocks/>
              <a:stCxn id="69" idx="7"/>
              <a:endCxn id="66"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4" name="Group 83">
            <a:extLst>
              <a:ext uri="{FF2B5EF4-FFF2-40B4-BE49-F238E27FC236}">
                <a16:creationId xmlns:a16="http://schemas.microsoft.com/office/drawing/2014/main" id="{D1AC5088-47A5-4D3C-BC73-EC0F33403575}"/>
              </a:ext>
            </a:extLst>
          </p:cNvPr>
          <p:cNvGrpSpPr/>
          <p:nvPr/>
        </p:nvGrpSpPr>
        <p:grpSpPr>
          <a:xfrm>
            <a:off x="7260163" y="2873313"/>
            <a:ext cx="1170864" cy="790189"/>
            <a:chOff x="4481401" y="2718021"/>
            <a:chExt cx="1561152" cy="1053585"/>
          </a:xfrm>
        </p:grpSpPr>
        <p:cxnSp>
          <p:nvCxnSpPr>
            <p:cNvPr id="85" name="Straight Connector 87">
              <a:extLst>
                <a:ext uri="{FF2B5EF4-FFF2-40B4-BE49-F238E27FC236}">
                  <a16:creationId xmlns:a16="http://schemas.microsoft.com/office/drawing/2014/main" id="{1B55C6A2-7479-4F7D-9FFD-F45FE256D560}"/>
                </a:ext>
              </a:extLst>
            </p:cNvPr>
            <p:cNvCxnSpPr>
              <a:cxnSpLocks/>
              <a:stCxn id="94" idx="2"/>
              <a:endCxn id="93"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3FC72C7F-A255-48C4-9564-77954F06059D}"/>
                </a:ext>
              </a:extLst>
            </p:cNvPr>
            <p:cNvGrpSpPr/>
            <p:nvPr/>
          </p:nvGrpSpPr>
          <p:grpSpPr>
            <a:xfrm>
              <a:off x="4481401" y="2718021"/>
              <a:ext cx="1561152" cy="1053585"/>
              <a:chOff x="2193382" y="3040784"/>
              <a:chExt cx="2381110" cy="1640665"/>
            </a:xfrm>
          </p:grpSpPr>
          <p:sp>
            <p:nvSpPr>
              <p:cNvPr id="87" name="Oval 86">
                <a:extLst>
                  <a:ext uri="{FF2B5EF4-FFF2-40B4-BE49-F238E27FC236}">
                    <a16:creationId xmlns:a16="http://schemas.microsoft.com/office/drawing/2014/main" id="{4507522B-63BA-4AEB-9B58-9865495EFFD5}"/>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4</a:t>
                </a:r>
                <a:endParaRPr lang="en-US" sz="1350" dirty="0">
                  <a:solidFill>
                    <a:prstClr val="white"/>
                  </a:solidFill>
                  <a:latin typeface="Calibri" panose="020F0502020204030204"/>
                </a:endParaRPr>
              </a:p>
            </p:txBody>
          </p:sp>
          <p:sp>
            <p:nvSpPr>
              <p:cNvPr id="88" name="Oval 87">
                <a:extLst>
                  <a:ext uri="{FF2B5EF4-FFF2-40B4-BE49-F238E27FC236}">
                    <a16:creationId xmlns:a16="http://schemas.microsoft.com/office/drawing/2014/main" id="{BD51B921-0F12-4F52-A01A-04BAE3E84C76}"/>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5</a:t>
                </a:r>
                <a:endParaRPr lang="en-US" sz="1350" dirty="0">
                  <a:solidFill>
                    <a:prstClr val="white"/>
                  </a:solidFill>
                  <a:latin typeface="Calibri" panose="020F0502020204030204"/>
                </a:endParaRPr>
              </a:p>
            </p:txBody>
          </p:sp>
          <p:sp>
            <p:nvSpPr>
              <p:cNvPr id="89" name="Oval 88">
                <a:extLst>
                  <a:ext uri="{FF2B5EF4-FFF2-40B4-BE49-F238E27FC236}">
                    <a16:creationId xmlns:a16="http://schemas.microsoft.com/office/drawing/2014/main" id="{BD16EBDD-BD77-4F8B-9AB4-F0CAF50E87D7}"/>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3</a:t>
                </a:r>
                <a:endParaRPr lang="en-US" sz="1350" dirty="0">
                  <a:solidFill>
                    <a:prstClr val="white"/>
                  </a:solidFill>
                  <a:latin typeface="Calibri" panose="020F0502020204030204"/>
                </a:endParaRPr>
              </a:p>
            </p:txBody>
          </p:sp>
          <p:sp>
            <p:nvSpPr>
              <p:cNvPr id="90" name="Oval 89">
                <a:extLst>
                  <a:ext uri="{FF2B5EF4-FFF2-40B4-BE49-F238E27FC236}">
                    <a16:creationId xmlns:a16="http://schemas.microsoft.com/office/drawing/2014/main" id="{505BC649-E206-4DA6-8AB6-8E4492C52087}"/>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6</a:t>
                </a:r>
                <a:endParaRPr lang="en-US" sz="1350" dirty="0">
                  <a:solidFill>
                    <a:prstClr val="white"/>
                  </a:solidFill>
                  <a:latin typeface="Calibri" panose="020F0502020204030204"/>
                </a:endParaRPr>
              </a:p>
            </p:txBody>
          </p:sp>
          <p:sp>
            <p:nvSpPr>
              <p:cNvPr id="91" name="Oval 90">
                <a:extLst>
                  <a:ext uri="{FF2B5EF4-FFF2-40B4-BE49-F238E27FC236}">
                    <a16:creationId xmlns:a16="http://schemas.microsoft.com/office/drawing/2014/main" id="{3071DE6B-9E5B-4DF5-9A23-D9A7F1ACDB3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1</a:t>
                </a:r>
                <a:endParaRPr lang="en-US" sz="1350" dirty="0">
                  <a:solidFill>
                    <a:prstClr val="white"/>
                  </a:solidFill>
                  <a:latin typeface="Calibri" panose="020F0502020204030204"/>
                </a:endParaRPr>
              </a:p>
            </p:txBody>
          </p:sp>
          <p:sp>
            <p:nvSpPr>
              <p:cNvPr id="92" name="Oval 91">
                <a:extLst>
                  <a:ext uri="{FF2B5EF4-FFF2-40B4-BE49-F238E27FC236}">
                    <a16:creationId xmlns:a16="http://schemas.microsoft.com/office/drawing/2014/main" id="{2FA509E7-5688-417F-9F18-957EC5E58118}"/>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772</a:t>
                </a:r>
                <a:endParaRPr lang="en-US" sz="1350" dirty="0">
                  <a:solidFill>
                    <a:prstClr val="white"/>
                  </a:solidFill>
                  <a:latin typeface="Calibri" panose="020F0502020204030204"/>
                </a:endParaRPr>
              </a:p>
            </p:txBody>
          </p:sp>
          <p:sp>
            <p:nvSpPr>
              <p:cNvPr id="93" name="Oval 92">
                <a:extLst>
                  <a:ext uri="{FF2B5EF4-FFF2-40B4-BE49-F238E27FC236}">
                    <a16:creationId xmlns:a16="http://schemas.microsoft.com/office/drawing/2014/main" id="{E1111B3E-54EA-422D-AC82-28E982A79854}"/>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2</a:t>
                </a:r>
                <a:endParaRPr lang="en-US" sz="1350" dirty="0">
                  <a:solidFill>
                    <a:prstClr val="white"/>
                  </a:solidFill>
                  <a:latin typeface="Calibri" panose="020F0502020204030204"/>
                </a:endParaRPr>
              </a:p>
            </p:txBody>
          </p:sp>
          <p:sp>
            <p:nvSpPr>
              <p:cNvPr id="94" name="Oval 93">
                <a:extLst>
                  <a:ext uri="{FF2B5EF4-FFF2-40B4-BE49-F238E27FC236}">
                    <a16:creationId xmlns:a16="http://schemas.microsoft.com/office/drawing/2014/main" id="{0ACAA27A-CDA5-4B09-8B41-525027B38E5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white"/>
                    </a:solidFill>
                    <a:latin typeface="Calibri" panose="020F0502020204030204"/>
                    <a:ea typeface="等线" panose="02010600030101010101" pitchFamily="2" charset="-122"/>
                  </a:rPr>
                  <a:t>8</a:t>
                </a:r>
                <a:endParaRPr lang="en-US" sz="1350" dirty="0">
                  <a:solidFill>
                    <a:prstClr val="white"/>
                  </a:solidFill>
                  <a:latin typeface="Calibri" panose="020F0502020204030204"/>
                </a:endParaRPr>
              </a:p>
            </p:txBody>
          </p:sp>
          <p:cxnSp>
            <p:nvCxnSpPr>
              <p:cNvPr id="95" name="Straight Connector 94">
                <a:extLst>
                  <a:ext uri="{FF2B5EF4-FFF2-40B4-BE49-F238E27FC236}">
                    <a16:creationId xmlns:a16="http://schemas.microsoft.com/office/drawing/2014/main" id="{155CB993-2A64-4F9F-8173-77A665DBDBA9}"/>
                  </a:ext>
                </a:extLst>
              </p:cNvPr>
              <p:cNvCxnSpPr>
                <a:cxnSpLocks/>
                <a:stCxn id="90" idx="3"/>
                <a:endCxn id="8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7C1A6F2-5289-4EBA-856B-038461DD9F64}"/>
                  </a:ext>
                </a:extLst>
              </p:cNvPr>
              <p:cNvCxnSpPr>
                <a:cxnSpLocks/>
                <a:stCxn id="88" idx="5"/>
                <a:endCxn id="8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E22AA260-AADA-4E5F-ABA2-C1BDAD252F7A}"/>
                  </a:ext>
                </a:extLst>
              </p:cNvPr>
              <p:cNvCxnSpPr>
                <a:cxnSpLocks/>
                <a:stCxn id="87" idx="3"/>
                <a:endCxn id="8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5301E7F-91BC-49C9-989A-3618A1E7A4A8}"/>
                  </a:ext>
                </a:extLst>
              </p:cNvPr>
              <p:cNvCxnSpPr>
                <a:cxnSpLocks/>
                <a:stCxn id="89" idx="2"/>
                <a:endCxn id="9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F744839-11F7-4D69-9311-B7479AEEC4E8}"/>
                  </a:ext>
                </a:extLst>
              </p:cNvPr>
              <p:cNvCxnSpPr>
                <a:cxnSpLocks/>
                <a:stCxn id="89" idx="4"/>
                <a:endCxn id="9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FCC4920D-3C0F-44A5-9001-6CEBDCACA380}"/>
                  </a:ext>
                </a:extLst>
              </p:cNvPr>
              <p:cNvCxnSpPr>
                <a:cxnSpLocks/>
                <a:stCxn id="90" idx="1"/>
                <a:endCxn id="8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48A742B-9E74-4CC9-89C0-A43774F316DB}"/>
                  </a:ext>
                </a:extLst>
              </p:cNvPr>
              <p:cNvCxnSpPr>
                <a:cxnSpLocks/>
                <a:stCxn id="91" idx="5"/>
                <a:endCxn id="9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85A5DF56-A4CA-4E1B-AF30-BBDE18E8CCC8}"/>
                  </a:ext>
                </a:extLst>
              </p:cNvPr>
              <p:cNvCxnSpPr>
                <a:cxnSpLocks/>
                <a:stCxn id="92" idx="2"/>
                <a:endCxn id="8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739D30B-799C-4CD0-991A-0CB2F9CC7D50}"/>
                  </a:ext>
                </a:extLst>
              </p:cNvPr>
              <p:cNvCxnSpPr>
                <a:cxnSpLocks/>
                <a:stCxn id="87" idx="5"/>
                <a:endCxn id="9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64C70D83-0ECA-4A7A-95DF-DB32A10DF726}"/>
                  </a:ext>
                </a:extLst>
              </p:cNvPr>
              <p:cNvCxnSpPr>
                <a:cxnSpLocks/>
                <a:stCxn id="92" idx="4"/>
                <a:endCxn id="9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47E17906-31B5-488F-AB75-D885A0A7B273}"/>
                  </a:ext>
                </a:extLst>
              </p:cNvPr>
              <p:cNvCxnSpPr>
                <a:cxnSpLocks/>
                <a:stCxn id="91" idx="7"/>
                <a:endCxn id="8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106" name="Arrow: Up 105">
            <a:extLst>
              <a:ext uri="{FF2B5EF4-FFF2-40B4-BE49-F238E27FC236}">
                <a16:creationId xmlns:a16="http://schemas.microsoft.com/office/drawing/2014/main" id="{BBEEC456-826F-43EB-B471-718A8C39CE50}"/>
              </a:ext>
            </a:extLst>
          </p:cNvPr>
          <p:cNvSpPr/>
          <p:nvPr/>
        </p:nvSpPr>
        <p:spPr>
          <a:xfrm>
            <a:off x="7805348" y="3782714"/>
            <a:ext cx="216000" cy="725185"/>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noFill/>
              <a:latin typeface="Calibri" panose="020F0502020204030204"/>
              <a:ea typeface="等线" panose="02010600030101010101" pitchFamily="2" charset="-122"/>
            </a:endParaRPr>
          </a:p>
        </p:txBody>
      </p:sp>
      <p:sp>
        <p:nvSpPr>
          <p:cNvPr id="108" name="Right Arrow 93">
            <a:extLst>
              <a:ext uri="{FF2B5EF4-FFF2-40B4-BE49-F238E27FC236}">
                <a16:creationId xmlns:a16="http://schemas.microsoft.com/office/drawing/2014/main" id="{531FD71A-63B3-4288-8B58-6EE050ECAEF9}"/>
              </a:ext>
            </a:extLst>
          </p:cNvPr>
          <p:cNvSpPr/>
          <p:nvPr/>
        </p:nvSpPr>
        <p:spPr>
          <a:xfrm>
            <a:off x="6357212" y="3246785"/>
            <a:ext cx="734574" cy="216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US" sz="1350" dirty="0">
              <a:solidFill>
                <a:prstClr val="white"/>
              </a:solidFill>
              <a:latin typeface="Calibri" panose="020F0502020204030204"/>
            </a:endParaRPr>
          </a:p>
        </p:txBody>
      </p:sp>
      <p:sp>
        <p:nvSpPr>
          <p:cNvPr id="109" name="Right Arrow 94">
            <a:extLst>
              <a:ext uri="{FF2B5EF4-FFF2-40B4-BE49-F238E27FC236}">
                <a16:creationId xmlns:a16="http://schemas.microsoft.com/office/drawing/2014/main" id="{76C5B8EF-018D-4BB1-A090-A2A05B3F873F}"/>
              </a:ext>
            </a:extLst>
          </p:cNvPr>
          <p:cNvSpPr/>
          <p:nvPr/>
        </p:nvSpPr>
        <p:spPr>
          <a:xfrm rot="5400000">
            <a:off x="879840" y="4029760"/>
            <a:ext cx="490760" cy="216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US" sz="1350" dirty="0">
              <a:solidFill>
                <a:prstClr val="white"/>
              </a:solidFill>
              <a:latin typeface="Calibri" panose="020F0502020204030204"/>
            </a:endParaRPr>
          </a:p>
        </p:txBody>
      </p:sp>
      <p:sp>
        <p:nvSpPr>
          <p:cNvPr id="110" name="Right Arrow 94">
            <a:extLst>
              <a:ext uri="{FF2B5EF4-FFF2-40B4-BE49-F238E27FC236}">
                <a16:creationId xmlns:a16="http://schemas.microsoft.com/office/drawing/2014/main" id="{D732ABE6-7A22-494C-A782-81CC16D9EA25}"/>
              </a:ext>
            </a:extLst>
          </p:cNvPr>
          <p:cNvSpPr/>
          <p:nvPr/>
        </p:nvSpPr>
        <p:spPr>
          <a:xfrm rot="5400000">
            <a:off x="7356326" y="4054588"/>
            <a:ext cx="720477" cy="216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auto">
              <a:spcBef>
                <a:spcPts val="0"/>
              </a:spcBef>
              <a:spcAft>
                <a:spcPts val="0"/>
              </a:spcAft>
              <a:defRPr/>
            </a:pPr>
            <a:endParaRPr lang="en-US" sz="1350" dirty="0">
              <a:solidFill>
                <a:prstClr val="white"/>
              </a:solidFill>
              <a:latin typeface="Calibri" panose="020F0502020204030204"/>
            </a:endParaRPr>
          </a:p>
        </p:txBody>
      </p:sp>
    </p:spTree>
    <p:extLst>
      <p:ext uri="{BB962C8B-B14F-4D97-AF65-F5344CB8AC3E}">
        <p14:creationId xmlns:p14="http://schemas.microsoft.com/office/powerpoint/2010/main" val="170233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1" grpId="0"/>
      <p:bldP spid="63" grpId="0"/>
      <p:bldP spid="106" grpId="0" animBg="1"/>
      <p:bldP spid="108" grpId="0" animBg="1"/>
      <p:bldP spid="11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56BB-E76E-4862-8C2B-095E0B3548BA}"/>
              </a:ext>
            </a:extLst>
          </p:cNvPr>
          <p:cNvSpPr>
            <a:spLocks noGrp="1"/>
          </p:cNvSpPr>
          <p:nvPr>
            <p:ph type="title"/>
          </p:nvPr>
        </p:nvSpPr>
        <p:spPr/>
        <p:txBody>
          <a:bodyPr/>
          <a:lstStyle/>
          <a:p>
            <a:pPr algn="l"/>
            <a:r>
              <a:rPr lang="en-US" altLang="zh-CN" dirty="0">
                <a:solidFill>
                  <a:schemeClr val="bg1"/>
                </a:solidFill>
              </a:rPr>
              <a:t>Targeted &amp; Non-Targeted</a:t>
            </a:r>
            <a:endParaRPr lang="zh-CN" altLang="en-US" dirty="0">
              <a:solidFill>
                <a:schemeClr val="bg1"/>
              </a:solidFill>
            </a:endParaRPr>
          </a:p>
        </p:txBody>
      </p:sp>
      <p:sp>
        <p:nvSpPr>
          <p:cNvPr id="3" name="Content Placeholder 2">
            <a:extLst>
              <a:ext uri="{FF2B5EF4-FFF2-40B4-BE49-F238E27FC236}">
                <a16:creationId xmlns:a16="http://schemas.microsoft.com/office/drawing/2014/main" id="{A99DBD6E-388F-4DB8-A749-992DF9FF23F9}"/>
              </a:ext>
            </a:extLst>
          </p:cNvPr>
          <p:cNvSpPr>
            <a:spLocks noGrp="1"/>
          </p:cNvSpPr>
          <p:nvPr>
            <p:ph sz="half" idx="1"/>
          </p:nvPr>
        </p:nvSpPr>
        <p:spPr/>
        <p:txBody>
          <a:bodyPr/>
          <a:lstStyle/>
          <a:p>
            <a:r>
              <a:rPr lang="en-US" altLang="zh-CN" dirty="0"/>
              <a:t>Targeted Attack</a:t>
            </a:r>
            <a:endParaRPr lang="zh-CN" altLang="en-US" dirty="0"/>
          </a:p>
        </p:txBody>
      </p:sp>
      <p:sp>
        <p:nvSpPr>
          <p:cNvPr id="4" name="Content Placeholder 3">
            <a:extLst>
              <a:ext uri="{FF2B5EF4-FFF2-40B4-BE49-F238E27FC236}">
                <a16:creationId xmlns:a16="http://schemas.microsoft.com/office/drawing/2014/main" id="{5374A363-902C-4810-A2A9-5286FA8F9615}"/>
              </a:ext>
            </a:extLst>
          </p:cNvPr>
          <p:cNvSpPr>
            <a:spLocks noGrp="1"/>
          </p:cNvSpPr>
          <p:nvPr>
            <p:ph sz="half" idx="2"/>
          </p:nvPr>
        </p:nvSpPr>
        <p:spPr/>
        <p:txBody>
          <a:bodyPr/>
          <a:lstStyle/>
          <a:p>
            <a:r>
              <a:rPr lang="en-US" altLang="zh-CN" dirty="0"/>
              <a:t>Non-Targeted Attack</a:t>
            </a:r>
            <a:endParaRPr lang="zh-CN" altLang="en-US" dirty="0"/>
          </a:p>
        </p:txBody>
      </p:sp>
      <p:sp>
        <p:nvSpPr>
          <p:cNvPr id="5" name="Slide Number Placeholder 4">
            <a:extLst>
              <a:ext uri="{FF2B5EF4-FFF2-40B4-BE49-F238E27FC236}">
                <a16:creationId xmlns:a16="http://schemas.microsoft.com/office/drawing/2014/main" id="{C7818970-3C71-48D7-91BC-E46F98E45ED0}"/>
              </a:ext>
            </a:extLst>
          </p:cNvPr>
          <p:cNvSpPr>
            <a:spLocks noGrp="1"/>
          </p:cNvSpPr>
          <p:nvPr>
            <p:ph type="sldNum" sz="quarter" idx="12"/>
          </p:nvPr>
        </p:nvSpPr>
        <p:spPr/>
        <p:txBody>
          <a:bodyPr/>
          <a:lstStyle/>
          <a:p>
            <a:fld id="{4C15419E-54D6-8648-ABFB-BEF58E3E877E}" type="slidenum">
              <a:rPr lang="en-US" smtClean="0"/>
              <a:t>104</a:t>
            </a:fld>
            <a:endParaRPr lang="en-US"/>
          </a:p>
        </p:txBody>
      </p:sp>
      <p:sp>
        <p:nvSpPr>
          <p:cNvPr id="31" name="Oval 30">
            <a:extLst>
              <a:ext uri="{FF2B5EF4-FFF2-40B4-BE49-F238E27FC236}">
                <a16:creationId xmlns:a16="http://schemas.microsoft.com/office/drawing/2014/main" id="{B1FF343C-0322-45E6-AB50-0FA0297CD229}"/>
              </a:ext>
            </a:extLst>
          </p:cNvPr>
          <p:cNvSpPr/>
          <p:nvPr/>
        </p:nvSpPr>
        <p:spPr>
          <a:xfrm>
            <a:off x="2162925" y="3740767"/>
            <a:ext cx="296770" cy="37630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Oval 56">
            <a:extLst>
              <a:ext uri="{FF2B5EF4-FFF2-40B4-BE49-F238E27FC236}">
                <a16:creationId xmlns:a16="http://schemas.microsoft.com/office/drawing/2014/main" id="{98567F9F-6099-433D-B6DD-D095C083DE36}"/>
              </a:ext>
            </a:extLst>
          </p:cNvPr>
          <p:cNvSpPr/>
          <p:nvPr/>
        </p:nvSpPr>
        <p:spPr>
          <a:xfrm>
            <a:off x="4917389" y="2752541"/>
            <a:ext cx="2252687" cy="174140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TextBox 61">
            <a:extLst>
              <a:ext uri="{FF2B5EF4-FFF2-40B4-BE49-F238E27FC236}">
                <a16:creationId xmlns:a16="http://schemas.microsoft.com/office/drawing/2014/main" id="{BFFE09D7-DC0A-49B5-BAE8-ADE2E098F214}"/>
              </a:ext>
            </a:extLst>
          </p:cNvPr>
          <p:cNvSpPr txBox="1"/>
          <p:nvPr/>
        </p:nvSpPr>
        <p:spPr>
          <a:xfrm>
            <a:off x="1701971" y="4436796"/>
            <a:ext cx="1334175" cy="646331"/>
          </a:xfrm>
          <a:prstGeom prst="rect">
            <a:avLst/>
          </a:prstGeom>
          <a:noFill/>
        </p:spPr>
        <p:txBody>
          <a:bodyPr wrap="square" rtlCol="0">
            <a:spAutoFit/>
          </a:bodyPr>
          <a:lstStyle/>
          <a:p>
            <a:r>
              <a:rPr lang="en-US" altLang="zh-CN" b="1" dirty="0">
                <a:solidFill>
                  <a:srgbClr val="FF0000"/>
                </a:solidFill>
              </a:rPr>
              <a:t>Target Node</a:t>
            </a:r>
            <a:endParaRPr lang="zh-CN" altLang="en-US" b="1" dirty="0">
              <a:solidFill>
                <a:srgbClr val="FF0000"/>
              </a:solidFill>
            </a:endParaRPr>
          </a:p>
        </p:txBody>
      </p:sp>
      <p:grpSp>
        <p:nvGrpSpPr>
          <p:cNvPr id="60" name="Group 59">
            <a:extLst>
              <a:ext uri="{FF2B5EF4-FFF2-40B4-BE49-F238E27FC236}">
                <a16:creationId xmlns:a16="http://schemas.microsoft.com/office/drawing/2014/main" id="{25703F76-8075-4829-8D7D-97C2A1223FE7}"/>
              </a:ext>
            </a:extLst>
          </p:cNvPr>
          <p:cNvGrpSpPr/>
          <p:nvPr/>
        </p:nvGrpSpPr>
        <p:grpSpPr>
          <a:xfrm>
            <a:off x="861167" y="2916768"/>
            <a:ext cx="1785833" cy="1230499"/>
            <a:chOff x="2193382" y="3040784"/>
            <a:chExt cx="2381110" cy="1640665"/>
          </a:xfrm>
        </p:grpSpPr>
        <p:sp>
          <p:nvSpPr>
            <p:cNvPr id="61" name="Oval 60">
              <a:extLst>
                <a:ext uri="{FF2B5EF4-FFF2-40B4-BE49-F238E27FC236}">
                  <a16:creationId xmlns:a16="http://schemas.microsoft.com/office/drawing/2014/main" id="{2914BB50-1BAC-4313-AB81-285AE2FEE741}"/>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63" name="Oval 62">
              <a:extLst>
                <a:ext uri="{FF2B5EF4-FFF2-40B4-BE49-F238E27FC236}">
                  <a16:creationId xmlns:a16="http://schemas.microsoft.com/office/drawing/2014/main" id="{9D444641-EE8A-49BC-9025-DDD34EB90C0B}"/>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64" name="Oval 63">
              <a:extLst>
                <a:ext uri="{FF2B5EF4-FFF2-40B4-BE49-F238E27FC236}">
                  <a16:creationId xmlns:a16="http://schemas.microsoft.com/office/drawing/2014/main" id="{B5026B32-9412-4856-A500-80BC081AEF8D}"/>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65" name="Oval 64">
              <a:extLst>
                <a:ext uri="{FF2B5EF4-FFF2-40B4-BE49-F238E27FC236}">
                  <a16:creationId xmlns:a16="http://schemas.microsoft.com/office/drawing/2014/main" id="{87E94C98-AB55-4CDA-845E-235159B5FA7A}"/>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66" name="Oval 65">
              <a:extLst>
                <a:ext uri="{FF2B5EF4-FFF2-40B4-BE49-F238E27FC236}">
                  <a16:creationId xmlns:a16="http://schemas.microsoft.com/office/drawing/2014/main" id="{A0D0006D-F378-4D06-9067-647E320F91B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67" name="Oval 66">
              <a:extLst>
                <a:ext uri="{FF2B5EF4-FFF2-40B4-BE49-F238E27FC236}">
                  <a16:creationId xmlns:a16="http://schemas.microsoft.com/office/drawing/2014/main" id="{AE48DA3A-DB2A-46A0-92EE-2F1442B8F3A1}"/>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68" name="Oval 67">
              <a:extLst>
                <a:ext uri="{FF2B5EF4-FFF2-40B4-BE49-F238E27FC236}">
                  <a16:creationId xmlns:a16="http://schemas.microsoft.com/office/drawing/2014/main" id="{8FFD7CD4-EE52-4928-97FE-00C85528E21E}"/>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69" name="Oval 68">
              <a:extLst>
                <a:ext uri="{FF2B5EF4-FFF2-40B4-BE49-F238E27FC236}">
                  <a16:creationId xmlns:a16="http://schemas.microsoft.com/office/drawing/2014/main" id="{F019AE94-88DC-4D52-8F0F-6C31621CEB8F}"/>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70" name="Straight Connector 69">
              <a:extLst>
                <a:ext uri="{FF2B5EF4-FFF2-40B4-BE49-F238E27FC236}">
                  <a16:creationId xmlns:a16="http://schemas.microsoft.com/office/drawing/2014/main" id="{2A34A6CE-96B7-42F3-B951-8B5B77533CE2}"/>
                </a:ext>
              </a:extLst>
            </p:cNvPr>
            <p:cNvCxnSpPr>
              <a:cxnSpLocks/>
              <a:stCxn id="65" idx="3"/>
              <a:endCxn id="61"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B594A4B-5CEA-4FCC-A659-BE7728C67414}"/>
                </a:ext>
              </a:extLst>
            </p:cNvPr>
            <p:cNvCxnSpPr>
              <a:cxnSpLocks/>
              <a:stCxn id="63" idx="5"/>
              <a:endCxn id="61"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48AEBE91-1D91-474F-9D8E-3CBBE756F4E6}"/>
                </a:ext>
              </a:extLst>
            </p:cNvPr>
            <p:cNvCxnSpPr>
              <a:cxnSpLocks/>
              <a:stCxn id="61" idx="3"/>
              <a:endCxn id="64"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0E60DFF-A723-484A-885A-8771A9B63024}"/>
                </a:ext>
              </a:extLst>
            </p:cNvPr>
            <p:cNvCxnSpPr>
              <a:cxnSpLocks/>
              <a:stCxn id="64" idx="2"/>
              <a:endCxn id="66"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AE8066B-1F5F-4D5E-B840-49C76D8880BE}"/>
                </a:ext>
              </a:extLst>
            </p:cNvPr>
            <p:cNvCxnSpPr>
              <a:cxnSpLocks/>
              <a:stCxn id="64" idx="4"/>
              <a:endCxn id="68"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2DB9CBF8-9CB3-4179-BFA7-A0E206DB6682}"/>
                </a:ext>
              </a:extLst>
            </p:cNvPr>
            <p:cNvCxnSpPr>
              <a:cxnSpLocks/>
              <a:stCxn id="65" idx="1"/>
              <a:endCxn id="63"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6F399948-82EC-4887-96FC-D9D72CC8ECAF}"/>
                </a:ext>
              </a:extLst>
            </p:cNvPr>
            <p:cNvCxnSpPr>
              <a:cxnSpLocks/>
              <a:stCxn id="66" idx="5"/>
              <a:endCxn id="68"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73FE8683-95ED-4CBF-A69B-0010208CD521}"/>
                </a:ext>
              </a:extLst>
            </p:cNvPr>
            <p:cNvCxnSpPr>
              <a:cxnSpLocks/>
              <a:stCxn id="67" idx="2"/>
              <a:endCxn id="61"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C5E6C32D-59A0-4F98-8DDF-5CF7EFE51B40}"/>
                </a:ext>
              </a:extLst>
            </p:cNvPr>
            <p:cNvCxnSpPr>
              <a:cxnSpLocks/>
              <a:stCxn id="61" idx="5"/>
              <a:endCxn id="69"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E1F515B-2B64-4A2F-970E-8F0902280618}"/>
                </a:ext>
              </a:extLst>
            </p:cNvPr>
            <p:cNvCxnSpPr>
              <a:cxnSpLocks/>
              <a:stCxn id="67" idx="4"/>
              <a:endCxn id="69"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44BAFB4-B5B5-48C8-93A2-434B9474B141}"/>
                </a:ext>
              </a:extLst>
            </p:cNvPr>
            <p:cNvCxnSpPr>
              <a:cxnSpLocks/>
              <a:stCxn id="66" idx="7"/>
              <a:endCxn id="63"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047220B0-6779-4478-A326-5242A491EB44}"/>
              </a:ext>
            </a:extLst>
          </p:cNvPr>
          <p:cNvGrpSpPr/>
          <p:nvPr/>
        </p:nvGrpSpPr>
        <p:grpSpPr>
          <a:xfrm>
            <a:off x="5125145" y="2964120"/>
            <a:ext cx="1785833" cy="1230499"/>
            <a:chOff x="2193382" y="3040784"/>
            <a:chExt cx="2381110" cy="1640665"/>
          </a:xfrm>
        </p:grpSpPr>
        <p:sp>
          <p:nvSpPr>
            <p:cNvPr id="83" name="Oval 82">
              <a:extLst>
                <a:ext uri="{FF2B5EF4-FFF2-40B4-BE49-F238E27FC236}">
                  <a16:creationId xmlns:a16="http://schemas.microsoft.com/office/drawing/2014/main" id="{BC0CBFFD-6BAC-49D1-9245-573378A0BDD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84" name="Oval 83">
              <a:extLst>
                <a:ext uri="{FF2B5EF4-FFF2-40B4-BE49-F238E27FC236}">
                  <a16:creationId xmlns:a16="http://schemas.microsoft.com/office/drawing/2014/main" id="{AF55E1C2-ED09-4664-B91C-7EA52D0F55FA}"/>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85" name="Oval 84">
              <a:extLst>
                <a:ext uri="{FF2B5EF4-FFF2-40B4-BE49-F238E27FC236}">
                  <a16:creationId xmlns:a16="http://schemas.microsoft.com/office/drawing/2014/main" id="{08A805DF-0C11-46C2-BFE6-A6D9438F0406}"/>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86" name="Oval 85">
              <a:extLst>
                <a:ext uri="{FF2B5EF4-FFF2-40B4-BE49-F238E27FC236}">
                  <a16:creationId xmlns:a16="http://schemas.microsoft.com/office/drawing/2014/main" id="{18323BE9-9065-4012-AC94-95ACB70E0E56}"/>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87" name="Oval 86">
              <a:extLst>
                <a:ext uri="{FF2B5EF4-FFF2-40B4-BE49-F238E27FC236}">
                  <a16:creationId xmlns:a16="http://schemas.microsoft.com/office/drawing/2014/main" id="{A308797D-E937-47AF-8D81-30DDF28E5E80}"/>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88" name="Oval 87">
              <a:extLst>
                <a:ext uri="{FF2B5EF4-FFF2-40B4-BE49-F238E27FC236}">
                  <a16:creationId xmlns:a16="http://schemas.microsoft.com/office/drawing/2014/main" id="{E5235690-BB1F-44C4-9711-55BBBCF83A77}"/>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89" name="Oval 88">
              <a:extLst>
                <a:ext uri="{FF2B5EF4-FFF2-40B4-BE49-F238E27FC236}">
                  <a16:creationId xmlns:a16="http://schemas.microsoft.com/office/drawing/2014/main" id="{880A4173-A736-4C81-B7C9-62028B016F47}"/>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90" name="Oval 89">
              <a:extLst>
                <a:ext uri="{FF2B5EF4-FFF2-40B4-BE49-F238E27FC236}">
                  <a16:creationId xmlns:a16="http://schemas.microsoft.com/office/drawing/2014/main" id="{3D234DD9-A64A-47BA-97FC-796DBCAF7785}"/>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91" name="Straight Connector 90">
              <a:extLst>
                <a:ext uri="{FF2B5EF4-FFF2-40B4-BE49-F238E27FC236}">
                  <a16:creationId xmlns:a16="http://schemas.microsoft.com/office/drawing/2014/main" id="{23EAD9A3-C8C3-4AE7-B4C9-300C6DC2F613}"/>
                </a:ext>
              </a:extLst>
            </p:cNvPr>
            <p:cNvCxnSpPr>
              <a:cxnSpLocks/>
              <a:stCxn id="86" idx="3"/>
              <a:endCxn id="8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0243C427-81A3-421E-BC4A-74C648EADBAD}"/>
                </a:ext>
              </a:extLst>
            </p:cNvPr>
            <p:cNvCxnSpPr>
              <a:cxnSpLocks/>
              <a:stCxn id="84" idx="5"/>
              <a:endCxn id="8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32EAE2B4-FEAB-42FF-A1A0-3043A921766E}"/>
                </a:ext>
              </a:extLst>
            </p:cNvPr>
            <p:cNvCxnSpPr>
              <a:cxnSpLocks/>
              <a:stCxn id="83" idx="3"/>
              <a:endCxn id="8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7D40594-867D-466B-A295-914CD1BA7C5C}"/>
                </a:ext>
              </a:extLst>
            </p:cNvPr>
            <p:cNvCxnSpPr>
              <a:cxnSpLocks/>
              <a:stCxn id="85" idx="2"/>
              <a:endCxn id="8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801BD7F-CCD9-4223-98E8-A1EA8C3C2F83}"/>
                </a:ext>
              </a:extLst>
            </p:cNvPr>
            <p:cNvCxnSpPr>
              <a:cxnSpLocks/>
              <a:stCxn id="85" idx="4"/>
              <a:endCxn id="8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ED853AF7-C329-4F18-9864-7B11B86F301F}"/>
                </a:ext>
              </a:extLst>
            </p:cNvPr>
            <p:cNvCxnSpPr>
              <a:cxnSpLocks/>
              <a:stCxn id="86" idx="1"/>
              <a:endCxn id="8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D0A2CFFD-B26A-4EB8-BE7A-BD61DA15F0AA}"/>
                </a:ext>
              </a:extLst>
            </p:cNvPr>
            <p:cNvCxnSpPr>
              <a:cxnSpLocks/>
              <a:stCxn id="87" idx="5"/>
              <a:endCxn id="8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E0366516-7636-4655-8293-6B23AC41CB70}"/>
                </a:ext>
              </a:extLst>
            </p:cNvPr>
            <p:cNvCxnSpPr>
              <a:cxnSpLocks/>
              <a:stCxn id="88" idx="2"/>
              <a:endCxn id="8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B80D9F7-65CC-4DAA-A296-AD5C777FDECA}"/>
                </a:ext>
              </a:extLst>
            </p:cNvPr>
            <p:cNvCxnSpPr>
              <a:cxnSpLocks/>
              <a:stCxn id="83" idx="5"/>
              <a:endCxn id="9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CC56A39-4E78-4D20-9341-B6860B83A9AA}"/>
                </a:ext>
              </a:extLst>
            </p:cNvPr>
            <p:cNvCxnSpPr>
              <a:cxnSpLocks/>
              <a:stCxn id="88" idx="4"/>
              <a:endCxn id="9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195285E9-4A2E-4992-B0A9-81C98807C31A}"/>
                </a:ext>
              </a:extLst>
            </p:cNvPr>
            <p:cNvCxnSpPr>
              <a:cxnSpLocks/>
              <a:stCxn id="87" idx="7"/>
              <a:endCxn id="8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AA2457B4-4261-48BB-BEC0-34C0F5129E7F}"/>
              </a:ext>
            </a:extLst>
          </p:cNvPr>
          <p:cNvSpPr/>
          <p:nvPr/>
        </p:nvSpPr>
        <p:spPr>
          <a:xfrm>
            <a:off x="1502778" y="4470761"/>
            <a:ext cx="199193" cy="211517"/>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Tree>
    <p:extLst>
      <p:ext uri="{BB962C8B-B14F-4D97-AF65-F5344CB8AC3E}">
        <p14:creationId xmlns:p14="http://schemas.microsoft.com/office/powerpoint/2010/main" val="31091859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Bonus Quiz 30 </a:t>
            </a:r>
          </a:p>
        </p:txBody>
      </p:sp>
      <p:sp>
        <p:nvSpPr>
          <p:cNvPr id="10" name="Content Placeholder 2">
            <a:extLst>
              <a:ext uri="{FF2B5EF4-FFF2-40B4-BE49-F238E27FC236}">
                <a16:creationId xmlns:a16="http://schemas.microsoft.com/office/drawing/2014/main" id="{DCA7E374-3584-467F-9D09-1114344889FB}"/>
              </a:ext>
            </a:extLst>
          </p:cNvPr>
          <p:cNvSpPr>
            <a:spLocks noGrp="1"/>
          </p:cNvSpPr>
          <p:nvPr>
            <p:ph idx="1"/>
          </p:nvPr>
        </p:nvSpPr>
        <p:spPr>
          <a:xfrm>
            <a:off x="-244446" y="825991"/>
            <a:ext cx="9192280" cy="1428598"/>
          </a:xfrm>
        </p:spPr>
        <p:txBody>
          <a:bodyPr/>
          <a:lstStyle/>
          <a:p>
            <a:pPr lvl="1" indent="-342900"/>
            <a:r>
              <a:rPr lang="en-US" dirty="0">
                <a:solidFill>
                  <a:srgbClr val="0C533A"/>
                </a:solidFill>
              </a:rPr>
              <a:t>Prove that the right singular vectors of X is the same as the eigen vectors of the sample covariance matrix (X’X)/n </a:t>
            </a:r>
          </a:p>
          <a:p>
            <a:pPr lvl="1" indent="-342900"/>
            <a:endParaRPr lang="en-US" dirty="0">
              <a:solidFill>
                <a:srgbClr val="0C533A"/>
              </a:solidFill>
            </a:endParaRPr>
          </a:p>
        </p:txBody>
      </p:sp>
    </p:spTree>
    <p:extLst>
      <p:ext uri="{BB962C8B-B14F-4D97-AF65-F5344CB8AC3E}">
        <p14:creationId xmlns:p14="http://schemas.microsoft.com/office/powerpoint/2010/main" val="283075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Bonus Quiz 31 </a:t>
            </a:r>
          </a:p>
        </p:txBody>
      </p:sp>
      <p:sp>
        <p:nvSpPr>
          <p:cNvPr id="10" name="Content Placeholder 2">
            <a:extLst>
              <a:ext uri="{FF2B5EF4-FFF2-40B4-BE49-F238E27FC236}">
                <a16:creationId xmlns:a16="http://schemas.microsoft.com/office/drawing/2014/main" id="{DCA7E374-3584-467F-9D09-1114344889FB}"/>
              </a:ext>
            </a:extLst>
          </p:cNvPr>
          <p:cNvSpPr>
            <a:spLocks noGrp="1"/>
          </p:cNvSpPr>
          <p:nvPr>
            <p:ph idx="1"/>
          </p:nvPr>
        </p:nvSpPr>
        <p:spPr>
          <a:xfrm>
            <a:off x="-244446" y="825991"/>
            <a:ext cx="9192280" cy="1428598"/>
          </a:xfrm>
        </p:spPr>
        <p:txBody>
          <a:bodyPr/>
          <a:lstStyle/>
          <a:p>
            <a:pPr lvl="1" indent="-342900"/>
            <a:r>
              <a:rPr lang="en-US" altLang="zh-CN" dirty="0">
                <a:solidFill>
                  <a:srgbClr val="0C533A"/>
                </a:solidFill>
              </a:rPr>
              <a:t>For PCA, show that</a:t>
            </a:r>
          </a:p>
          <a:p>
            <a:pPr lvl="1" indent="-342900"/>
            <a:endParaRPr lang="en-US" altLang="zh-CN" dirty="0">
              <a:solidFill>
                <a:srgbClr val="0C533A"/>
              </a:solidFill>
            </a:endParaRPr>
          </a:p>
          <a:p>
            <a:pPr lvl="1" indent="-342900"/>
            <a:endParaRPr lang="en-US" altLang="zh-CN" dirty="0">
              <a:solidFill>
                <a:srgbClr val="0C533A"/>
              </a:solidFill>
            </a:endParaRPr>
          </a:p>
          <a:p>
            <a:pPr marL="400050" lvl="1" indent="0">
              <a:buNone/>
            </a:pPr>
            <a:r>
              <a:rPr lang="en-US" altLang="zh-CN" dirty="0">
                <a:solidFill>
                  <a:srgbClr val="0C533A"/>
                </a:solidFill>
              </a:rPr>
              <a:t>Where M = min(n, p). </a:t>
            </a:r>
            <a:endParaRPr lang="en-US" dirty="0">
              <a:solidFill>
                <a:srgbClr val="0C533A"/>
              </a:solidFill>
            </a:endParaRPr>
          </a:p>
        </p:txBody>
      </p:sp>
      <p:pic>
        <p:nvPicPr>
          <p:cNvPr id="6" name="Picture 5">
            <a:extLst>
              <a:ext uri="{FF2B5EF4-FFF2-40B4-BE49-F238E27FC236}">
                <a16:creationId xmlns:a16="http://schemas.microsoft.com/office/drawing/2014/main" id="{9FE5DDB0-7A31-46F2-8BBE-F370B34F2173}"/>
              </a:ext>
            </a:extLst>
          </p:cNvPr>
          <p:cNvPicPr>
            <a:picLocks noChangeAspect="1"/>
          </p:cNvPicPr>
          <p:nvPr/>
        </p:nvPicPr>
        <p:blipFill>
          <a:blip r:embed="rId3"/>
          <a:stretch>
            <a:fillRect/>
          </a:stretch>
        </p:blipFill>
        <p:spPr>
          <a:xfrm>
            <a:off x="2258562" y="1455642"/>
            <a:ext cx="3827590" cy="447735"/>
          </a:xfrm>
          <a:prstGeom prst="rect">
            <a:avLst/>
          </a:prstGeom>
        </p:spPr>
      </p:pic>
    </p:spTree>
    <p:extLst>
      <p:ext uri="{BB962C8B-B14F-4D97-AF65-F5344CB8AC3E}">
        <p14:creationId xmlns:p14="http://schemas.microsoft.com/office/powerpoint/2010/main" val="244427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Bonus </a:t>
            </a:r>
            <a:r>
              <a:rPr lang="en-US" sz="3500">
                <a:solidFill>
                  <a:schemeClr val="bg1"/>
                </a:solidFill>
              </a:rPr>
              <a:t>Quiz 32 </a:t>
            </a:r>
            <a:endParaRPr lang="en-US" sz="3500" dirty="0">
              <a:solidFill>
                <a:schemeClr val="bg1"/>
              </a:solidFill>
            </a:endParaRPr>
          </a:p>
        </p:txBody>
      </p:sp>
      <p:sp>
        <p:nvSpPr>
          <p:cNvPr id="10" name="Content Placeholder 2">
            <a:extLst>
              <a:ext uri="{FF2B5EF4-FFF2-40B4-BE49-F238E27FC236}">
                <a16:creationId xmlns:a16="http://schemas.microsoft.com/office/drawing/2014/main" id="{DCA7E374-3584-467F-9D09-1114344889FB}"/>
              </a:ext>
            </a:extLst>
          </p:cNvPr>
          <p:cNvSpPr>
            <a:spLocks noGrp="1"/>
          </p:cNvSpPr>
          <p:nvPr>
            <p:ph idx="1"/>
          </p:nvPr>
        </p:nvSpPr>
        <p:spPr>
          <a:xfrm>
            <a:off x="-244446" y="825991"/>
            <a:ext cx="9192280" cy="1428598"/>
          </a:xfrm>
        </p:spPr>
        <p:txBody>
          <a:bodyPr/>
          <a:lstStyle/>
          <a:p>
            <a:pPr lvl="1" indent="-342900"/>
            <a:r>
              <a:rPr lang="en-US" altLang="zh-CN" dirty="0">
                <a:solidFill>
                  <a:srgbClr val="0C533A"/>
                </a:solidFill>
              </a:rPr>
              <a:t>For </a:t>
            </a:r>
            <a:r>
              <a:rPr lang="en-US" altLang="zh-CN" i="1" dirty="0">
                <a:solidFill>
                  <a:srgbClr val="0C533A"/>
                </a:solidFill>
              </a:rPr>
              <a:t>K</a:t>
            </a:r>
            <a:r>
              <a:rPr lang="en-US" altLang="zh-CN" dirty="0">
                <a:solidFill>
                  <a:srgbClr val="0C533A"/>
                </a:solidFill>
              </a:rPr>
              <a:t> mean clustering, when </a:t>
            </a:r>
            <a:r>
              <a:rPr lang="en-US" altLang="zh-CN" i="1" dirty="0">
                <a:solidFill>
                  <a:srgbClr val="0C533A"/>
                </a:solidFill>
              </a:rPr>
              <a:t>K </a:t>
            </a:r>
            <a:r>
              <a:rPr lang="en-US" altLang="zh-CN" dirty="0">
                <a:solidFill>
                  <a:srgbClr val="0C533A"/>
                </a:solidFill>
              </a:rPr>
              <a:t>increases, how will the cost function Change?</a:t>
            </a:r>
          </a:p>
          <a:p>
            <a:pPr lvl="1" indent="-342900"/>
            <a:endParaRPr lang="en-US" altLang="zh-CN" dirty="0">
              <a:solidFill>
                <a:srgbClr val="0C533A"/>
              </a:solidFill>
            </a:endParaRPr>
          </a:p>
        </p:txBody>
      </p:sp>
      <p:pic>
        <p:nvPicPr>
          <p:cNvPr id="7" name="Picture 6">
            <a:extLst>
              <a:ext uri="{FF2B5EF4-FFF2-40B4-BE49-F238E27FC236}">
                <a16:creationId xmlns:a16="http://schemas.microsoft.com/office/drawing/2014/main" id="{594F96AD-42D5-4210-A489-34C9121F4B75}"/>
              </a:ext>
            </a:extLst>
          </p:cNvPr>
          <p:cNvPicPr>
            <a:picLocks noChangeAspect="1"/>
          </p:cNvPicPr>
          <p:nvPr/>
        </p:nvPicPr>
        <p:blipFill>
          <a:blip r:embed="rId3"/>
          <a:stretch>
            <a:fillRect/>
          </a:stretch>
        </p:blipFill>
        <p:spPr>
          <a:xfrm>
            <a:off x="2975540" y="1764011"/>
            <a:ext cx="3192920" cy="1130508"/>
          </a:xfrm>
          <a:prstGeom prst="rect">
            <a:avLst/>
          </a:prstGeom>
        </p:spPr>
      </p:pic>
      <p:pic>
        <p:nvPicPr>
          <p:cNvPr id="8" name="Picture 7">
            <a:extLst>
              <a:ext uri="{FF2B5EF4-FFF2-40B4-BE49-F238E27FC236}">
                <a16:creationId xmlns:a16="http://schemas.microsoft.com/office/drawing/2014/main" id="{608E7780-2162-4305-A912-7314CD3F11AD}"/>
              </a:ext>
            </a:extLst>
          </p:cNvPr>
          <p:cNvPicPr>
            <a:picLocks noChangeAspect="1"/>
          </p:cNvPicPr>
          <p:nvPr/>
        </p:nvPicPr>
        <p:blipFill>
          <a:blip r:embed="rId4"/>
          <a:stretch>
            <a:fillRect/>
          </a:stretch>
        </p:blipFill>
        <p:spPr>
          <a:xfrm>
            <a:off x="1692768" y="2894519"/>
            <a:ext cx="5758464" cy="1113515"/>
          </a:xfrm>
          <a:prstGeom prst="rect">
            <a:avLst/>
          </a:prstGeom>
        </p:spPr>
      </p:pic>
    </p:spTree>
    <p:extLst>
      <p:ext uri="{BB962C8B-B14F-4D97-AF65-F5344CB8AC3E}">
        <p14:creationId xmlns:p14="http://schemas.microsoft.com/office/powerpoint/2010/main" val="218727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Example: PCA</a:t>
            </a:r>
          </a:p>
        </p:txBody>
      </p:sp>
      <p:sp>
        <p:nvSpPr>
          <p:cNvPr id="10" name="Content Placeholder 2">
            <a:extLst>
              <a:ext uri="{FF2B5EF4-FFF2-40B4-BE49-F238E27FC236}">
                <a16:creationId xmlns:a16="http://schemas.microsoft.com/office/drawing/2014/main" id="{DCA7E374-3584-467F-9D09-1114344889FB}"/>
              </a:ext>
            </a:extLst>
          </p:cNvPr>
          <p:cNvSpPr>
            <a:spLocks noGrp="1"/>
          </p:cNvSpPr>
          <p:nvPr>
            <p:ph idx="1"/>
          </p:nvPr>
        </p:nvSpPr>
        <p:spPr>
          <a:xfrm>
            <a:off x="-244446" y="825991"/>
            <a:ext cx="9192280" cy="1428598"/>
          </a:xfrm>
        </p:spPr>
        <p:txBody>
          <a:bodyPr/>
          <a:lstStyle/>
          <a:p>
            <a:pPr lvl="1" indent="-342900"/>
            <a:r>
              <a:rPr lang="en-US" dirty="0" err="1">
                <a:solidFill>
                  <a:srgbClr val="0C533A"/>
                </a:solidFill>
              </a:rPr>
              <a:t>USAarrests</a:t>
            </a:r>
            <a:r>
              <a:rPr lang="en-US" dirty="0">
                <a:solidFill>
                  <a:srgbClr val="0C533A"/>
                </a:solidFill>
              </a:rPr>
              <a:t> data: For each of the ﬁfty states in the United States, the data set contains the number of arrests per 100, 000 residents for each of three crimes: </a:t>
            </a:r>
            <a:r>
              <a:rPr lang="en-US" dirty="0">
                <a:solidFill>
                  <a:srgbClr val="FF0000"/>
                </a:solidFill>
              </a:rPr>
              <a:t>Assault, Murder</a:t>
            </a:r>
            <a:r>
              <a:rPr lang="en-US" dirty="0">
                <a:solidFill>
                  <a:srgbClr val="0C533A"/>
                </a:solidFill>
              </a:rPr>
              <a:t>, and </a:t>
            </a:r>
            <a:r>
              <a:rPr lang="en-US" dirty="0">
                <a:solidFill>
                  <a:srgbClr val="FF0000"/>
                </a:solidFill>
              </a:rPr>
              <a:t>Rape.</a:t>
            </a:r>
            <a:r>
              <a:rPr lang="en-US" dirty="0">
                <a:solidFill>
                  <a:srgbClr val="0C533A"/>
                </a:solidFill>
              </a:rPr>
              <a:t> We also record </a:t>
            </a:r>
            <a:r>
              <a:rPr lang="en-US" dirty="0" err="1">
                <a:solidFill>
                  <a:srgbClr val="FF0000"/>
                </a:solidFill>
              </a:rPr>
              <a:t>UrbanPop</a:t>
            </a:r>
            <a:r>
              <a:rPr lang="en-US" dirty="0">
                <a:solidFill>
                  <a:srgbClr val="0C533A"/>
                </a:solidFill>
              </a:rPr>
              <a:t> (the percent of the population in each state living in urban areas)</a:t>
            </a:r>
          </a:p>
          <a:p>
            <a:pPr lvl="1" indent="-342900"/>
            <a:r>
              <a:rPr lang="en-US" dirty="0">
                <a:solidFill>
                  <a:srgbClr val="0C533A"/>
                </a:solidFill>
              </a:rPr>
              <a:t>The principal component score vectors have length n = 50, and the principal component loading vectors have length p = 4.</a:t>
            </a:r>
          </a:p>
          <a:p>
            <a:pPr lvl="1" indent="-342900"/>
            <a:r>
              <a:rPr lang="en-US" dirty="0">
                <a:solidFill>
                  <a:srgbClr val="0C533A"/>
                </a:solidFill>
              </a:rPr>
              <a:t>PCA was performed after standardizing each variable to have mean zero and standard deviation one.</a:t>
            </a:r>
          </a:p>
        </p:txBody>
      </p:sp>
    </p:spTree>
    <p:extLst>
      <p:ext uri="{BB962C8B-B14F-4D97-AF65-F5344CB8AC3E}">
        <p14:creationId xmlns:p14="http://schemas.microsoft.com/office/powerpoint/2010/main" val="286480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Example: PCA</a:t>
            </a:r>
          </a:p>
        </p:txBody>
      </p:sp>
      <p:pic>
        <p:nvPicPr>
          <p:cNvPr id="7" name="Picture 6">
            <a:extLst>
              <a:ext uri="{FF2B5EF4-FFF2-40B4-BE49-F238E27FC236}">
                <a16:creationId xmlns:a16="http://schemas.microsoft.com/office/drawing/2014/main" id="{75E63352-12EE-411E-9D5B-EBC3453F64DC}"/>
              </a:ext>
            </a:extLst>
          </p:cNvPr>
          <p:cNvPicPr>
            <a:picLocks noChangeAspect="1"/>
          </p:cNvPicPr>
          <p:nvPr/>
        </p:nvPicPr>
        <p:blipFill>
          <a:blip r:embed="rId3"/>
          <a:stretch>
            <a:fillRect/>
          </a:stretch>
        </p:blipFill>
        <p:spPr>
          <a:xfrm>
            <a:off x="1636600" y="736480"/>
            <a:ext cx="5412270" cy="5152221"/>
          </a:xfrm>
          <a:prstGeom prst="rect">
            <a:avLst/>
          </a:prstGeom>
        </p:spPr>
      </p:pic>
    </p:spTree>
    <p:extLst>
      <p:ext uri="{BB962C8B-B14F-4D97-AF65-F5344CB8AC3E}">
        <p14:creationId xmlns:p14="http://schemas.microsoft.com/office/powerpoint/2010/main" val="3738068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Example: PCA</a:t>
            </a:r>
          </a:p>
        </p:txBody>
      </p:sp>
      <p:sp>
        <p:nvSpPr>
          <p:cNvPr id="6" name="Content Placeholder 2">
            <a:extLst>
              <a:ext uri="{FF2B5EF4-FFF2-40B4-BE49-F238E27FC236}">
                <a16:creationId xmlns:a16="http://schemas.microsoft.com/office/drawing/2014/main" id="{69B839D5-0A34-424A-8377-4A026BDEF9F3}"/>
              </a:ext>
            </a:extLst>
          </p:cNvPr>
          <p:cNvSpPr>
            <a:spLocks noGrp="1"/>
          </p:cNvSpPr>
          <p:nvPr>
            <p:ph idx="1"/>
          </p:nvPr>
        </p:nvSpPr>
        <p:spPr>
          <a:xfrm>
            <a:off x="-244446" y="825991"/>
            <a:ext cx="9192280" cy="1428598"/>
          </a:xfrm>
        </p:spPr>
        <p:txBody>
          <a:bodyPr/>
          <a:lstStyle/>
          <a:p>
            <a:pPr lvl="1" indent="-342900"/>
            <a:r>
              <a:rPr lang="en-US" dirty="0">
                <a:solidFill>
                  <a:srgbClr val="0C533A"/>
                </a:solidFill>
              </a:rPr>
              <a:t> The blue state names represent the scores for the ﬁrst two PCs.</a:t>
            </a:r>
          </a:p>
          <a:p>
            <a:pPr lvl="1" indent="-342900"/>
            <a:r>
              <a:rPr lang="en-US" dirty="0">
                <a:solidFill>
                  <a:srgbClr val="0C533A"/>
                </a:solidFill>
              </a:rPr>
              <a:t> The orange arrows indicate the ﬁrst two principal component loading vectors. </a:t>
            </a:r>
          </a:p>
          <a:p>
            <a:pPr lvl="1" indent="-342900"/>
            <a:r>
              <a:rPr lang="en-US" dirty="0">
                <a:solidFill>
                  <a:srgbClr val="0C533A"/>
                </a:solidFill>
              </a:rPr>
              <a:t>This ﬁgure is known as a </a:t>
            </a:r>
            <a:r>
              <a:rPr lang="en-US" dirty="0">
                <a:solidFill>
                  <a:srgbClr val="FF0000"/>
                </a:solidFill>
              </a:rPr>
              <a:t>biplot</a:t>
            </a:r>
            <a:r>
              <a:rPr lang="en-US" dirty="0">
                <a:solidFill>
                  <a:srgbClr val="0C533A"/>
                </a:solidFill>
              </a:rPr>
              <a:t>, because it displays both the principal component scores and the principal component loadings.</a:t>
            </a:r>
          </a:p>
        </p:txBody>
      </p:sp>
      <p:pic>
        <p:nvPicPr>
          <p:cNvPr id="3" name="Picture 2">
            <a:extLst>
              <a:ext uri="{FF2B5EF4-FFF2-40B4-BE49-F238E27FC236}">
                <a16:creationId xmlns:a16="http://schemas.microsoft.com/office/drawing/2014/main" id="{14184261-4DC5-4204-82E5-A86F2274D6E3}"/>
              </a:ext>
            </a:extLst>
          </p:cNvPr>
          <p:cNvPicPr>
            <a:picLocks noChangeAspect="1"/>
          </p:cNvPicPr>
          <p:nvPr/>
        </p:nvPicPr>
        <p:blipFill>
          <a:blip r:embed="rId3"/>
          <a:stretch>
            <a:fillRect/>
          </a:stretch>
        </p:blipFill>
        <p:spPr>
          <a:xfrm>
            <a:off x="2643777" y="3269966"/>
            <a:ext cx="5869910" cy="2666891"/>
          </a:xfrm>
          <a:prstGeom prst="rect">
            <a:avLst/>
          </a:prstGeom>
        </p:spPr>
      </p:pic>
    </p:spTree>
    <p:extLst>
      <p:ext uri="{BB962C8B-B14F-4D97-AF65-F5344CB8AC3E}">
        <p14:creationId xmlns:p14="http://schemas.microsoft.com/office/powerpoint/2010/main" val="6215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PCA: Scaling of Variables Matters!</a:t>
            </a:r>
          </a:p>
        </p:txBody>
      </p:sp>
      <p:sp>
        <p:nvSpPr>
          <p:cNvPr id="6" name="Content Placeholder 2">
            <a:extLst>
              <a:ext uri="{FF2B5EF4-FFF2-40B4-BE49-F238E27FC236}">
                <a16:creationId xmlns:a16="http://schemas.microsoft.com/office/drawing/2014/main" id="{69B839D5-0A34-424A-8377-4A026BDEF9F3}"/>
              </a:ext>
            </a:extLst>
          </p:cNvPr>
          <p:cNvSpPr>
            <a:spLocks noGrp="1"/>
          </p:cNvSpPr>
          <p:nvPr>
            <p:ph idx="1"/>
          </p:nvPr>
        </p:nvSpPr>
        <p:spPr>
          <a:xfrm>
            <a:off x="-244446" y="825991"/>
            <a:ext cx="9192280" cy="1428598"/>
          </a:xfrm>
        </p:spPr>
        <p:txBody>
          <a:bodyPr/>
          <a:lstStyle/>
          <a:p>
            <a:pPr lvl="1" indent="-342900"/>
            <a:r>
              <a:rPr lang="en-US" dirty="0">
                <a:solidFill>
                  <a:srgbClr val="0C533A"/>
                </a:solidFill>
              </a:rPr>
              <a:t>If the variables are in diﬀerent units, scaling each to have standard deviation equal to one is recommended.</a:t>
            </a:r>
          </a:p>
          <a:p>
            <a:pPr lvl="1" indent="-342900"/>
            <a:r>
              <a:rPr lang="en-US" dirty="0">
                <a:solidFill>
                  <a:srgbClr val="0C533A"/>
                </a:solidFill>
              </a:rPr>
              <a:t>If they are in the same units, you might or might not scale</a:t>
            </a:r>
          </a:p>
          <a:p>
            <a:pPr marL="400050" lvl="1" indent="0">
              <a:buNone/>
            </a:pPr>
            <a:r>
              <a:rPr lang="en-US" dirty="0">
                <a:solidFill>
                  <a:srgbClr val="0C533A"/>
                </a:solidFill>
              </a:rPr>
              <a:t>the variables. </a:t>
            </a:r>
          </a:p>
        </p:txBody>
      </p:sp>
      <p:pic>
        <p:nvPicPr>
          <p:cNvPr id="7" name="Picture 6">
            <a:extLst>
              <a:ext uri="{FF2B5EF4-FFF2-40B4-BE49-F238E27FC236}">
                <a16:creationId xmlns:a16="http://schemas.microsoft.com/office/drawing/2014/main" id="{38346397-1ED7-47EA-A675-FE5CE29142F7}"/>
              </a:ext>
            </a:extLst>
          </p:cNvPr>
          <p:cNvPicPr>
            <a:picLocks noChangeAspect="1"/>
          </p:cNvPicPr>
          <p:nvPr/>
        </p:nvPicPr>
        <p:blipFill>
          <a:blip r:embed="rId3"/>
          <a:stretch>
            <a:fillRect/>
          </a:stretch>
        </p:blipFill>
        <p:spPr>
          <a:xfrm>
            <a:off x="1717117" y="2715280"/>
            <a:ext cx="6376417" cy="3399415"/>
          </a:xfrm>
          <a:prstGeom prst="rect">
            <a:avLst/>
          </a:prstGeom>
        </p:spPr>
      </p:pic>
    </p:spTree>
    <p:extLst>
      <p:ext uri="{BB962C8B-B14F-4D97-AF65-F5344CB8AC3E}">
        <p14:creationId xmlns:p14="http://schemas.microsoft.com/office/powerpoint/2010/main" val="17419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Another Interpretation of PCA</a:t>
            </a:r>
            <a:endParaRPr lang="en-US" sz="3500" dirty="0">
              <a:solidFill>
                <a:schemeClr val="bg1"/>
              </a:solidFill>
            </a:endParaRPr>
          </a:p>
        </p:txBody>
      </p:sp>
      <p:sp>
        <p:nvSpPr>
          <p:cNvPr id="6" name="Content Placeholder 2">
            <a:extLst>
              <a:ext uri="{FF2B5EF4-FFF2-40B4-BE49-F238E27FC236}">
                <a16:creationId xmlns:a16="http://schemas.microsoft.com/office/drawing/2014/main" id="{69B839D5-0A34-424A-8377-4A026BDEF9F3}"/>
              </a:ext>
            </a:extLst>
          </p:cNvPr>
          <p:cNvSpPr>
            <a:spLocks noGrp="1"/>
          </p:cNvSpPr>
          <p:nvPr>
            <p:ph idx="1"/>
          </p:nvPr>
        </p:nvSpPr>
        <p:spPr>
          <a:xfrm>
            <a:off x="-244446" y="825991"/>
            <a:ext cx="9192280" cy="1428598"/>
          </a:xfrm>
        </p:spPr>
        <p:txBody>
          <a:bodyPr/>
          <a:lstStyle/>
          <a:p>
            <a:pPr lvl="1" indent="-342900"/>
            <a:r>
              <a:rPr lang="en-US" dirty="0">
                <a:solidFill>
                  <a:srgbClr val="0C533A"/>
                </a:solidFill>
              </a:rPr>
              <a:t>PCs provide low-dimensional </a:t>
            </a:r>
            <a:r>
              <a:rPr lang="en-US" dirty="0">
                <a:solidFill>
                  <a:srgbClr val="FF0000"/>
                </a:solidFill>
              </a:rPr>
              <a:t>linear</a:t>
            </a:r>
            <a:r>
              <a:rPr lang="en-US" dirty="0">
                <a:solidFill>
                  <a:srgbClr val="0C533A"/>
                </a:solidFill>
              </a:rPr>
              <a:t> subspace that are closest to the data. </a:t>
            </a:r>
          </a:p>
        </p:txBody>
      </p:sp>
      <p:pic>
        <p:nvPicPr>
          <p:cNvPr id="7" name="Picture 6">
            <a:extLst>
              <a:ext uri="{FF2B5EF4-FFF2-40B4-BE49-F238E27FC236}">
                <a16:creationId xmlns:a16="http://schemas.microsoft.com/office/drawing/2014/main" id="{184BE440-956A-4206-B8B9-3C312D62B867}"/>
              </a:ext>
            </a:extLst>
          </p:cNvPr>
          <p:cNvPicPr>
            <a:picLocks noChangeAspect="1"/>
          </p:cNvPicPr>
          <p:nvPr/>
        </p:nvPicPr>
        <p:blipFill>
          <a:blip r:embed="rId3"/>
          <a:stretch>
            <a:fillRect/>
          </a:stretch>
        </p:blipFill>
        <p:spPr>
          <a:xfrm>
            <a:off x="432770" y="1816591"/>
            <a:ext cx="8076037" cy="3961367"/>
          </a:xfrm>
          <a:prstGeom prst="rect">
            <a:avLst/>
          </a:prstGeom>
        </p:spPr>
      </p:pic>
    </p:spTree>
    <p:extLst>
      <p:ext uri="{BB962C8B-B14F-4D97-AF65-F5344CB8AC3E}">
        <p14:creationId xmlns:p14="http://schemas.microsoft.com/office/powerpoint/2010/main" val="226407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Proportion Variance Explained</a:t>
            </a:r>
            <a:endParaRPr lang="en-US" sz="3500" dirty="0">
              <a:solidFill>
                <a:schemeClr val="bg1"/>
              </a:solidFill>
            </a:endParaRPr>
          </a:p>
        </p:txBody>
      </p:sp>
      <p:sp>
        <p:nvSpPr>
          <p:cNvPr id="6" name="Content Placeholder 2">
            <a:extLst>
              <a:ext uri="{FF2B5EF4-FFF2-40B4-BE49-F238E27FC236}">
                <a16:creationId xmlns:a16="http://schemas.microsoft.com/office/drawing/2014/main" id="{69B839D5-0A34-424A-8377-4A026BDEF9F3}"/>
              </a:ext>
            </a:extLst>
          </p:cNvPr>
          <p:cNvSpPr>
            <a:spLocks noGrp="1"/>
          </p:cNvSpPr>
          <p:nvPr>
            <p:ph idx="1"/>
          </p:nvPr>
        </p:nvSpPr>
        <p:spPr>
          <a:xfrm>
            <a:off x="-244446" y="825991"/>
            <a:ext cx="9192280" cy="1428598"/>
          </a:xfrm>
        </p:spPr>
        <p:txBody>
          <a:bodyPr/>
          <a:lstStyle/>
          <a:p>
            <a:pPr lvl="1" indent="-342900"/>
            <a:r>
              <a:rPr lang="en-US" dirty="0">
                <a:solidFill>
                  <a:srgbClr val="0C533A"/>
                </a:solidFill>
              </a:rPr>
              <a:t>How to measure the strength of each component? </a:t>
            </a:r>
          </a:p>
          <a:p>
            <a:pPr lvl="1" indent="-342900"/>
            <a:r>
              <a:rPr lang="en-US" dirty="0">
                <a:solidFill>
                  <a:srgbClr val="0C533A"/>
                </a:solidFill>
              </a:rPr>
              <a:t>The proportion of variance explained (PVE) by each one.</a:t>
            </a:r>
          </a:p>
          <a:p>
            <a:pPr lvl="1" indent="-342900"/>
            <a:r>
              <a:rPr lang="en-US" dirty="0">
                <a:solidFill>
                  <a:srgbClr val="0C533A"/>
                </a:solidFill>
              </a:rPr>
              <a:t>The total variance present in a data set is deﬁned as </a:t>
            </a:r>
          </a:p>
          <a:p>
            <a:pPr lvl="1" indent="-342900"/>
            <a:endParaRPr lang="en-US" dirty="0">
              <a:solidFill>
                <a:srgbClr val="0C533A"/>
              </a:solidFill>
            </a:endParaRPr>
          </a:p>
          <a:p>
            <a:pPr lvl="1" indent="-342900"/>
            <a:endParaRPr lang="en-US" dirty="0">
              <a:solidFill>
                <a:srgbClr val="0C533A"/>
              </a:solidFill>
            </a:endParaRPr>
          </a:p>
          <a:p>
            <a:pPr lvl="1" indent="-342900"/>
            <a:endParaRPr lang="en-US" dirty="0">
              <a:solidFill>
                <a:srgbClr val="0C533A"/>
              </a:solidFill>
            </a:endParaRPr>
          </a:p>
          <a:p>
            <a:pPr marL="400050" lvl="1" indent="0">
              <a:buNone/>
            </a:pPr>
            <a:r>
              <a:rPr lang="en-US" dirty="0">
                <a:solidFill>
                  <a:srgbClr val="0C533A"/>
                </a:solidFill>
              </a:rPr>
              <a:t>and the variance explained by the </a:t>
            </a:r>
            <a:r>
              <a:rPr lang="en-US" i="1" dirty="0" err="1">
                <a:solidFill>
                  <a:srgbClr val="0C533A"/>
                </a:solidFill>
              </a:rPr>
              <a:t>m</a:t>
            </a:r>
            <a:r>
              <a:rPr lang="en-US" dirty="0" err="1">
                <a:solidFill>
                  <a:srgbClr val="0C533A"/>
                </a:solidFill>
              </a:rPr>
              <a:t>th</a:t>
            </a:r>
            <a:r>
              <a:rPr lang="en-US" dirty="0">
                <a:solidFill>
                  <a:srgbClr val="0C533A"/>
                </a:solidFill>
              </a:rPr>
              <a:t> principal component is</a:t>
            </a:r>
          </a:p>
          <a:p>
            <a:pPr marL="400050" lvl="1" indent="0">
              <a:buNone/>
            </a:pPr>
            <a:endParaRPr lang="en-US" dirty="0">
              <a:solidFill>
                <a:srgbClr val="0C533A"/>
              </a:solidFill>
            </a:endParaRPr>
          </a:p>
          <a:p>
            <a:pPr marL="400050" lvl="1" indent="0">
              <a:buNone/>
            </a:pPr>
            <a:endParaRPr lang="en-US" dirty="0">
              <a:solidFill>
                <a:srgbClr val="0C533A"/>
              </a:solidFill>
            </a:endParaRPr>
          </a:p>
          <a:p>
            <a:pPr lvl="1" indent="-342900"/>
            <a:r>
              <a:rPr lang="en-US" dirty="0">
                <a:solidFill>
                  <a:srgbClr val="0C533A"/>
                </a:solidFill>
              </a:rPr>
              <a:t>It can be shown that </a:t>
            </a:r>
          </a:p>
          <a:p>
            <a:pPr marL="400050" lvl="1" indent="0">
              <a:buNone/>
            </a:pPr>
            <a:r>
              <a:rPr lang="en-US" dirty="0">
                <a:solidFill>
                  <a:srgbClr val="0C533A"/>
                </a:solidFill>
              </a:rPr>
              <a:t>with </a:t>
            </a:r>
          </a:p>
        </p:txBody>
      </p:sp>
      <p:pic>
        <p:nvPicPr>
          <p:cNvPr id="3" name="Picture 2">
            <a:extLst>
              <a:ext uri="{FF2B5EF4-FFF2-40B4-BE49-F238E27FC236}">
                <a16:creationId xmlns:a16="http://schemas.microsoft.com/office/drawing/2014/main" id="{8A91A155-67B1-4F47-A6A8-71EB4E7712E0}"/>
              </a:ext>
            </a:extLst>
          </p:cNvPr>
          <p:cNvPicPr>
            <a:picLocks noChangeAspect="1"/>
          </p:cNvPicPr>
          <p:nvPr/>
        </p:nvPicPr>
        <p:blipFill>
          <a:blip r:embed="rId3"/>
          <a:stretch>
            <a:fillRect/>
          </a:stretch>
        </p:blipFill>
        <p:spPr>
          <a:xfrm>
            <a:off x="2130639" y="2254589"/>
            <a:ext cx="4070645" cy="1215992"/>
          </a:xfrm>
          <a:prstGeom prst="rect">
            <a:avLst/>
          </a:prstGeom>
        </p:spPr>
      </p:pic>
      <p:pic>
        <p:nvPicPr>
          <p:cNvPr id="9" name="Picture 8">
            <a:extLst>
              <a:ext uri="{FF2B5EF4-FFF2-40B4-BE49-F238E27FC236}">
                <a16:creationId xmlns:a16="http://schemas.microsoft.com/office/drawing/2014/main" id="{CA1FACD6-8AF6-494E-9F00-5AB8C7C45F23}"/>
              </a:ext>
            </a:extLst>
          </p:cNvPr>
          <p:cNvPicPr>
            <a:picLocks noChangeAspect="1"/>
          </p:cNvPicPr>
          <p:nvPr/>
        </p:nvPicPr>
        <p:blipFill>
          <a:blip r:embed="rId4"/>
          <a:stretch>
            <a:fillRect/>
          </a:stretch>
        </p:blipFill>
        <p:spPr>
          <a:xfrm>
            <a:off x="2886632" y="3912791"/>
            <a:ext cx="2718431" cy="952025"/>
          </a:xfrm>
          <a:prstGeom prst="rect">
            <a:avLst/>
          </a:prstGeom>
        </p:spPr>
      </p:pic>
      <p:pic>
        <p:nvPicPr>
          <p:cNvPr id="11" name="Picture 10">
            <a:extLst>
              <a:ext uri="{FF2B5EF4-FFF2-40B4-BE49-F238E27FC236}">
                <a16:creationId xmlns:a16="http://schemas.microsoft.com/office/drawing/2014/main" id="{FAF25B8B-29B3-47AB-920D-056B1E4727B4}"/>
              </a:ext>
            </a:extLst>
          </p:cNvPr>
          <p:cNvPicPr>
            <a:picLocks noChangeAspect="1"/>
          </p:cNvPicPr>
          <p:nvPr/>
        </p:nvPicPr>
        <p:blipFill>
          <a:blip r:embed="rId5"/>
          <a:stretch>
            <a:fillRect/>
          </a:stretch>
        </p:blipFill>
        <p:spPr>
          <a:xfrm>
            <a:off x="3306127" y="4758136"/>
            <a:ext cx="3827590" cy="447735"/>
          </a:xfrm>
          <a:prstGeom prst="rect">
            <a:avLst/>
          </a:prstGeom>
        </p:spPr>
      </p:pic>
      <p:pic>
        <p:nvPicPr>
          <p:cNvPr id="15" name="Picture 14">
            <a:extLst>
              <a:ext uri="{FF2B5EF4-FFF2-40B4-BE49-F238E27FC236}">
                <a16:creationId xmlns:a16="http://schemas.microsoft.com/office/drawing/2014/main" id="{A3104860-C9BB-4937-B0F3-C1E29A3FB500}"/>
              </a:ext>
            </a:extLst>
          </p:cNvPr>
          <p:cNvPicPr>
            <a:picLocks noChangeAspect="1"/>
          </p:cNvPicPr>
          <p:nvPr/>
        </p:nvPicPr>
        <p:blipFill>
          <a:blip r:embed="rId6"/>
          <a:stretch>
            <a:fillRect/>
          </a:stretch>
        </p:blipFill>
        <p:spPr>
          <a:xfrm>
            <a:off x="997214" y="5307026"/>
            <a:ext cx="2126986" cy="392249"/>
          </a:xfrm>
          <a:prstGeom prst="rect">
            <a:avLst/>
          </a:prstGeom>
        </p:spPr>
      </p:pic>
    </p:spTree>
    <p:extLst>
      <p:ext uri="{BB962C8B-B14F-4D97-AF65-F5344CB8AC3E}">
        <p14:creationId xmlns:p14="http://schemas.microsoft.com/office/powerpoint/2010/main" val="191003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Proportion Variance Explained</a:t>
            </a:r>
            <a:endParaRPr lang="en-US" sz="3500" dirty="0">
              <a:solidFill>
                <a:schemeClr val="bg1"/>
              </a:solidFill>
            </a:endParaRPr>
          </a:p>
        </p:txBody>
      </p:sp>
      <p:sp>
        <p:nvSpPr>
          <p:cNvPr id="6" name="Content Placeholder 2">
            <a:extLst>
              <a:ext uri="{FF2B5EF4-FFF2-40B4-BE49-F238E27FC236}">
                <a16:creationId xmlns:a16="http://schemas.microsoft.com/office/drawing/2014/main" id="{69B839D5-0A34-424A-8377-4A026BDEF9F3}"/>
              </a:ext>
            </a:extLst>
          </p:cNvPr>
          <p:cNvSpPr>
            <a:spLocks noGrp="1"/>
          </p:cNvSpPr>
          <p:nvPr>
            <p:ph idx="1"/>
          </p:nvPr>
        </p:nvSpPr>
        <p:spPr>
          <a:xfrm>
            <a:off x="-244446" y="825991"/>
            <a:ext cx="9192280" cy="1428598"/>
          </a:xfrm>
        </p:spPr>
        <p:txBody>
          <a:bodyPr/>
          <a:lstStyle/>
          <a:p>
            <a:pPr lvl="1" indent="-342900"/>
            <a:r>
              <a:rPr lang="en-US" dirty="0">
                <a:solidFill>
                  <a:srgbClr val="0C533A"/>
                </a:solidFill>
              </a:rPr>
              <a:t>The PVE of the </a:t>
            </a:r>
            <a:r>
              <a:rPr lang="en-US" i="1" dirty="0" err="1">
                <a:solidFill>
                  <a:srgbClr val="0C533A"/>
                </a:solidFill>
              </a:rPr>
              <a:t>m</a:t>
            </a:r>
            <a:r>
              <a:rPr lang="en-US" dirty="0" err="1">
                <a:solidFill>
                  <a:srgbClr val="0C533A"/>
                </a:solidFill>
              </a:rPr>
              <a:t>th</a:t>
            </a:r>
            <a:r>
              <a:rPr lang="en-US" dirty="0">
                <a:solidFill>
                  <a:srgbClr val="0C533A"/>
                </a:solidFill>
              </a:rPr>
              <a:t> principal component is given by the positive quantity between 0 and 1</a:t>
            </a:r>
          </a:p>
          <a:p>
            <a:pPr lvl="1" indent="-342900"/>
            <a:endParaRPr lang="en-US" dirty="0">
              <a:solidFill>
                <a:srgbClr val="0C533A"/>
              </a:solidFill>
            </a:endParaRPr>
          </a:p>
          <a:p>
            <a:pPr lvl="1" indent="-342900"/>
            <a:endParaRPr lang="en-US" dirty="0">
              <a:solidFill>
                <a:srgbClr val="0C533A"/>
              </a:solidFill>
            </a:endParaRPr>
          </a:p>
          <a:p>
            <a:pPr lvl="1" indent="-342900"/>
            <a:r>
              <a:rPr lang="en-US" dirty="0">
                <a:solidFill>
                  <a:srgbClr val="0C533A"/>
                </a:solidFill>
              </a:rPr>
              <a:t>The PVEs sum to one. We sometimes display the cumulative PVEs</a:t>
            </a:r>
          </a:p>
        </p:txBody>
      </p:sp>
      <p:pic>
        <p:nvPicPr>
          <p:cNvPr id="7" name="Picture 6">
            <a:extLst>
              <a:ext uri="{FF2B5EF4-FFF2-40B4-BE49-F238E27FC236}">
                <a16:creationId xmlns:a16="http://schemas.microsoft.com/office/drawing/2014/main" id="{522A37EB-DE66-47E7-9B39-71AE9842942D}"/>
              </a:ext>
            </a:extLst>
          </p:cNvPr>
          <p:cNvPicPr>
            <a:picLocks noChangeAspect="1"/>
          </p:cNvPicPr>
          <p:nvPr/>
        </p:nvPicPr>
        <p:blipFill>
          <a:blip r:embed="rId3"/>
          <a:stretch>
            <a:fillRect/>
          </a:stretch>
        </p:blipFill>
        <p:spPr>
          <a:xfrm>
            <a:off x="3679118" y="1711235"/>
            <a:ext cx="1925945" cy="876478"/>
          </a:xfrm>
          <a:prstGeom prst="rect">
            <a:avLst/>
          </a:prstGeom>
        </p:spPr>
      </p:pic>
      <p:pic>
        <p:nvPicPr>
          <p:cNvPr id="10" name="Picture 9">
            <a:extLst>
              <a:ext uri="{FF2B5EF4-FFF2-40B4-BE49-F238E27FC236}">
                <a16:creationId xmlns:a16="http://schemas.microsoft.com/office/drawing/2014/main" id="{03ED64F7-E420-4EF2-B720-87A83A325EFC}"/>
              </a:ext>
            </a:extLst>
          </p:cNvPr>
          <p:cNvPicPr>
            <a:picLocks noChangeAspect="1"/>
          </p:cNvPicPr>
          <p:nvPr/>
        </p:nvPicPr>
        <p:blipFill>
          <a:blip r:embed="rId4"/>
          <a:stretch>
            <a:fillRect/>
          </a:stretch>
        </p:blipFill>
        <p:spPr>
          <a:xfrm>
            <a:off x="1469322" y="3169689"/>
            <a:ext cx="6205356" cy="3070871"/>
          </a:xfrm>
          <a:prstGeom prst="rect">
            <a:avLst/>
          </a:prstGeom>
        </p:spPr>
      </p:pic>
    </p:spTree>
    <p:extLst>
      <p:ext uri="{BB962C8B-B14F-4D97-AF65-F5344CB8AC3E}">
        <p14:creationId xmlns:p14="http://schemas.microsoft.com/office/powerpoint/2010/main" val="90306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Clustering</a:t>
            </a:r>
            <a:endParaRPr lang="en-US" sz="3500" dirty="0">
              <a:solidFill>
                <a:schemeClr val="bg1"/>
              </a:solidFill>
            </a:endParaRPr>
          </a:p>
        </p:txBody>
      </p:sp>
      <p:sp>
        <p:nvSpPr>
          <p:cNvPr id="11" name="Content Placeholder 2">
            <a:extLst>
              <a:ext uri="{FF2B5EF4-FFF2-40B4-BE49-F238E27FC236}">
                <a16:creationId xmlns:a16="http://schemas.microsoft.com/office/drawing/2014/main" id="{6533E9CC-B036-4443-B3A1-1B0CA8A55CA3}"/>
              </a:ext>
            </a:extLst>
          </p:cNvPr>
          <p:cNvSpPr>
            <a:spLocks noGrp="1"/>
          </p:cNvSpPr>
          <p:nvPr>
            <p:ph idx="1"/>
          </p:nvPr>
        </p:nvSpPr>
        <p:spPr>
          <a:xfrm>
            <a:off x="-244446" y="825991"/>
            <a:ext cx="9192280" cy="1428598"/>
          </a:xfrm>
        </p:spPr>
        <p:txBody>
          <a:bodyPr/>
          <a:lstStyle/>
          <a:p>
            <a:pPr marL="400050" lvl="1" indent="0">
              <a:buNone/>
            </a:pPr>
            <a:r>
              <a:rPr lang="en-US" dirty="0">
                <a:solidFill>
                  <a:srgbClr val="0C533A"/>
                </a:solidFill>
              </a:rPr>
              <a:t>Simplify data in a different way than PCA</a:t>
            </a:r>
          </a:p>
          <a:p>
            <a:pPr lvl="1" indent="-342900"/>
            <a:r>
              <a:rPr lang="en-US" dirty="0">
                <a:solidFill>
                  <a:srgbClr val="0C533A"/>
                </a:solidFill>
              </a:rPr>
              <a:t>PCA finds a low-dim representation of data</a:t>
            </a:r>
          </a:p>
          <a:p>
            <a:pPr lvl="1" indent="-342900"/>
            <a:endParaRPr lang="en-US" dirty="0">
              <a:solidFill>
                <a:srgbClr val="0C533A"/>
              </a:solidFill>
            </a:endParaRPr>
          </a:p>
          <a:p>
            <a:pPr lvl="1" indent="-342900"/>
            <a:endParaRPr lang="en-US" dirty="0">
              <a:solidFill>
                <a:srgbClr val="0C533A"/>
              </a:solidFill>
            </a:endParaRPr>
          </a:p>
          <a:p>
            <a:pPr lvl="1" indent="-342900"/>
            <a:r>
              <a:rPr lang="en-US" dirty="0">
                <a:solidFill>
                  <a:srgbClr val="0C533A"/>
                </a:solidFill>
              </a:rPr>
              <a:t>Clustering finds homogeneous subgroups among the observations</a:t>
            </a:r>
          </a:p>
          <a:p>
            <a:pPr lvl="1" indent="-342900"/>
            <a:endParaRPr lang="en-US" dirty="0">
              <a:solidFill>
                <a:srgbClr val="0C533A"/>
              </a:solidFill>
            </a:endParaRPr>
          </a:p>
          <a:p>
            <a:pPr lvl="1" indent="-342900"/>
            <a:r>
              <a:rPr lang="en-US" dirty="0">
                <a:solidFill>
                  <a:srgbClr val="0C533A"/>
                </a:solidFill>
              </a:rPr>
              <a:t>Applications:</a:t>
            </a:r>
          </a:p>
          <a:p>
            <a:pPr lvl="2" indent="-342900"/>
            <a:r>
              <a:rPr lang="en-US" dirty="0">
                <a:solidFill>
                  <a:srgbClr val="0C533A"/>
                </a:solidFill>
              </a:rPr>
              <a:t>Discover the different types of disease</a:t>
            </a:r>
          </a:p>
          <a:p>
            <a:pPr lvl="2" indent="-342900"/>
            <a:r>
              <a:rPr lang="en-US" dirty="0">
                <a:solidFill>
                  <a:srgbClr val="0C533A"/>
                </a:solidFill>
              </a:rPr>
              <a:t>Market segmentation: Types of users that buy F150 and Mustang</a:t>
            </a:r>
          </a:p>
          <a:p>
            <a:pPr lvl="2" indent="-342900"/>
            <a:r>
              <a:rPr lang="en-US" dirty="0">
                <a:solidFill>
                  <a:srgbClr val="0C533A"/>
                </a:solidFill>
              </a:rPr>
              <a:t>Discover movie or book genres</a:t>
            </a:r>
          </a:p>
          <a:p>
            <a:pPr lvl="2" indent="-342900"/>
            <a:r>
              <a:rPr lang="en-US" dirty="0">
                <a:solidFill>
                  <a:srgbClr val="0C533A"/>
                </a:solidFill>
              </a:rPr>
              <a:t>Discover types of topics in documents</a:t>
            </a:r>
          </a:p>
        </p:txBody>
      </p:sp>
    </p:spTree>
    <p:extLst>
      <p:ext uri="{BB962C8B-B14F-4D97-AF65-F5344CB8AC3E}">
        <p14:creationId xmlns:p14="http://schemas.microsoft.com/office/powerpoint/2010/main" val="103873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animEffect transition="in" filter="fade">
                                      <p:cBhvr>
                                        <p:cTn id="25" dur="500"/>
                                        <p:tgtEl>
                                          <p:spTgt spid="11">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8" end="8"/>
                                            </p:txEl>
                                          </p:spTgt>
                                        </p:tgtEl>
                                        <p:attrNameLst>
                                          <p:attrName>style.visibility</p:attrName>
                                        </p:attrNameLst>
                                      </p:cBhvr>
                                      <p:to>
                                        <p:strVal val="visible"/>
                                      </p:to>
                                    </p:set>
                                    <p:animEffect transition="in" filter="fade">
                                      <p:cBhvr>
                                        <p:cTn id="28" dur="500"/>
                                        <p:tgtEl>
                                          <p:spTgt spid="11">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animEffect transition="in" filter="fade">
                                      <p:cBhvr>
                                        <p:cTn id="31" dur="500"/>
                                        <p:tgtEl>
                                          <p:spTgt spid="11">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xEl>
                                              <p:pRg st="10" end="10"/>
                                            </p:txEl>
                                          </p:spTgt>
                                        </p:tgtEl>
                                        <p:attrNameLst>
                                          <p:attrName>style.visibility</p:attrName>
                                        </p:attrNameLst>
                                      </p:cBhvr>
                                      <p:to>
                                        <p:strVal val="visible"/>
                                      </p:to>
                                    </p:set>
                                    <p:animEffect transition="in" filter="fade">
                                      <p:cBhvr>
                                        <p:cTn id="34"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Clustering: Assumptions</a:t>
            </a:r>
            <a:endParaRPr lang="en-US" sz="3500" dirty="0">
              <a:solidFill>
                <a:schemeClr val="bg1"/>
              </a:solidFill>
            </a:endParaRPr>
          </a:p>
        </p:txBody>
      </p:sp>
      <p:sp>
        <p:nvSpPr>
          <p:cNvPr id="11" name="Content Placeholder 2">
            <a:extLst>
              <a:ext uri="{FF2B5EF4-FFF2-40B4-BE49-F238E27FC236}">
                <a16:creationId xmlns:a16="http://schemas.microsoft.com/office/drawing/2014/main" id="{6533E9CC-B036-4443-B3A1-1B0CA8A55CA3}"/>
              </a:ext>
            </a:extLst>
          </p:cNvPr>
          <p:cNvSpPr>
            <a:spLocks noGrp="1"/>
          </p:cNvSpPr>
          <p:nvPr>
            <p:ph idx="1"/>
          </p:nvPr>
        </p:nvSpPr>
        <p:spPr>
          <a:xfrm>
            <a:off x="-244446" y="825991"/>
            <a:ext cx="9192280" cy="1428598"/>
          </a:xfrm>
        </p:spPr>
        <p:txBody>
          <a:bodyPr/>
          <a:lstStyle/>
          <a:p>
            <a:pPr lvl="1" indent="-342900"/>
            <a:r>
              <a:rPr lang="en-US" dirty="0">
                <a:solidFill>
                  <a:srgbClr val="0C533A"/>
                </a:solidFill>
              </a:rPr>
              <a:t>Exists a method for measuring similarity between data points</a:t>
            </a:r>
          </a:p>
          <a:p>
            <a:pPr lvl="1" indent="-342900"/>
            <a:endParaRPr lang="en-US" dirty="0">
              <a:solidFill>
                <a:srgbClr val="0C533A"/>
              </a:solidFill>
            </a:endParaRPr>
          </a:p>
          <a:p>
            <a:pPr lvl="1" indent="-342900"/>
            <a:r>
              <a:rPr lang="en-US" dirty="0">
                <a:solidFill>
                  <a:srgbClr val="0C533A"/>
                </a:solidFill>
              </a:rPr>
              <a:t>Some points are more similar than others</a:t>
            </a:r>
          </a:p>
          <a:p>
            <a:pPr lvl="1" indent="-342900"/>
            <a:endParaRPr lang="en-US" dirty="0">
              <a:solidFill>
                <a:srgbClr val="0C533A"/>
              </a:solidFill>
            </a:endParaRPr>
          </a:p>
          <a:p>
            <a:pPr lvl="1" indent="-342900"/>
            <a:r>
              <a:rPr lang="en-US" altLang="zh-CN" dirty="0">
                <a:solidFill>
                  <a:srgbClr val="0C533A"/>
                </a:solidFill>
              </a:rPr>
              <a:t>General speaking points within a cluster are more similar than points from different clusters. </a:t>
            </a:r>
            <a:endParaRPr lang="en-US" dirty="0">
              <a:solidFill>
                <a:srgbClr val="0C533A"/>
              </a:solidFill>
            </a:endParaRPr>
          </a:p>
        </p:txBody>
      </p:sp>
    </p:spTree>
    <p:extLst>
      <p:ext uri="{BB962C8B-B14F-4D97-AF65-F5344CB8AC3E}">
        <p14:creationId xmlns:p14="http://schemas.microsoft.com/office/powerpoint/2010/main" val="266798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Unsupervised Learning</a:t>
            </a:r>
            <a:endParaRPr lang="en-US" sz="3500" dirty="0">
              <a:solidFill>
                <a:schemeClr val="bg1"/>
              </a:solidFill>
            </a:endParaRPr>
          </a:p>
        </p:txBody>
      </p:sp>
      <p:pic>
        <p:nvPicPr>
          <p:cNvPr id="6" name="Picture 5">
            <a:extLst>
              <a:ext uri="{FF2B5EF4-FFF2-40B4-BE49-F238E27FC236}">
                <a16:creationId xmlns:a16="http://schemas.microsoft.com/office/drawing/2014/main" id="{D3405B90-36C3-416B-8173-7770DB177BF7}"/>
              </a:ext>
            </a:extLst>
          </p:cNvPr>
          <p:cNvPicPr>
            <a:picLocks noChangeAspect="1"/>
          </p:cNvPicPr>
          <p:nvPr/>
        </p:nvPicPr>
        <p:blipFill>
          <a:blip r:embed="rId3"/>
          <a:stretch>
            <a:fillRect/>
          </a:stretch>
        </p:blipFill>
        <p:spPr>
          <a:xfrm>
            <a:off x="0" y="628823"/>
            <a:ext cx="9144000" cy="4297333"/>
          </a:xfrm>
          <a:prstGeom prst="rect">
            <a:avLst/>
          </a:prstGeom>
        </p:spPr>
      </p:pic>
      <p:pic>
        <p:nvPicPr>
          <p:cNvPr id="8" name="Picture 7">
            <a:extLst>
              <a:ext uri="{FF2B5EF4-FFF2-40B4-BE49-F238E27FC236}">
                <a16:creationId xmlns:a16="http://schemas.microsoft.com/office/drawing/2014/main" id="{26933001-D6B1-4E54-8CDE-10D1A375C5F3}"/>
              </a:ext>
            </a:extLst>
          </p:cNvPr>
          <p:cNvPicPr>
            <a:picLocks noChangeAspect="1"/>
          </p:cNvPicPr>
          <p:nvPr/>
        </p:nvPicPr>
        <p:blipFill>
          <a:blip r:embed="rId4"/>
          <a:stretch>
            <a:fillRect/>
          </a:stretch>
        </p:blipFill>
        <p:spPr>
          <a:xfrm>
            <a:off x="590216" y="4706210"/>
            <a:ext cx="5688899" cy="1063346"/>
          </a:xfrm>
          <a:prstGeom prst="rect">
            <a:avLst/>
          </a:prstGeom>
        </p:spPr>
      </p:pic>
    </p:spTree>
    <p:extLst>
      <p:ext uri="{BB962C8B-B14F-4D97-AF65-F5344CB8AC3E}">
        <p14:creationId xmlns:p14="http://schemas.microsoft.com/office/powerpoint/2010/main" val="154833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K-Means Clustering</a:t>
            </a:r>
            <a:endParaRPr lang="en-US" sz="3500" dirty="0">
              <a:solidFill>
                <a:schemeClr val="bg1"/>
              </a:solidFill>
            </a:endParaRPr>
          </a:p>
        </p:txBody>
      </p:sp>
      <p:sp>
        <p:nvSpPr>
          <p:cNvPr id="11" name="Content Placeholder 2">
            <a:extLst>
              <a:ext uri="{FF2B5EF4-FFF2-40B4-BE49-F238E27FC236}">
                <a16:creationId xmlns:a16="http://schemas.microsoft.com/office/drawing/2014/main" id="{6533E9CC-B036-4443-B3A1-1B0CA8A55CA3}"/>
              </a:ext>
            </a:extLst>
          </p:cNvPr>
          <p:cNvSpPr>
            <a:spLocks noGrp="1"/>
          </p:cNvSpPr>
          <p:nvPr>
            <p:ph idx="1"/>
          </p:nvPr>
        </p:nvSpPr>
        <p:spPr>
          <a:xfrm>
            <a:off x="-244446" y="825991"/>
            <a:ext cx="9192280" cy="1428598"/>
          </a:xfrm>
        </p:spPr>
        <p:txBody>
          <a:bodyPr/>
          <a:lstStyle/>
          <a:p>
            <a:pPr lvl="1" indent="-342900"/>
            <a:r>
              <a:rPr lang="en-US" dirty="0">
                <a:solidFill>
                  <a:srgbClr val="0C533A"/>
                </a:solidFill>
              </a:rPr>
              <a:t>Cluster data into </a:t>
            </a:r>
            <a:r>
              <a:rPr lang="en-US" dirty="0">
                <a:solidFill>
                  <a:srgbClr val="FF0000"/>
                </a:solidFill>
              </a:rPr>
              <a:t>complete </a:t>
            </a:r>
            <a:r>
              <a:rPr lang="en-US" dirty="0">
                <a:solidFill>
                  <a:srgbClr val="0C533A"/>
                </a:solidFill>
              </a:rPr>
              <a:t>and </a:t>
            </a:r>
            <a:r>
              <a:rPr lang="en-US" dirty="0">
                <a:solidFill>
                  <a:srgbClr val="FF0000"/>
                </a:solidFill>
              </a:rPr>
              <a:t>non-overlapping</a:t>
            </a:r>
            <a:r>
              <a:rPr lang="en-US" dirty="0">
                <a:solidFill>
                  <a:srgbClr val="0C533A"/>
                </a:solidFill>
              </a:rPr>
              <a:t>  </a:t>
            </a:r>
            <a:r>
              <a:rPr lang="en-US" b="1" i="1" dirty="0">
                <a:solidFill>
                  <a:srgbClr val="0C533A"/>
                </a:solidFill>
              </a:rPr>
              <a:t>K</a:t>
            </a:r>
            <a:r>
              <a:rPr lang="en-US" dirty="0">
                <a:solidFill>
                  <a:srgbClr val="0C533A"/>
                </a:solidFill>
              </a:rPr>
              <a:t> sets</a:t>
            </a:r>
          </a:p>
        </p:txBody>
      </p:sp>
      <p:pic>
        <p:nvPicPr>
          <p:cNvPr id="3" name="Picture 2">
            <a:extLst>
              <a:ext uri="{FF2B5EF4-FFF2-40B4-BE49-F238E27FC236}">
                <a16:creationId xmlns:a16="http://schemas.microsoft.com/office/drawing/2014/main" id="{23CE7F52-A97D-4676-B2EC-71D33D0CC1FE}"/>
              </a:ext>
            </a:extLst>
          </p:cNvPr>
          <p:cNvPicPr>
            <a:picLocks noChangeAspect="1"/>
          </p:cNvPicPr>
          <p:nvPr/>
        </p:nvPicPr>
        <p:blipFill>
          <a:blip r:embed="rId3"/>
          <a:stretch>
            <a:fillRect/>
          </a:stretch>
        </p:blipFill>
        <p:spPr>
          <a:xfrm>
            <a:off x="0" y="1399394"/>
            <a:ext cx="9144000" cy="4059212"/>
          </a:xfrm>
          <a:prstGeom prst="rect">
            <a:avLst/>
          </a:prstGeom>
        </p:spPr>
      </p:pic>
    </p:spTree>
    <p:extLst>
      <p:ext uri="{BB962C8B-B14F-4D97-AF65-F5344CB8AC3E}">
        <p14:creationId xmlns:p14="http://schemas.microsoft.com/office/powerpoint/2010/main" val="106879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K-Means Clustering:  Objective</a:t>
            </a:r>
            <a:endParaRPr lang="en-US" sz="3500" dirty="0">
              <a:solidFill>
                <a:schemeClr val="bg1"/>
              </a:solidFill>
            </a:endParaRPr>
          </a:p>
        </p:txBody>
      </p:sp>
      <p:sp>
        <p:nvSpPr>
          <p:cNvPr id="11" name="Content Placeholder 2">
            <a:extLst>
              <a:ext uri="{FF2B5EF4-FFF2-40B4-BE49-F238E27FC236}">
                <a16:creationId xmlns:a16="http://schemas.microsoft.com/office/drawing/2014/main" id="{6533E9CC-B036-4443-B3A1-1B0CA8A55CA3}"/>
              </a:ext>
            </a:extLst>
          </p:cNvPr>
          <p:cNvSpPr>
            <a:spLocks noGrp="1"/>
          </p:cNvSpPr>
          <p:nvPr>
            <p:ph idx="1"/>
          </p:nvPr>
        </p:nvSpPr>
        <p:spPr>
          <a:xfrm>
            <a:off x="-244446" y="825991"/>
            <a:ext cx="9192280" cy="1428598"/>
          </a:xfrm>
        </p:spPr>
        <p:txBody>
          <a:bodyPr/>
          <a:lstStyle/>
          <a:p>
            <a:pPr lvl="1" indent="-342900"/>
            <a:r>
              <a:rPr lang="en-US" dirty="0">
                <a:solidFill>
                  <a:srgbClr val="0C533A"/>
                </a:solidFill>
              </a:rPr>
              <a:t>The within-cluster variation is as small as possible.</a:t>
            </a:r>
          </a:p>
          <a:p>
            <a:pPr lvl="1" indent="-342900"/>
            <a:endParaRPr lang="en-US" dirty="0">
              <a:solidFill>
                <a:srgbClr val="0C533A"/>
              </a:solidFill>
            </a:endParaRPr>
          </a:p>
          <a:p>
            <a:pPr lvl="1" indent="-342900"/>
            <a:r>
              <a:rPr lang="en-US" dirty="0">
                <a:solidFill>
                  <a:srgbClr val="0C533A"/>
                </a:solidFill>
              </a:rPr>
              <a:t>The within-cluster variation for cluster </a:t>
            </a:r>
            <a:r>
              <a:rPr lang="en-US" i="1" dirty="0">
                <a:solidFill>
                  <a:srgbClr val="0C533A"/>
                </a:solidFill>
              </a:rPr>
              <a:t>C</a:t>
            </a:r>
            <a:r>
              <a:rPr lang="en-US" i="1" baseline="-25000" dirty="0">
                <a:solidFill>
                  <a:srgbClr val="0C533A"/>
                </a:solidFill>
              </a:rPr>
              <a:t>k</a:t>
            </a:r>
            <a:r>
              <a:rPr lang="en-US" dirty="0">
                <a:solidFill>
                  <a:srgbClr val="0C533A"/>
                </a:solidFill>
              </a:rPr>
              <a:t> is a measure WCV(C</a:t>
            </a:r>
            <a:r>
              <a:rPr lang="en-US" baseline="-25000" dirty="0">
                <a:solidFill>
                  <a:srgbClr val="0C533A"/>
                </a:solidFill>
              </a:rPr>
              <a:t>k</a:t>
            </a:r>
            <a:r>
              <a:rPr lang="en-US" dirty="0">
                <a:solidFill>
                  <a:srgbClr val="0C533A"/>
                </a:solidFill>
              </a:rPr>
              <a:t>) of the amount by which the observations within a cluster diﬀer from each other.</a:t>
            </a:r>
          </a:p>
          <a:p>
            <a:pPr lvl="1" indent="-342900"/>
            <a:endParaRPr lang="en-US" dirty="0">
              <a:solidFill>
                <a:srgbClr val="0C533A"/>
              </a:solidFill>
            </a:endParaRPr>
          </a:p>
          <a:p>
            <a:pPr lvl="1" indent="-342900"/>
            <a:r>
              <a:rPr lang="en-US" dirty="0">
                <a:solidFill>
                  <a:srgbClr val="0C533A"/>
                </a:solidFill>
              </a:rPr>
              <a:t>We want to solve </a:t>
            </a:r>
          </a:p>
        </p:txBody>
      </p:sp>
      <p:pic>
        <p:nvPicPr>
          <p:cNvPr id="6" name="Picture 5">
            <a:extLst>
              <a:ext uri="{FF2B5EF4-FFF2-40B4-BE49-F238E27FC236}">
                <a16:creationId xmlns:a16="http://schemas.microsoft.com/office/drawing/2014/main" id="{6C95206B-4239-4219-B656-D8517BD8B57D}"/>
              </a:ext>
            </a:extLst>
          </p:cNvPr>
          <p:cNvPicPr>
            <a:picLocks noChangeAspect="1"/>
          </p:cNvPicPr>
          <p:nvPr/>
        </p:nvPicPr>
        <p:blipFill>
          <a:blip r:embed="rId3"/>
          <a:stretch>
            <a:fillRect/>
          </a:stretch>
        </p:blipFill>
        <p:spPr>
          <a:xfrm>
            <a:off x="2418961" y="3821891"/>
            <a:ext cx="4124270" cy="1460268"/>
          </a:xfrm>
          <a:prstGeom prst="rect">
            <a:avLst/>
          </a:prstGeom>
        </p:spPr>
      </p:pic>
    </p:spTree>
    <p:extLst>
      <p:ext uri="{BB962C8B-B14F-4D97-AF65-F5344CB8AC3E}">
        <p14:creationId xmlns:p14="http://schemas.microsoft.com/office/powerpoint/2010/main" val="395477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K-Means Clustering:  Objective</a:t>
            </a:r>
            <a:endParaRPr lang="en-US" sz="3500" dirty="0">
              <a:solidFill>
                <a:schemeClr val="bg1"/>
              </a:solidFill>
            </a:endParaRPr>
          </a:p>
        </p:txBody>
      </p:sp>
      <p:sp>
        <p:nvSpPr>
          <p:cNvPr id="11" name="Content Placeholder 2">
            <a:extLst>
              <a:ext uri="{FF2B5EF4-FFF2-40B4-BE49-F238E27FC236}">
                <a16:creationId xmlns:a16="http://schemas.microsoft.com/office/drawing/2014/main" id="{6533E9CC-B036-4443-B3A1-1B0CA8A55CA3}"/>
              </a:ext>
            </a:extLst>
          </p:cNvPr>
          <p:cNvSpPr>
            <a:spLocks noGrp="1"/>
          </p:cNvSpPr>
          <p:nvPr>
            <p:ph idx="1"/>
          </p:nvPr>
        </p:nvSpPr>
        <p:spPr>
          <a:xfrm>
            <a:off x="-244446" y="825991"/>
            <a:ext cx="9192280" cy="1428598"/>
          </a:xfrm>
        </p:spPr>
        <p:txBody>
          <a:bodyPr/>
          <a:lstStyle/>
          <a:p>
            <a:pPr lvl="1" indent="-342900"/>
            <a:r>
              <a:rPr lang="en-US" dirty="0">
                <a:solidFill>
                  <a:srgbClr val="0C533A"/>
                </a:solidFill>
              </a:rPr>
              <a:t>The within-cluster variation is as small as possible.</a:t>
            </a:r>
          </a:p>
          <a:p>
            <a:pPr lvl="1" indent="-342900"/>
            <a:endParaRPr lang="en-US" dirty="0">
              <a:solidFill>
                <a:srgbClr val="0C533A"/>
              </a:solidFill>
            </a:endParaRPr>
          </a:p>
          <a:p>
            <a:pPr lvl="1" indent="-342900"/>
            <a:r>
              <a:rPr lang="en-US" dirty="0">
                <a:solidFill>
                  <a:srgbClr val="0C533A"/>
                </a:solidFill>
              </a:rPr>
              <a:t>The within-cluster variation for cluster </a:t>
            </a:r>
            <a:r>
              <a:rPr lang="en-US" i="1" dirty="0">
                <a:solidFill>
                  <a:srgbClr val="0C533A"/>
                </a:solidFill>
              </a:rPr>
              <a:t>C</a:t>
            </a:r>
            <a:r>
              <a:rPr lang="en-US" i="1" baseline="-25000" dirty="0">
                <a:solidFill>
                  <a:srgbClr val="0C533A"/>
                </a:solidFill>
              </a:rPr>
              <a:t>k</a:t>
            </a:r>
            <a:r>
              <a:rPr lang="en-US" dirty="0">
                <a:solidFill>
                  <a:srgbClr val="0C533A"/>
                </a:solidFill>
              </a:rPr>
              <a:t> is a measure WCV(</a:t>
            </a:r>
            <a:r>
              <a:rPr lang="en-US" i="1" dirty="0">
                <a:solidFill>
                  <a:srgbClr val="0C533A"/>
                </a:solidFill>
              </a:rPr>
              <a:t>C</a:t>
            </a:r>
            <a:r>
              <a:rPr lang="en-US" i="1" baseline="-25000" dirty="0">
                <a:solidFill>
                  <a:srgbClr val="0C533A"/>
                </a:solidFill>
              </a:rPr>
              <a:t>k</a:t>
            </a:r>
            <a:r>
              <a:rPr lang="en-US" dirty="0">
                <a:solidFill>
                  <a:srgbClr val="0C533A"/>
                </a:solidFill>
              </a:rPr>
              <a:t> ) of the amount by which the observations within a cluster diﬀer from each other.</a:t>
            </a:r>
          </a:p>
          <a:p>
            <a:pPr lvl="1" indent="-342900"/>
            <a:r>
              <a:rPr lang="en-US" dirty="0">
                <a:solidFill>
                  <a:srgbClr val="0C533A"/>
                </a:solidFill>
              </a:rPr>
              <a:t>We want to solve </a:t>
            </a:r>
          </a:p>
          <a:p>
            <a:pPr lvl="1" indent="-342900"/>
            <a:endParaRPr lang="en-US" dirty="0">
              <a:solidFill>
                <a:srgbClr val="0C533A"/>
              </a:solidFill>
            </a:endParaRPr>
          </a:p>
          <a:p>
            <a:pPr lvl="1" indent="-342900"/>
            <a:endParaRPr lang="en-US" dirty="0">
              <a:solidFill>
                <a:srgbClr val="0C533A"/>
              </a:solidFill>
            </a:endParaRPr>
          </a:p>
          <a:p>
            <a:pPr lvl="1" indent="-342900"/>
            <a:endParaRPr lang="en-US" dirty="0">
              <a:solidFill>
                <a:srgbClr val="0C533A"/>
              </a:solidFill>
            </a:endParaRPr>
          </a:p>
          <a:p>
            <a:pPr lvl="1" indent="-342900"/>
            <a:endParaRPr lang="en-US" dirty="0">
              <a:solidFill>
                <a:srgbClr val="0C533A"/>
              </a:solidFill>
            </a:endParaRPr>
          </a:p>
          <a:p>
            <a:pPr lvl="1" indent="-342900"/>
            <a:endParaRPr lang="en-US" dirty="0">
              <a:solidFill>
                <a:srgbClr val="0C533A"/>
              </a:solidFill>
            </a:endParaRPr>
          </a:p>
          <a:p>
            <a:pPr marL="400050" lvl="1" indent="0">
              <a:buNone/>
            </a:pPr>
            <a:r>
              <a:rPr lang="en-US" dirty="0">
                <a:solidFill>
                  <a:srgbClr val="0C533A"/>
                </a:solidFill>
              </a:rPr>
              <a:t>Where |</a:t>
            </a:r>
            <a:r>
              <a:rPr lang="en-US" i="1" dirty="0">
                <a:solidFill>
                  <a:srgbClr val="0C533A"/>
                </a:solidFill>
              </a:rPr>
              <a:t>C</a:t>
            </a:r>
            <a:r>
              <a:rPr lang="en-US" i="1" baseline="-25000" dirty="0">
                <a:solidFill>
                  <a:srgbClr val="0C533A"/>
                </a:solidFill>
              </a:rPr>
              <a:t>k </a:t>
            </a:r>
            <a:r>
              <a:rPr lang="en-US" dirty="0">
                <a:solidFill>
                  <a:srgbClr val="0C533A"/>
                </a:solidFill>
              </a:rPr>
              <a:t>|is the number of observations in the </a:t>
            </a:r>
            <a:r>
              <a:rPr lang="en-US" i="1" dirty="0">
                <a:solidFill>
                  <a:srgbClr val="0C533A"/>
                </a:solidFill>
              </a:rPr>
              <a:t>k</a:t>
            </a:r>
            <a:r>
              <a:rPr lang="en-US" dirty="0">
                <a:solidFill>
                  <a:srgbClr val="0C533A"/>
                </a:solidFill>
              </a:rPr>
              <a:t>th cluster.</a:t>
            </a:r>
          </a:p>
        </p:txBody>
      </p:sp>
      <p:pic>
        <p:nvPicPr>
          <p:cNvPr id="6" name="Picture 5">
            <a:extLst>
              <a:ext uri="{FF2B5EF4-FFF2-40B4-BE49-F238E27FC236}">
                <a16:creationId xmlns:a16="http://schemas.microsoft.com/office/drawing/2014/main" id="{6C95206B-4239-4219-B656-D8517BD8B57D}"/>
              </a:ext>
            </a:extLst>
          </p:cNvPr>
          <p:cNvPicPr>
            <a:picLocks noChangeAspect="1"/>
          </p:cNvPicPr>
          <p:nvPr/>
        </p:nvPicPr>
        <p:blipFill>
          <a:blip r:embed="rId3"/>
          <a:stretch>
            <a:fillRect/>
          </a:stretch>
        </p:blipFill>
        <p:spPr>
          <a:xfrm>
            <a:off x="2975540" y="3099943"/>
            <a:ext cx="3192920" cy="1130508"/>
          </a:xfrm>
          <a:prstGeom prst="rect">
            <a:avLst/>
          </a:prstGeom>
        </p:spPr>
      </p:pic>
      <p:pic>
        <p:nvPicPr>
          <p:cNvPr id="3" name="Picture 2">
            <a:extLst>
              <a:ext uri="{FF2B5EF4-FFF2-40B4-BE49-F238E27FC236}">
                <a16:creationId xmlns:a16="http://schemas.microsoft.com/office/drawing/2014/main" id="{F62BC4CE-EE5C-48B0-9179-900851C43FCC}"/>
              </a:ext>
            </a:extLst>
          </p:cNvPr>
          <p:cNvPicPr>
            <a:picLocks noChangeAspect="1"/>
          </p:cNvPicPr>
          <p:nvPr/>
        </p:nvPicPr>
        <p:blipFill>
          <a:blip r:embed="rId4"/>
          <a:stretch>
            <a:fillRect/>
          </a:stretch>
        </p:blipFill>
        <p:spPr>
          <a:xfrm>
            <a:off x="1692768" y="4230451"/>
            <a:ext cx="5758464" cy="1113515"/>
          </a:xfrm>
          <a:prstGeom prst="rect">
            <a:avLst/>
          </a:prstGeom>
        </p:spPr>
      </p:pic>
    </p:spTree>
    <p:extLst>
      <p:ext uri="{BB962C8B-B14F-4D97-AF65-F5344CB8AC3E}">
        <p14:creationId xmlns:p14="http://schemas.microsoft.com/office/powerpoint/2010/main" val="131687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9" end="9"/>
                                            </p:txEl>
                                          </p:spTgt>
                                        </p:tgtEl>
                                        <p:attrNameLst>
                                          <p:attrName>style.visibility</p:attrName>
                                        </p:attrNameLst>
                                      </p:cBhvr>
                                      <p:to>
                                        <p:strVal val="visible"/>
                                      </p:to>
                                    </p:set>
                                    <p:animEffect transition="in" filter="fade">
                                      <p:cBhvr>
                                        <p:cTn id="32"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K-Means Clustering:  Algorithm</a:t>
            </a:r>
            <a:endParaRPr lang="en-US" sz="3500" dirty="0">
              <a:solidFill>
                <a:schemeClr val="bg1"/>
              </a:solidFill>
            </a:endParaRPr>
          </a:p>
        </p:txBody>
      </p:sp>
      <p:pic>
        <p:nvPicPr>
          <p:cNvPr id="9" name="Picture 8">
            <a:extLst>
              <a:ext uri="{FF2B5EF4-FFF2-40B4-BE49-F238E27FC236}">
                <a16:creationId xmlns:a16="http://schemas.microsoft.com/office/drawing/2014/main" id="{D2EE8D05-F724-4541-A95C-2EDD0BE79CEF}"/>
              </a:ext>
            </a:extLst>
          </p:cNvPr>
          <p:cNvPicPr>
            <a:picLocks noChangeAspect="1"/>
          </p:cNvPicPr>
          <p:nvPr/>
        </p:nvPicPr>
        <p:blipFill>
          <a:blip r:embed="rId3"/>
          <a:stretch>
            <a:fillRect/>
          </a:stretch>
        </p:blipFill>
        <p:spPr>
          <a:xfrm>
            <a:off x="677075" y="806912"/>
            <a:ext cx="7517624" cy="2234043"/>
          </a:xfrm>
          <a:prstGeom prst="rect">
            <a:avLst/>
          </a:prstGeom>
        </p:spPr>
      </p:pic>
      <p:pic>
        <p:nvPicPr>
          <p:cNvPr id="14" name="Picture 13">
            <a:extLst>
              <a:ext uri="{FF2B5EF4-FFF2-40B4-BE49-F238E27FC236}">
                <a16:creationId xmlns:a16="http://schemas.microsoft.com/office/drawing/2014/main" id="{B9D4DFDE-E249-4F87-B37E-A78B755CBB17}"/>
              </a:ext>
            </a:extLst>
          </p:cNvPr>
          <p:cNvPicPr>
            <a:picLocks noChangeAspect="1"/>
          </p:cNvPicPr>
          <p:nvPr/>
        </p:nvPicPr>
        <p:blipFill rotWithShape="1">
          <a:blip r:embed="rId4"/>
          <a:srcRect r="42819"/>
          <a:stretch/>
        </p:blipFill>
        <p:spPr>
          <a:xfrm>
            <a:off x="1299031" y="3737369"/>
            <a:ext cx="3396186" cy="959033"/>
          </a:xfrm>
          <a:prstGeom prst="rect">
            <a:avLst/>
          </a:prstGeom>
        </p:spPr>
      </p:pic>
      <p:pic>
        <p:nvPicPr>
          <p:cNvPr id="6" name="Picture 5">
            <a:extLst>
              <a:ext uri="{FF2B5EF4-FFF2-40B4-BE49-F238E27FC236}">
                <a16:creationId xmlns:a16="http://schemas.microsoft.com/office/drawing/2014/main" id="{812C00E9-5245-4AC7-99FB-2F982F0A2493}"/>
              </a:ext>
            </a:extLst>
          </p:cNvPr>
          <p:cNvPicPr>
            <a:picLocks noChangeAspect="1"/>
          </p:cNvPicPr>
          <p:nvPr/>
        </p:nvPicPr>
        <p:blipFill rotWithShape="1">
          <a:blip r:embed="rId4"/>
          <a:srcRect l="60620"/>
          <a:stretch/>
        </p:blipFill>
        <p:spPr>
          <a:xfrm>
            <a:off x="4747097" y="3674998"/>
            <a:ext cx="2338921" cy="959033"/>
          </a:xfrm>
          <a:prstGeom prst="rect">
            <a:avLst/>
          </a:prstGeom>
        </p:spPr>
      </p:pic>
    </p:spTree>
    <p:extLst>
      <p:ext uri="{BB962C8B-B14F-4D97-AF65-F5344CB8AC3E}">
        <p14:creationId xmlns:p14="http://schemas.microsoft.com/office/powerpoint/2010/main" val="2945350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K-Means Clustering Illustration </a:t>
            </a:r>
            <a:endParaRPr lang="en-US" sz="3500" dirty="0">
              <a:solidFill>
                <a:schemeClr val="bg1"/>
              </a:solidFill>
            </a:endParaRPr>
          </a:p>
        </p:txBody>
      </p:sp>
      <p:pic>
        <p:nvPicPr>
          <p:cNvPr id="3" name="Picture 2">
            <a:extLst>
              <a:ext uri="{FF2B5EF4-FFF2-40B4-BE49-F238E27FC236}">
                <a16:creationId xmlns:a16="http://schemas.microsoft.com/office/drawing/2014/main" id="{4D9DE73E-B1FF-4539-8C32-81D998CFE972}"/>
              </a:ext>
            </a:extLst>
          </p:cNvPr>
          <p:cNvPicPr>
            <a:picLocks noChangeAspect="1"/>
          </p:cNvPicPr>
          <p:nvPr/>
        </p:nvPicPr>
        <p:blipFill>
          <a:blip r:embed="rId3"/>
          <a:stretch>
            <a:fillRect/>
          </a:stretch>
        </p:blipFill>
        <p:spPr>
          <a:xfrm>
            <a:off x="1592884" y="827629"/>
            <a:ext cx="4953194" cy="4816868"/>
          </a:xfrm>
          <a:prstGeom prst="rect">
            <a:avLst/>
          </a:prstGeom>
        </p:spPr>
      </p:pic>
    </p:spTree>
    <p:extLst>
      <p:ext uri="{BB962C8B-B14F-4D97-AF65-F5344CB8AC3E}">
        <p14:creationId xmlns:p14="http://schemas.microsoft.com/office/powerpoint/2010/main" val="735190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K-Means Properties</a:t>
            </a:r>
            <a:endParaRPr lang="en-US" sz="3500" dirty="0">
              <a:solidFill>
                <a:schemeClr val="bg1"/>
              </a:solidFill>
            </a:endParaRPr>
          </a:p>
        </p:txBody>
      </p:sp>
      <p:pic>
        <p:nvPicPr>
          <p:cNvPr id="6" name="Picture 5">
            <a:extLst>
              <a:ext uri="{FF2B5EF4-FFF2-40B4-BE49-F238E27FC236}">
                <a16:creationId xmlns:a16="http://schemas.microsoft.com/office/drawing/2014/main" id="{9DB9C249-5ABF-41D7-AF93-F6F2DFFBDA90}"/>
              </a:ext>
            </a:extLst>
          </p:cNvPr>
          <p:cNvPicPr>
            <a:picLocks noChangeAspect="1"/>
          </p:cNvPicPr>
          <p:nvPr/>
        </p:nvPicPr>
        <p:blipFill>
          <a:blip r:embed="rId3"/>
          <a:stretch>
            <a:fillRect/>
          </a:stretch>
        </p:blipFill>
        <p:spPr>
          <a:xfrm>
            <a:off x="83762" y="790979"/>
            <a:ext cx="9144000" cy="2442100"/>
          </a:xfrm>
          <a:prstGeom prst="rect">
            <a:avLst/>
          </a:prstGeom>
        </p:spPr>
      </p:pic>
    </p:spTree>
    <p:extLst>
      <p:ext uri="{BB962C8B-B14F-4D97-AF65-F5344CB8AC3E}">
        <p14:creationId xmlns:p14="http://schemas.microsoft.com/office/powerpoint/2010/main" val="54559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Multiple Runs of K-Means</a:t>
            </a:r>
            <a:endParaRPr lang="en-US" sz="3500" dirty="0">
              <a:solidFill>
                <a:schemeClr val="bg1"/>
              </a:solidFill>
            </a:endParaRPr>
          </a:p>
        </p:txBody>
      </p:sp>
      <p:pic>
        <p:nvPicPr>
          <p:cNvPr id="3" name="Picture 2">
            <a:extLst>
              <a:ext uri="{FF2B5EF4-FFF2-40B4-BE49-F238E27FC236}">
                <a16:creationId xmlns:a16="http://schemas.microsoft.com/office/drawing/2014/main" id="{6CBC8C7C-3861-4D20-BDCD-39EDC3E6199C}"/>
              </a:ext>
            </a:extLst>
          </p:cNvPr>
          <p:cNvPicPr>
            <a:picLocks noChangeAspect="1"/>
          </p:cNvPicPr>
          <p:nvPr/>
        </p:nvPicPr>
        <p:blipFill>
          <a:blip r:embed="rId3"/>
          <a:stretch>
            <a:fillRect/>
          </a:stretch>
        </p:blipFill>
        <p:spPr>
          <a:xfrm>
            <a:off x="1917669" y="757346"/>
            <a:ext cx="5474030" cy="5343307"/>
          </a:xfrm>
          <a:prstGeom prst="rect">
            <a:avLst/>
          </a:prstGeom>
        </p:spPr>
      </p:pic>
    </p:spTree>
    <p:extLst>
      <p:ext uri="{BB962C8B-B14F-4D97-AF65-F5344CB8AC3E}">
        <p14:creationId xmlns:p14="http://schemas.microsoft.com/office/powerpoint/2010/main" val="3858654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K-Means++: Improved Initialization </a:t>
            </a:r>
            <a:endParaRPr lang="en-US" sz="3500" dirty="0">
              <a:solidFill>
                <a:schemeClr val="bg1"/>
              </a:solidFill>
            </a:endParaRPr>
          </a:p>
        </p:txBody>
      </p:sp>
      <p:sp>
        <p:nvSpPr>
          <p:cNvPr id="7" name="Content Placeholder 2">
            <a:extLst>
              <a:ext uri="{FF2B5EF4-FFF2-40B4-BE49-F238E27FC236}">
                <a16:creationId xmlns:a16="http://schemas.microsoft.com/office/drawing/2014/main" id="{D2FC7750-CEB1-4A07-BC97-2A13BBFB4185}"/>
              </a:ext>
            </a:extLst>
          </p:cNvPr>
          <p:cNvSpPr>
            <a:spLocks noGrp="1"/>
          </p:cNvSpPr>
          <p:nvPr>
            <p:ph idx="1"/>
          </p:nvPr>
        </p:nvSpPr>
        <p:spPr>
          <a:xfrm>
            <a:off x="0" y="1100541"/>
            <a:ext cx="9192280" cy="1428598"/>
          </a:xfrm>
        </p:spPr>
        <p:txBody>
          <a:bodyPr/>
          <a:lstStyle/>
          <a:p>
            <a:pPr>
              <a:buFont typeface="+mj-lt"/>
              <a:buAutoNum type="arabicPeriod"/>
            </a:pPr>
            <a:r>
              <a:rPr lang="en-US" sz="2000" dirty="0">
                <a:solidFill>
                  <a:srgbClr val="0C533A"/>
                </a:solidFill>
              </a:rPr>
              <a:t>Choose one center uniformly at random among the data points. </a:t>
            </a:r>
          </a:p>
          <a:p>
            <a:pPr>
              <a:buFont typeface="+mj-lt"/>
              <a:buAutoNum type="arabicPeriod"/>
            </a:pPr>
            <a:r>
              <a:rPr lang="en-US" sz="2000" dirty="0">
                <a:solidFill>
                  <a:srgbClr val="0C533A"/>
                </a:solidFill>
              </a:rPr>
              <a:t>For each data point </a:t>
            </a:r>
            <a:r>
              <a:rPr lang="en-US" sz="2000" i="1" dirty="0">
                <a:solidFill>
                  <a:srgbClr val="0C533A"/>
                </a:solidFill>
              </a:rPr>
              <a:t>x </a:t>
            </a:r>
            <a:r>
              <a:rPr lang="en-US" sz="2000" dirty="0">
                <a:solidFill>
                  <a:srgbClr val="0C533A"/>
                </a:solidFill>
              </a:rPr>
              <a:t>not chosen yet, compute D(</a:t>
            </a:r>
            <a:r>
              <a:rPr lang="en-US" sz="2000" i="1" dirty="0">
                <a:solidFill>
                  <a:srgbClr val="0C533A"/>
                </a:solidFill>
              </a:rPr>
              <a:t>x</a:t>
            </a:r>
            <a:r>
              <a:rPr lang="en-US" sz="2000" dirty="0">
                <a:solidFill>
                  <a:srgbClr val="0C533A"/>
                </a:solidFill>
              </a:rPr>
              <a:t>), the distance between </a:t>
            </a:r>
            <a:r>
              <a:rPr lang="en-US" sz="2000" i="1" dirty="0">
                <a:solidFill>
                  <a:srgbClr val="0C533A"/>
                </a:solidFill>
              </a:rPr>
              <a:t>x</a:t>
            </a:r>
            <a:r>
              <a:rPr lang="en-US" sz="2000" dirty="0">
                <a:solidFill>
                  <a:srgbClr val="0C533A"/>
                </a:solidFill>
              </a:rPr>
              <a:t> and the nearest center that has already been chosen.</a:t>
            </a:r>
          </a:p>
          <a:p>
            <a:pPr>
              <a:buFont typeface="+mj-lt"/>
              <a:buAutoNum type="arabicPeriod"/>
            </a:pPr>
            <a:r>
              <a:rPr lang="en-US" sz="2000" dirty="0">
                <a:solidFill>
                  <a:srgbClr val="0C533A"/>
                </a:solidFill>
              </a:rPr>
              <a:t>Choose one new data point at random as a new center, using a weighted probability distribution where a point </a:t>
            </a:r>
            <a:r>
              <a:rPr lang="en-US" sz="2000" i="1" dirty="0">
                <a:solidFill>
                  <a:srgbClr val="0C533A"/>
                </a:solidFill>
              </a:rPr>
              <a:t>x</a:t>
            </a:r>
            <a:r>
              <a:rPr lang="en-US" sz="2000" dirty="0">
                <a:solidFill>
                  <a:srgbClr val="0C533A"/>
                </a:solidFill>
              </a:rPr>
              <a:t> is chosen with probability proportional to D(</a:t>
            </a:r>
            <a:r>
              <a:rPr lang="en-US" sz="2000" i="1" dirty="0">
                <a:solidFill>
                  <a:srgbClr val="0C533A"/>
                </a:solidFill>
              </a:rPr>
              <a:t>x</a:t>
            </a:r>
            <a:r>
              <a:rPr lang="en-US" sz="2000" dirty="0">
                <a:solidFill>
                  <a:srgbClr val="0C533A"/>
                </a:solidFill>
              </a:rPr>
              <a:t>)</a:t>
            </a:r>
            <a:r>
              <a:rPr lang="en-US" sz="2000" baseline="30000" dirty="0">
                <a:solidFill>
                  <a:srgbClr val="0C533A"/>
                </a:solidFill>
              </a:rPr>
              <a:t>2</a:t>
            </a:r>
            <a:r>
              <a:rPr lang="en-US" sz="2000" dirty="0">
                <a:solidFill>
                  <a:srgbClr val="0C533A"/>
                </a:solidFill>
              </a:rPr>
              <a:t>.</a:t>
            </a:r>
          </a:p>
          <a:p>
            <a:pPr>
              <a:buFont typeface="+mj-lt"/>
              <a:buAutoNum type="arabicPeriod"/>
            </a:pPr>
            <a:r>
              <a:rPr lang="en-US" sz="2000" dirty="0">
                <a:solidFill>
                  <a:srgbClr val="0C533A"/>
                </a:solidFill>
              </a:rPr>
              <a:t>Repeat Steps 2 and 3 until </a:t>
            </a:r>
            <a:r>
              <a:rPr lang="en-US" sz="2000" i="1" dirty="0">
                <a:solidFill>
                  <a:srgbClr val="0C533A"/>
                </a:solidFill>
              </a:rPr>
              <a:t>k</a:t>
            </a:r>
            <a:r>
              <a:rPr lang="en-US" sz="2000" dirty="0">
                <a:solidFill>
                  <a:srgbClr val="0C533A"/>
                </a:solidFill>
              </a:rPr>
              <a:t> centers have been chosen.</a:t>
            </a:r>
          </a:p>
          <a:p>
            <a:pPr>
              <a:buFont typeface="+mj-lt"/>
              <a:buAutoNum type="arabicPeriod"/>
            </a:pPr>
            <a:r>
              <a:rPr lang="en-US" sz="2000" dirty="0">
                <a:solidFill>
                  <a:srgbClr val="0C533A"/>
                </a:solidFill>
              </a:rPr>
              <a:t>Now that the initial centers have been chosen, proceed using standard </a:t>
            </a:r>
            <a:r>
              <a:rPr lang="en-US" sz="2000" i="1" dirty="0">
                <a:solidFill>
                  <a:srgbClr val="0C533A"/>
                </a:solidFill>
                <a:hlinkClick r:id="rId3" tooltip="K-means clustering">
                  <a:extLst>
                    <a:ext uri="{A12FA001-AC4F-418D-AE19-62706E023703}">
                      <ahyp:hlinkClr xmlns:ahyp="http://schemas.microsoft.com/office/drawing/2018/hyperlinkcolor" val="tx"/>
                    </a:ext>
                  </a:extLst>
                </a:hlinkClick>
              </a:rPr>
              <a:t>k</a:t>
            </a:r>
            <a:r>
              <a:rPr lang="en-US" sz="2000" dirty="0">
                <a:solidFill>
                  <a:srgbClr val="0C533A"/>
                </a:solidFill>
                <a:hlinkClick r:id="rId3" tooltip="K-means clustering">
                  <a:extLst>
                    <a:ext uri="{A12FA001-AC4F-418D-AE19-62706E023703}">
                      <ahyp:hlinkClr xmlns:ahyp="http://schemas.microsoft.com/office/drawing/2018/hyperlinkcolor" val="tx"/>
                    </a:ext>
                  </a:extLst>
                </a:hlinkClick>
              </a:rPr>
              <a:t>-means clustering</a:t>
            </a:r>
            <a:r>
              <a:rPr lang="en-US" sz="2000" dirty="0">
                <a:solidFill>
                  <a:srgbClr val="0C533A"/>
                </a:solidFill>
              </a:rPr>
              <a:t>.</a:t>
            </a:r>
          </a:p>
        </p:txBody>
      </p:sp>
    </p:spTree>
    <p:extLst>
      <p:ext uri="{BB962C8B-B14F-4D97-AF65-F5344CB8AC3E}">
        <p14:creationId xmlns:p14="http://schemas.microsoft.com/office/powerpoint/2010/main" val="14338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Hierarchical Clustering</a:t>
            </a:r>
            <a:endParaRPr lang="en-US" sz="3500" dirty="0">
              <a:solidFill>
                <a:schemeClr val="bg1"/>
              </a:solidFill>
            </a:endParaRPr>
          </a:p>
        </p:txBody>
      </p:sp>
      <p:sp>
        <p:nvSpPr>
          <p:cNvPr id="7" name="Content Placeholder 2">
            <a:extLst>
              <a:ext uri="{FF2B5EF4-FFF2-40B4-BE49-F238E27FC236}">
                <a16:creationId xmlns:a16="http://schemas.microsoft.com/office/drawing/2014/main" id="{D2FC7750-CEB1-4A07-BC97-2A13BBFB4185}"/>
              </a:ext>
            </a:extLst>
          </p:cNvPr>
          <p:cNvSpPr>
            <a:spLocks noGrp="1"/>
          </p:cNvSpPr>
          <p:nvPr>
            <p:ph idx="1"/>
          </p:nvPr>
        </p:nvSpPr>
        <p:spPr>
          <a:xfrm>
            <a:off x="0" y="801511"/>
            <a:ext cx="9192280" cy="1428598"/>
          </a:xfrm>
        </p:spPr>
        <p:txBody>
          <a:bodyPr/>
          <a:lstStyle/>
          <a:p>
            <a:pPr>
              <a:buFont typeface="+mj-lt"/>
              <a:buAutoNum type="arabicPeriod"/>
            </a:pPr>
            <a:r>
              <a:rPr lang="en-US" sz="2000" dirty="0">
                <a:solidFill>
                  <a:srgbClr val="0C533A"/>
                </a:solidFill>
              </a:rPr>
              <a:t>Multiple levels of similarity needed in complex domains</a:t>
            </a:r>
          </a:p>
          <a:p>
            <a:pPr>
              <a:buFont typeface="+mj-lt"/>
              <a:buAutoNum type="arabicPeriod"/>
            </a:pPr>
            <a:r>
              <a:rPr lang="en-US" sz="2000" dirty="0">
                <a:solidFill>
                  <a:srgbClr val="0C533A"/>
                </a:solidFill>
              </a:rPr>
              <a:t>Build a similarity tree</a:t>
            </a:r>
          </a:p>
        </p:txBody>
      </p:sp>
      <p:pic>
        <p:nvPicPr>
          <p:cNvPr id="3" name="Picture 2">
            <a:extLst>
              <a:ext uri="{FF2B5EF4-FFF2-40B4-BE49-F238E27FC236}">
                <a16:creationId xmlns:a16="http://schemas.microsoft.com/office/drawing/2014/main" id="{B9663447-D2A1-48A7-92CB-D34FFE4B72C6}"/>
              </a:ext>
            </a:extLst>
          </p:cNvPr>
          <p:cNvPicPr>
            <a:picLocks noChangeAspect="1"/>
          </p:cNvPicPr>
          <p:nvPr/>
        </p:nvPicPr>
        <p:blipFill>
          <a:blip r:embed="rId3"/>
          <a:stretch>
            <a:fillRect/>
          </a:stretch>
        </p:blipFill>
        <p:spPr>
          <a:xfrm>
            <a:off x="905522" y="2095073"/>
            <a:ext cx="7111014" cy="3487290"/>
          </a:xfrm>
          <a:prstGeom prst="rect">
            <a:avLst/>
          </a:prstGeom>
        </p:spPr>
      </p:pic>
    </p:spTree>
    <p:extLst>
      <p:ext uri="{BB962C8B-B14F-4D97-AF65-F5344CB8AC3E}">
        <p14:creationId xmlns:p14="http://schemas.microsoft.com/office/powerpoint/2010/main" val="2592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Hierarchical Clustering</a:t>
            </a:r>
            <a:endParaRPr lang="en-US" sz="3500" dirty="0">
              <a:solidFill>
                <a:schemeClr val="bg1"/>
              </a:solidFill>
            </a:endParaRPr>
          </a:p>
        </p:txBody>
      </p:sp>
      <p:sp>
        <p:nvSpPr>
          <p:cNvPr id="7" name="Content Placeholder 2">
            <a:extLst>
              <a:ext uri="{FF2B5EF4-FFF2-40B4-BE49-F238E27FC236}">
                <a16:creationId xmlns:a16="http://schemas.microsoft.com/office/drawing/2014/main" id="{D2FC7750-CEB1-4A07-BC97-2A13BBFB4185}"/>
              </a:ext>
            </a:extLst>
          </p:cNvPr>
          <p:cNvSpPr>
            <a:spLocks noGrp="1"/>
          </p:cNvSpPr>
          <p:nvPr>
            <p:ph idx="1"/>
          </p:nvPr>
        </p:nvSpPr>
        <p:spPr>
          <a:xfrm>
            <a:off x="0" y="1100541"/>
            <a:ext cx="9192280" cy="1517016"/>
          </a:xfrm>
        </p:spPr>
        <p:txBody>
          <a:bodyPr/>
          <a:lstStyle/>
          <a:p>
            <a:pPr marL="0" indent="0">
              <a:buNone/>
            </a:pPr>
            <a:r>
              <a:rPr lang="en-US" sz="2000" dirty="0">
                <a:solidFill>
                  <a:srgbClr val="0C533A"/>
                </a:solidFill>
              </a:rPr>
              <a:t>Main Procedure</a:t>
            </a:r>
          </a:p>
          <a:p>
            <a:pPr>
              <a:buFont typeface="+mj-lt"/>
              <a:buAutoNum type="arabicPeriod"/>
            </a:pPr>
            <a:r>
              <a:rPr lang="en-US" sz="2000" dirty="0">
                <a:solidFill>
                  <a:srgbClr val="0C533A"/>
                </a:solidFill>
              </a:rPr>
              <a:t>Start with each point in its own cluster.</a:t>
            </a:r>
          </a:p>
          <a:p>
            <a:pPr>
              <a:buFont typeface="+mj-lt"/>
              <a:buAutoNum type="arabicPeriod"/>
            </a:pPr>
            <a:r>
              <a:rPr lang="en-US" sz="2000" dirty="0">
                <a:solidFill>
                  <a:srgbClr val="0C533A"/>
                </a:solidFill>
              </a:rPr>
              <a:t>Identify the closest two clusters and merge them.</a:t>
            </a:r>
          </a:p>
          <a:p>
            <a:pPr>
              <a:buFont typeface="+mj-lt"/>
              <a:buAutoNum type="arabicPeriod"/>
            </a:pPr>
            <a:r>
              <a:rPr lang="en-US" sz="2000" dirty="0">
                <a:solidFill>
                  <a:srgbClr val="0C533A"/>
                </a:solidFill>
              </a:rPr>
              <a:t> Repeat until all points are in a single cluster  </a:t>
            </a:r>
          </a:p>
        </p:txBody>
      </p:sp>
      <p:pic>
        <p:nvPicPr>
          <p:cNvPr id="6" name="Picture 5">
            <a:extLst>
              <a:ext uri="{FF2B5EF4-FFF2-40B4-BE49-F238E27FC236}">
                <a16:creationId xmlns:a16="http://schemas.microsoft.com/office/drawing/2014/main" id="{453309D9-CDFD-40E4-8AC6-9343BDD3287F}"/>
              </a:ext>
            </a:extLst>
          </p:cNvPr>
          <p:cNvPicPr>
            <a:picLocks noChangeAspect="1"/>
          </p:cNvPicPr>
          <p:nvPr/>
        </p:nvPicPr>
        <p:blipFill>
          <a:blip r:embed="rId3"/>
          <a:stretch>
            <a:fillRect/>
          </a:stretch>
        </p:blipFill>
        <p:spPr>
          <a:xfrm>
            <a:off x="1186626" y="2769944"/>
            <a:ext cx="5235115" cy="3462595"/>
          </a:xfrm>
          <a:prstGeom prst="rect">
            <a:avLst/>
          </a:prstGeom>
        </p:spPr>
      </p:pic>
    </p:spTree>
    <p:extLst>
      <p:ext uri="{BB962C8B-B14F-4D97-AF65-F5344CB8AC3E}">
        <p14:creationId xmlns:p14="http://schemas.microsoft.com/office/powerpoint/2010/main" val="202888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Principal  Components Analysis</a:t>
            </a:r>
          </a:p>
        </p:txBody>
      </p:sp>
      <p:sp>
        <p:nvSpPr>
          <p:cNvPr id="6" name="Content Placeholder 2">
            <a:extLst>
              <a:ext uri="{FF2B5EF4-FFF2-40B4-BE49-F238E27FC236}">
                <a16:creationId xmlns:a16="http://schemas.microsoft.com/office/drawing/2014/main" id="{1918A434-61A6-450B-BE15-0A1AB0BE36F9}"/>
              </a:ext>
            </a:extLst>
          </p:cNvPr>
          <p:cNvSpPr>
            <a:spLocks noGrp="1"/>
          </p:cNvSpPr>
          <p:nvPr>
            <p:ph idx="1"/>
          </p:nvPr>
        </p:nvSpPr>
        <p:spPr>
          <a:xfrm>
            <a:off x="63402" y="714196"/>
            <a:ext cx="9192280" cy="3327312"/>
          </a:xfrm>
        </p:spPr>
        <p:txBody>
          <a:bodyPr/>
          <a:lstStyle/>
          <a:p>
            <a:pPr lvl="1" indent="-342900"/>
            <a:r>
              <a:rPr lang="en-US" dirty="0">
                <a:solidFill>
                  <a:srgbClr val="064339"/>
                </a:solidFill>
              </a:rPr>
              <a:t>PCA produces a low-dimensional representation of a dataset. It ﬁnds a sequence of linear combinations of the variables that have maximal variance, and are mutually uncorrelated. </a:t>
            </a:r>
          </a:p>
          <a:p>
            <a:pPr lvl="1" indent="-342900"/>
            <a:endParaRPr lang="en-US" dirty="0">
              <a:solidFill>
                <a:srgbClr val="064339"/>
              </a:solidFill>
            </a:endParaRPr>
          </a:p>
          <a:p>
            <a:pPr lvl="1" indent="-342900"/>
            <a:endParaRPr lang="en-US" dirty="0">
              <a:solidFill>
                <a:srgbClr val="064339"/>
              </a:solidFill>
            </a:endParaRPr>
          </a:p>
          <a:p>
            <a:pPr lvl="1" indent="-342900"/>
            <a:r>
              <a:rPr lang="en-US" dirty="0">
                <a:solidFill>
                  <a:srgbClr val="064339"/>
                </a:solidFill>
              </a:rPr>
              <a:t>PCA can also serves a tool for data visualization</a:t>
            </a:r>
          </a:p>
          <a:p>
            <a:pPr lvl="1" indent="-342900"/>
            <a:endParaRPr lang="en-US" dirty="0">
              <a:solidFill>
                <a:srgbClr val="064339"/>
              </a:solidFill>
            </a:endParaRPr>
          </a:p>
          <a:p>
            <a:pPr lvl="1" indent="-342900"/>
            <a:endParaRPr lang="en-US" dirty="0">
              <a:solidFill>
                <a:srgbClr val="064339"/>
              </a:solidFill>
            </a:endParaRPr>
          </a:p>
          <a:p>
            <a:pPr lvl="1" indent="-342900"/>
            <a:endParaRPr lang="en-US" dirty="0">
              <a:solidFill>
                <a:srgbClr val="064339"/>
              </a:solidFill>
            </a:endParaRPr>
          </a:p>
          <a:p>
            <a:pPr lvl="1" indent="-342900"/>
            <a:r>
              <a:rPr lang="en-US" dirty="0">
                <a:solidFill>
                  <a:srgbClr val="064339"/>
                </a:solidFill>
              </a:rPr>
              <a:t>PCA can be used for data denoising</a:t>
            </a:r>
          </a:p>
        </p:txBody>
      </p:sp>
      <p:pic>
        <p:nvPicPr>
          <p:cNvPr id="3" name="Picture 2">
            <a:extLst>
              <a:ext uri="{FF2B5EF4-FFF2-40B4-BE49-F238E27FC236}">
                <a16:creationId xmlns:a16="http://schemas.microsoft.com/office/drawing/2014/main" id="{4A6F1942-F676-46CC-80FA-022BD3AE0F79}"/>
              </a:ext>
            </a:extLst>
          </p:cNvPr>
          <p:cNvPicPr>
            <a:picLocks noChangeAspect="1"/>
          </p:cNvPicPr>
          <p:nvPr/>
        </p:nvPicPr>
        <p:blipFill>
          <a:blip r:embed="rId3"/>
          <a:stretch>
            <a:fillRect/>
          </a:stretch>
        </p:blipFill>
        <p:spPr>
          <a:xfrm>
            <a:off x="5869351" y="3316358"/>
            <a:ext cx="2799997" cy="2827446"/>
          </a:xfrm>
          <a:prstGeom prst="rect">
            <a:avLst/>
          </a:prstGeom>
        </p:spPr>
      </p:pic>
    </p:spTree>
    <p:extLst>
      <p:ext uri="{BB962C8B-B14F-4D97-AF65-F5344CB8AC3E}">
        <p14:creationId xmlns:p14="http://schemas.microsoft.com/office/powerpoint/2010/main" val="130237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altLang="zh-CN" sz="3500" dirty="0">
                <a:solidFill>
                  <a:schemeClr val="bg1"/>
                </a:solidFill>
              </a:rPr>
              <a:t>Hierarchical Clustering</a:t>
            </a:r>
            <a:endParaRPr lang="en-US" sz="3500" dirty="0">
              <a:solidFill>
                <a:schemeClr val="bg1"/>
              </a:solidFill>
            </a:endParaRPr>
          </a:p>
        </p:txBody>
      </p:sp>
      <p:sp>
        <p:nvSpPr>
          <p:cNvPr id="7" name="Content Placeholder 2">
            <a:extLst>
              <a:ext uri="{FF2B5EF4-FFF2-40B4-BE49-F238E27FC236}">
                <a16:creationId xmlns:a16="http://schemas.microsoft.com/office/drawing/2014/main" id="{D2FC7750-CEB1-4A07-BC97-2A13BBFB4185}"/>
              </a:ext>
            </a:extLst>
          </p:cNvPr>
          <p:cNvSpPr>
            <a:spLocks noGrp="1"/>
          </p:cNvSpPr>
          <p:nvPr>
            <p:ph idx="1"/>
          </p:nvPr>
        </p:nvSpPr>
        <p:spPr>
          <a:xfrm>
            <a:off x="0" y="1100541"/>
            <a:ext cx="9192280" cy="1517016"/>
          </a:xfrm>
        </p:spPr>
        <p:txBody>
          <a:bodyPr/>
          <a:lstStyle/>
          <a:p>
            <a:pPr marL="0" indent="0">
              <a:buNone/>
            </a:pPr>
            <a:r>
              <a:rPr lang="en-US" sz="2000" dirty="0">
                <a:solidFill>
                  <a:srgbClr val="0C533A"/>
                </a:solidFill>
              </a:rPr>
              <a:t>How to measure distance between clusters?</a:t>
            </a:r>
          </a:p>
        </p:txBody>
      </p:sp>
      <p:pic>
        <p:nvPicPr>
          <p:cNvPr id="6" name="Picture 5">
            <a:extLst>
              <a:ext uri="{FF2B5EF4-FFF2-40B4-BE49-F238E27FC236}">
                <a16:creationId xmlns:a16="http://schemas.microsoft.com/office/drawing/2014/main" id="{453309D9-CDFD-40E4-8AC6-9343BDD3287F}"/>
              </a:ext>
            </a:extLst>
          </p:cNvPr>
          <p:cNvPicPr>
            <a:picLocks noChangeAspect="1"/>
          </p:cNvPicPr>
          <p:nvPr/>
        </p:nvPicPr>
        <p:blipFill>
          <a:blip r:embed="rId3"/>
          <a:stretch>
            <a:fillRect/>
          </a:stretch>
        </p:blipFill>
        <p:spPr>
          <a:xfrm>
            <a:off x="1186626" y="2617557"/>
            <a:ext cx="5235115" cy="3462595"/>
          </a:xfrm>
          <a:prstGeom prst="rect">
            <a:avLst/>
          </a:prstGeom>
        </p:spPr>
      </p:pic>
    </p:spTree>
    <p:extLst>
      <p:ext uri="{BB962C8B-B14F-4D97-AF65-F5344CB8AC3E}">
        <p14:creationId xmlns:p14="http://schemas.microsoft.com/office/powerpoint/2010/main" val="166325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5" y="-89109"/>
            <a:ext cx="7342399"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Dissimilarity Measure Between Groups</a:t>
            </a:r>
          </a:p>
        </p:txBody>
      </p:sp>
      <p:sp>
        <p:nvSpPr>
          <p:cNvPr id="7" name="Content Placeholder 2">
            <a:extLst>
              <a:ext uri="{FF2B5EF4-FFF2-40B4-BE49-F238E27FC236}">
                <a16:creationId xmlns:a16="http://schemas.microsoft.com/office/drawing/2014/main" id="{D2FC7750-CEB1-4A07-BC97-2A13BBFB4185}"/>
              </a:ext>
            </a:extLst>
          </p:cNvPr>
          <p:cNvSpPr>
            <a:spLocks noGrp="1"/>
          </p:cNvSpPr>
          <p:nvPr>
            <p:ph idx="1"/>
          </p:nvPr>
        </p:nvSpPr>
        <p:spPr>
          <a:xfrm>
            <a:off x="196166" y="1253150"/>
            <a:ext cx="9192280" cy="1517016"/>
          </a:xfrm>
        </p:spPr>
        <p:txBody>
          <a:bodyPr/>
          <a:lstStyle/>
          <a:p>
            <a:pPr marL="0" indent="0">
              <a:buNone/>
            </a:pPr>
            <a:r>
              <a:rPr lang="en-US" sz="2000" dirty="0">
                <a:solidFill>
                  <a:srgbClr val="0C533A"/>
                </a:solidFill>
              </a:rPr>
              <a:t>Linkage: the dissimilarity between </a:t>
            </a:r>
            <a:r>
              <a:rPr lang="en-US" sz="2000" dirty="0">
                <a:solidFill>
                  <a:srgbClr val="FF0000"/>
                </a:solidFill>
              </a:rPr>
              <a:t>two groups</a:t>
            </a:r>
            <a:r>
              <a:rPr lang="en-US" sz="2000" dirty="0">
                <a:solidFill>
                  <a:srgbClr val="0C533A"/>
                </a:solidFill>
              </a:rPr>
              <a:t> of observations. </a:t>
            </a:r>
          </a:p>
          <a:p>
            <a:pPr>
              <a:buFont typeface="+mj-lt"/>
              <a:buAutoNum type="arabicPeriod"/>
            </a:pPr>
            <a:r>
              <a:rPr lang="en-US" sz="2000" b="1" dirty="0">
                <a:solidFill>
                  <a:srgbClr val="0C533A"/>
                </a:solidFill>
              </a:rPr>
              <a:t>Complete linkage</a:t>
            </a: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a:p>
            <a:pPr>
              <a:buFont typeface="+mj-lt"/>
              <a:buAutoNum type="arabicPeriod"/>
            </a:pPr>
            <a:r>
              <a:rPr lang="en-US" sz="2000" b="1" dirty="0">
                <a:solidFill>
                  <a:srgbClr val="0C533A"/>
                </a:solidFill>
              </a:rPr>
              <a:t>Single linkage</a:t>
            </a: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a:p>
            <a:pPr>
              <a:buFont typeface="+mj-lt"/>
              <a:buAutoNum type="arabicPeriod"/>
            </a:pPr>
            <a:r>
              <a:rPr lang="en-US" sz="2000" dirty="0">
                <a:solidFill>
                  <a:srgbClr val="0C533A"/>
                </a:solidFill>
              </a:rPr>
              <a:t>Average linkage </a:t>
            </a:r>
          </a:p>
        </p:txBody>
      </p:sp>
      <p:pic>
        <p:nvPicPr>
          <p:cNvPr id="3" name="Picture 2">
            <a:extLst>
              <a:ext uri="{FF2B5EF4-FFF2-40B4-BE49-F238E27FC236}">
                <a16:creationId xmlns:a16="http://schemas.microsoft.com/office/drawing/2014/main" id="{D69D8D4A-E188-4F58-8294-DD9A546A62B6}"/>
              </a:ext>
            </a:extLst>
          </p:cNvPr>
          <p:cNvPicPr>
            <a:picLocks noChangeAspect="1"/>
          </p:cNvPicPr>
          <p:nvPr/>
        </p:nvPicPr>
        <p:blipFill>
          <a:blip r:embed="rId3"/>
          <a:stretch>
            <a:fillRect/>
          </a:stretch>
        </p:blipFill>
        <p:spPr>
          <a:xfrm>
            <a:off x="2707741" y="4638841"/>
            <a:ext cx="2953162" cy="1390844"/>
          </a:xfrm>
          <a:prstGeom prst="rect">
            <a:avLst/>
          </a:prstGeom>
        </p:spPr>
      </p:pic>
      <p:pic>
        <p:nvPicPr>
          <p:cNvPr id="9" name="Picture 8">
            <a:extLst>
              <a:ext uri="{FF2B5EF4-FFF2-40B4-BE49-F238E27FC236}">
                <a16:creationId xmlns:a16="http://schemas.microsoft.com/office/drawing/2014/main" id="{737B3C71-0A69-4918-8594-A0591D352F35}"/>
              </a:ext>
            </a:extLst>
          </p:cNvPr>
          <p:cNvPicPr>
            <a:picLocks noChangeAspect="1"/>
          </p:cNvPicPr>
          <p:nvPr/>
        </p:nvPicPr>
        <p:blipFill>
          <a:blip r:embed="rId4"/>
          <a:stretch>
            <a:fillRect/>
          </a:stretch>
        </p:blipFill>
        <p:spPr>
          <a:xfrm>
            <a:off x="3080696" y="2995654"/>
            <a:ext cx="2982608" cy="1517016"/>
          </a:xfrm>
          <a:prstGeom prst="rect">
            <a:avLst/>
          </a:prstGeom>
        </p:spPr>
      </p:pic>
      <p:pic>
        <p:nvPicPr>
          <p:cNvPr id="11" name="Picture 10">
            <a:extLst>
              <a:ext uri="{FF2B5EF4-FFF2-40B4-BE49-F238E27FC236}">
                <a16:creationId xmlns:a16="http://schemas.microsoft.com/office/drawing/2014/main" id="{9E30D7D8-2589-4B27-93DD-0B1BA6FEE0EC}"/>
              </a:ext>
            </a:extLst>
          </p:cNvPr>
          <p:cNvPicPr>
            <a:picLocks noChangeAspect="1"/>
          </p:cNvPicPr>
          <p:nvPr/>
        </p:nvPicPr>
        <p:blipFill>
          <a:blip r:embed="rId5"/>
          <a:stretch>
            <a:fillRect/>
          </a:stretch>
        </p:blipFill>
        <p:spPr>
          <a:xfrm>
            <a:off x="2987934" y="1609551"/>
            <a:ext cx="2392775" cy="1160615"/>
          </a:xfrm>
          <a:prstGeom prst="rect">
            <a:avLst/>
          </a:prstGeom>
        </p:spPr>
      </p:pic>
    </p:spTree>
    <p:extLst>
      <p:ext uri="{BB962C8B-B14F-4D97-AF65-F5344CB8AC3E}">
        <p14:creationId xmlns:p14="http://schemas.microsoft.com/office/powerpoint/2010/main" val="1059969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5" y="-89109"/>
            <a:ext cx="7342399"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Impact of Dissimilarity Measure</a:t>
            </a:r>
          </a:p>
        </p:txBody>
      </p:sp>
      <p:pic>
        <p:nvPicPr>
          <p:cNvPr id="10" name="Picture 9">
            <a:extLst>
              <a:ext uri="{FF2B5EF4-FFF2-40B4-BE49-F238E27FC236}">
                <a16:creationId xmlns:a16="http://schemas.microsoft.com/office/drawing/2014/main" id="{516CBE29-BDE4-43D1-A731-98649AD43A0F}"/>
              </a:ext>
            </a:extLst>
          </p:cNvPr>
          <p:cNvPicPr>
            <a:picLocks noChangeAspect="1"/>
          </p:cNvPicPr>
          <p:nvPr/>
        </p:nvPicPr>
        <p:blipFill>
          <a:blip r:embed="rId3"/>
          <a:stretch>
            <a:fillRect/>
          </a:stretch>
        </p:blipFill>
        <p:spPr>
          <a:xfrm>
            <a:off x="774796" y="1039570"/>
            <a:ext cx="7273319" cy="4778859"/>
          </a:xfrm>
          <a:prstGeom prst="rect">
            <a:avLst/>
          </a:prstGeom>
        </p:spPr>
      </p:pic>
    </p:spTree>
    <p:extLst>
      <p:ext uri="{BB962C8B-B14F-4D97-AF65-F5344CB8AC3E}">
        <p14:creationId xmlns:p14="http://schemas.microsoft.com/office/powerpoint/2010/main" val="2521440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Example: Simulation</a:t>
            </a:r>
          </a:p>
        </p:txBody>
      </p:sp>
      <p:sp>
        <p:nvSpPr>
          <p:cNvPr id="7" name="Content Placeholder 2">
            <a:extLst>
              <a:ext uri="{FF2B5EF4-FFF2-40B4-BE49-F238E27FC236}">
                <a16:creationId xmlns:a16="http://schemas.microsoft.com/office/drawing/2014/main" id="{D2FC7750-CEB1-4A07-BC97-2A13BBFB4185}"/>
              </a:ext>
            </a:extLst>
          </p:cNvPr>
          <p:cNvSpPr>
            <a:spLocks noGrp="1"/>
          </p:cNvSpPr>
          <p:nvPr>
            <p:ph idx="1"/>
          </p:nvPr>
        </p:nvSpPr>
        <p:spPr>
          <a:xfrm>
            <a:off x="-24140" y="828315"/>
            <a:ext cx="9192280" cy="574696"/>
          </a:xfrm>
        </p:spPr>
        <p:txBody>
          <a:bodyPr/>
          <a:lstStyle/>
          <a:p>
            <a:pPr>
              <a:buFont typeface="+mj-lt"/>
              <a:buAutoNum type="arabicPeriod"/>
            </a:pPr>
            <a:r>
              <a:rPr lang="en-US" sz="2000" dirty="0">
                <a:solidFill>
                  <a:srgbClr val="0C533A"/>
                </a:solidFill>
              </a:rPr>
              <a:t>45 observations from three distinct classes.</a:t>
            </a:r>
          </a:p>
          <a:p>
            <a:pPr>
              <a:buFont typeface="+mj-lt"/>
              <a:buAutoNum type="arabicPeriod"/>
            </a:pPr>
            <a:r>
              <a:rPr lang="en-US" sz="2000" dirty="0">
                <a:solidFill>
                  <a:srgbClr val="0C533A"/>
                </a:solidFill>
              </a:rPr>
              <a:t>Using complete linkage and Euclidean distance </a:t>
            </a: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p:txBody>
      </p:sp>
      <p:pic>
        <p:nvPicPr>
          <p:cNvPr id="6" name="Picture 5">
            <a:extLst>
              <a:ext uri="{FF2B5EF4-FFF2-40B4-BE49-F238E27FC236}">
                <a16:creationId xmlns:a16="http://schemas.microsoft.com/office/drawing/2014/main" id="{45991759-A56F-4CE3-ABD0-1EE73788095B}"/>
              </a:ext>
            </a:extLst>
          </p:cNvPr>
          <p:cNvPicPr>
            <a:picLocks noChangeAspect="1"/>
          </p:cNvPicPr>
          <p:nvPr/>
        </p:nvPicPr>
        <p:blipFill>
          <a:blip r:embed="rId3"/>
          <a:stretch>
            <a:fillRect/>
          </a:stretch>
        </p:blipFill>
        <p:spPr>
          <a:xfrm>
            <a:off x="3124200" y="1818915"/>
            <a:ext cx="4857378" cy="4467054"/>
          </a:xfrm>
          <a:prstGeom prst="rect">
            <a:avLst/>
          </a:prstGeom>
        </p:spPr>
      </p:pic>
    </p:spTree>
    <p:extLst>
      <p:ext uri="{BB962C8B-B14F-4D97-AF65-F5344CB8AC3E}">
        <p14:creationId xmlns:p14="http://schemas.microsoft.com/office/powerpoint/2010/main" val="2502167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Example: Simulation</a:t>
            </a:r>
          </a:p>
        </p:txBody>
      </p:sp>
      <p:pic>
        <p:nvPicPr>
          <p:cNvPr id="9" name="Picture 8">
            <a:extLst>
              <a:ext uri="{FF2B5EF4-FFF2-40B4-BE49-F238E27FC236}">
                <a16:creationId xmlns:a16="http://schemas.microsoft.com/office/drawing/2014/main" id="{BE7599FE-521C-40F4-8FA8-91AEE92FE31C}"/>
              </a:ext>
            </a:extLst>
          </p:cNvPr>
          <p:cNvPicPr>
            <a:picLocks noChangeAspect="1"/>
          </p:cNvPicPr>
          <p:nvPr/>
        </p:nvPicPr>
        <p:blipFill>
          <a:blip r:embed="rId3"/>
          <a:stretch>
            <a:fillRect/>
          </a:stretch>
        </p:blipFill>
        <p:spPr>
          <a:xfrm>
            <a:off x="0" y="823595"/>
            <a:ext cx="9144000" cy="5210809"/>
          </a:xfrm>
          <a:prstGeom prst="rect">
            <a:avLst/>
          </a:prstGeom>
        </p:spPr>
      </p:pic>
      <p:sp>
        <p:nvSpPr>
          <p:cNvPr id="10" name="Content Placeholder 2">
            <a:extLst>
              <a:ext uri="{FF2B5EF4-FFF2-40B4-BE49-F238E27FC236}">
                <a16:creationId xmlns:a16="http://schemas.microsoft.com/office/drawing/2014/main" id="{0741B484-C8C4-4B8E-9894-65C010B96722}"/>
              </a:ext>
            </a:extLst>
          </p:cNvPr>
          <p:cNvSpPr>
            <a:spLocks noGrp="1"/>
          </p:cNvSpPr>
          <p:nvPr>
            <p:ph idx="1"/>
          </p:nvPr>
        </p:nvSpPr>
        <p:spPr>
          <a:xfrm>
            <a:off x="-24140" y="828315"/>
            <a:ext cx="9192280" cy="574696"/>
          </a:xfrm>
        </p:spPr>
        <p:txBody>
          <a:bodyPr/>
          <a:lstStyle/>
          <a:p>
            <a:pPr marL="0" indent="0">
              <a:buNone/>
            </a:pPr>
            <a:r>
              <a:rPr lang="en-US" altLang="zh-CN" sz="2000" dirty="0">
                <a:solidFill>
                  <a:srgbClr val="0C533A"/>
                </a:solidFill>
              </a:rPr>
              <a:t>Hierarchically clustering with complete linkage</a:t>
            </a:r>
            <a:endParaRPr lang="en-US" sz="2000" dirty="0">
              <a:solidFill>
                <a:srgbClr val="0C533A"/>
              </a:solidFill>
            </a:endParaRPr>
          </a:p>
          <a:p>
            <a:pPr>
              <a:buFont typeface="+mj-lt"/>
              <a:buAutoNum type="arabicPeriod"/>
            </a:pPr>
            <a:endParaRPr lang="en-US" sz="2000" dirty="0">
              <a:solidFill>
                <a:srgbClr val="0C533A"/>
              </a:solidFill>
            </a:endParaRPr>
          </a:p>
          <a:p>
            <a:pPr>
              <a:buFont typeface="+mj-lt"/>
              <a:buAutoNum type="arabicPeriod"/>
            </a:pPr>
            <a:endParaRPr lang="en-US" sz="2000" dirty="0">
              <a:solidFill>
                <a:srgbClr val="0C533A"/>
              </a:solidFill>
            </a:endParaRPr>
          </a:p>
        </p:txBody>
      </p:sp>
    </p:spTree>
    <p:extLst>
      <p:ext uri="{BB962C8B-B14F-4D97-AF65-F5344CB8AC3E}">
        <p14:creationId xmlns:p14="http://schemas.microsoft.com/office/powerpoint/2010/main" val="662702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Choice of Dissimilarity Measure </a:t>
            </a:r>
          </a:p>
        </p:txBody>
      </p:sp>
      <p:sp>
        <p:nvSpPr>
          <p:cNvPr id="10" name="Content Placeholder 2">
            <a:extLst>
              <a:ext uri="{FF2B5EF4-FFF2-40B4-BE49-F238E27FC236}">
                <a16:creationId xmlns:a16="http://schemas.microsoft.com/office/drawing/2014/main" id="{0741B484-C8C4-4B8E-9894-65C010B96722}"/>
              </a:ext>
            </a:extLst>
          </p:cNvPr>
          <p:cNvSpPr>
            <a:spLocks noGrp="1"/>
          </p:cNvSpPr>
          <p:nvPr>
            <p:ph idx="1"/>
          </p:nvPr>
        </p:nvSpPr>
        <p:spPr>
          <a:xfrm>
            <a:off x="-24140" y="828315"/>
            <a:ext cx="9192280" cy="574696"/>
          </a:xfrm>
        </p:spPr>
        <p:txBody>
          <a:bodyPr/>
          <a:lstStyle/>
          <a:p>
            <a:r>
              <a:rPr lang="en-US" altLang="zh-CN" sz="2000" dirty="0">
                <a:solidFill>
                  <a:srgbClr val="0C533A"/>
                </a:solidFill>
              </a:rPr>
              <a:t> We only introduce Euclidean distance.</a:t>
            </a:r>
          </a:p>
          <a:p>
            <a:r>
              <a:rPr lang="en-US" sz="2000" dirty="0">
                <a:solidFill>
                  <a:srgbClr val="0C533A"/>
                </a:solidFill>
              </a:rPr>
              <a:t>Another choice is correlation-based distance. If the features between two observations are highly correlated, they are considered to have small distance. </a:t>
            </a:r>
          </a:p>
        </p:txBody>
      </p:sp>
      <p:pic>
        <p:nvPicPr>
          <p:cNvPr id="3" name="Picture 2">
            <a:extLst>
              <a:ext uri="{FF2B5EF4-FFF2-40B4-BE49-F238E27FC236}">
                <a16:creationId xmlns:a16="http://schemas.microsoft.com/office/drawing/2014/main" id="{648D434C-3FD8-41B7-A0AE-88F09BDBBFB0}"/>
              </a:ext>
            </a:extLst>
          </p:cNvPr>
          <p:cNvPicPr>
            <a:picLocks noChangeAspect="1"/>
          </p:cNvPicPr>
          <p:nvPr/>
        </p:nvPicPr>
        <p:blipFill>
          <a:blip r:embed="rId3"/>
          <a:stretch>
            <a:fillRect/>
          </a:stretch>
        </p:blipFill>
        <p:spPr>
          <a:xfrm>
            <a:off x="3342890" y="2645478"/>
            <a:ext cx="5353819" cy="3549099"/>
          </a:xfrm>
          <a:prstGeom prst="rect">
            <a:avLst/>
          </a:prstGeom>
        </p:spPr>
      </p:pic>
    </p:spTree>
    <p:extLst>
      <p:ext uri="{BB962C8B-B14F-4D97-AF65-F5344CB8AC3E}">
        <p14:creationId xmlns:p14="http://schemas.microsoft.com/office/powerpoint/2010/main" val="1837591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Example: Breast Cancer</a:t>
            </a:r>
          </a:p>
        </p:txBody>
      </p:sp>
      <p:sp>
        <p:nvSpPr>
          <p:cNvPr id="10" name="Content Placeholder 2">
            <a:extLst>
              <a:ext uri="{FF2B5EF4-FFF2-40B4-BE49-F238E27FC236}">
                <a16:creationId xmlns:a16="http://schemas.microsoft.com/office/drawing/2014/main" id="{0741B484-C8C4-4B8E-9894-65C010B96722}"/>
              </a:ext>
            </a:extLst>
          </p:cNvPr>
          <p:cNvSpPr>
            <a:spLocks noGrp="1"/>
          </p:cNvSpPr>
          <p:nvPr>
            <p:ph idx="1"/>
          </p:nvPr>
        </p:nvSpPr>
        <p:spPr>
          <a:xfrm>
            <a:off x="0" y="886369"/>
            <a:ext cx="9192280" cy="574696"/>
          </a:xfrm>
        </p:spPr>
        <p:txBody>
          <a:bodyPr/>
          <a:lstStyle/>
          <a:p>
            <a:r>
              <a:rPr lang="en-US" altLang="zh-CN" sz="2000" dirty="0">
                <a:solidFill>
                  <a:srgbClr val="0C533A"/>
                </a:solidFill>
              </a:rPr>
              <a:t> Gene expression measurements for each of 88 breast cancer patients.</a:t>
            </a:r>
          </a:p>
          <a:p>
            <a:r>
              <a:rPr lang="en-US" altLang="zh-CN" sz="2000" dirty="0">
                <a:solidFill>
                  <a:srgbClr val="0C533A"/>
                </a:solidFill>
              </a:rPr>
              <a:t>Hierarchical Clustering Average linkage, correlation metric using 500 intrinsic genes</a:t>
            </a:r>
            <a:endParaRPr lang="en-US" sz="2000" dirty="0">
              <a:solidFill>
                <a:srgbClr val="0C533A"/>
              </a:solidFill>
            </a:endParaRPr>
          </a:p>
        </p:txBody>
      </p:sp>
      <p:pic>
        <p:nvPicPr>
          <p:cNvPr id="6" name="Picture 5">
            <a:extLst>
              <a:ext uri="{FF2B5EF4-FFF2-40B4-BE49-F238E27FC236}">
                <a16:creationId xmlns:a16="http://schemas.microsoft.com/office/drawing/2014/main" id="{560E27C8-4DA1-4EE3-8571-4A13E02EE8D5}"/>
              </a:ext>
            </a:extLst>
          </p:cNvPr>
          <p:cNvPicPr>
            <a:picLocks noChangeAspect="1"/>
          </p:cNvPicPr>
          <p:nvPr/>
        </p:nvPicPr>
        <p:blipFill>
          <a:blip r:embed="rId3"/>
          <a:stretch>
            <a:fillRect/>
          </a:stretch>
        </p:blipFill>
        <p:spPr>
          <a:xfrm>
            <a:off x="4248817" y="1696178"/>
            <a:ext cx="4328333" cy="4589450"/>
          </a:xfrm>
          <a:prstGeom prst="rect">
            <a:avLst/>
          </a:prstGeom>
        </p:spPr>
      </p:pic>
      <p:pic>
        <p:nvPicPr>
          <p:cNvPr id="8" name="Picture 7">
            <a:extLst>
              <a:ext uri="{FF2B5EF4-FFF2-40B4-BE49-F238E27FC236}">
                <a16:creationId xmlns:a16="http://schemas.microsoft.com/office/drawing/2014/main" id="{9194151A-EABD-45EB-8EEA-2750F9CC7C32}"/>
              </a:ext>
            </a:extLst>
          </p:cNvPr>
          <p:cNvPicPr>
            <a:picLocks noChangeAspect="1"/>
          </p:cNvPicPr>
          <p:nvPr/>
        </p:nvPicPr>
        <p:blipFill>
          <a:blip r:embed="rId4"/>
          <a:stretch>
            <a:fillRect/>
          </a:stretch>
        </p:blipFill>
        <p:spPr>
          <a:xfrm>
            <a:off x="196166" y="2436543"/>
            <a:ext cx="3863466" cy="3074516"/>
          </a:xfrm>
          <a:prstGeom prst="rect">
            <a:avLst/>
          </a:prstGeom>
        </p:spPr>
      </p:pic>
    </p:spTree>
    <p:extLst>
      <p:ext uri="{BB962C8B-B14F-4D97-AF65-F5344CB8AC3E}">
        <p14:creationId xmlns:p14="http://schemas.microsoft.com/office/powerpoint/2010/main" val="3434802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Spectral</a:t>
            </a:r>
            <a:r>
              <a:rPr lang="zh-CN" altLang="en-US" sz="3500" dirty="0">
                <a:solidFill>
                  <a:schemeClr val="bg1"/>
                </a:solidFill>
              </a:rPr>
              <a:t> </a:t>
            </a:r>
            <a:r>
              <a:rPr lang="en-US" altLang="zh-CN" sz="3500" dirty="0">
                <a:solidFill>
                  <a:schemeClr val="bg1"/>
                </a:solidFill>
              </a:rPr>
              <a:t>Clustering</a:t>
            </a:r>
            <a:endParaRPr lang="en-US" sz="3500" dirty="0">
              <a:solidFill>
                <a:schemeClr val="bg1"/>
              </a:solidFill>
            </a:endParaRPr>
          </a:p>
        </p:txBody>
      </p:sp>
      <p:sp>
        <p:nvSpPr>
          <p:cNvPr id="10" name="Content Placeholder 2">
            <a:extLst>
              <a:ext uri="{FF2B5EF4-FFF2-40B4-BE49-F238E27FC236}">
                <a16:creationId xmlns:a16="http://schemas.microsoft.com/office/drawing/2014/main" id="{0741B484-C8C4-4B8E-9894-65C010B96722}"/>
              </a:ext>
            </a:extLst>
          </p:cNvPr>
          <p:cNvSpPr>
            <a:spLocks noGrp="1"/>
          </p:cNvSpPr>
          <p:nvPr>
            <p:ph idx="1"/>
          </p:nvPr>
        </p:nvSpPr>
        <p:spPr>
          <a:xfrm>
            <a:off x="0" y="886368"/>
            <a:ext cx="9192280" cy="3008975"/>
          </a:xfrm>
        </p:spPr>
        <p:txBody>
          <a:bodyPr/>
          <a:lstStyle/>
          <a:p>
            <a:r>
              <a:rPr lang="en-US" altLang="zh-CN" sz="2000" dirty="0">
                <a:solidFill>
                  <a:srgbClr val="0C533A"/>
                </a:solidFill>
              </a:rPr>
              <a:t> Graphs: G = (V, E) is a set of vertices V and a set of edges E. </a:t>
            </a:r>
          </a:p>
          <a:p>
            <a:r>
              <a:rPr lang="en-US" sz="2000" dirty="0">
                <a:solidFill>
                  <a:srgbClr val="0C533A"/>
                </a:solidFill>
              </a:rPr>
              <a:t>In an undirected graph, the edge set is a set of unordered pairs of vertices.</a:t>
            </a:r>
          </a:p>
          <a:p>
            <a:pPr marL="0" indent="0">
              <a:buNone/>
            </a:pPr>
            <a:r>
              <a:rPr lang="en-US" sz="2000" dirty="0">
                <a:solidFill>
                  <a:srgbClr val="0C533A"/>
                </a:solidFill>
              </a:rPr>
              <a:t>Example:</a:t>
            </a:r>
          </a:p>
          <a:p>
            <a:pPr marL="0" indent="0">
              <a:buNone/>
            </a:pPr>
            <a:r>
              <a:rPr lang="en-US" sz="2000" dirty="0">
                <a:solidFill>
                  <a:srgbClr val="0C533A"/>
                </a:solidFill>
              </a:rPr>
              <a:t>V = {1,2,3,4,5,6}</a:t>
            </a:r>
          </a:p>
          <a:p>
            <a:pPr marL="0" indent="0">
              <a:buNone/>
            </a:pPr>
            <a:r>
              <a:rPr lang="en-US" sz="2000" dirty="0">
                <a:solidFill>
                  <a:srgbClr val="0C533A"/>
                </a:solidFill>
              </a:rPr>
              <a:t>E = {{1,2},{1,5},{2,3},{2,5},{3,4},{4,5},{4,6}}</a:t>
            </a:r>
          </a:p>
          <a:p>
            <a:pPr marL="0" indent="0">
              <a:buNone/>
            </a:pPr>
            <a:r>
              <a:rPr lang="en-US" sz="2000" dirty="0">
                <a:solidFill>
                  <a:srgbClr val="0C533A"/>
                </a:solidFill>
              </a:rPr>
              <a:t> </a:t>
            </a:r>
          </a:p>
          <a:p>
            <a:endParaRPr lang="en-US" sz="2000" dirty="0">
              <a:solidFill>
                <a:srgbClr val="0C533A"/>
              </a:solidFill>
            </a:endParaRPr>
          </a:p>
        </p:txBody>
      </p:sp>
      <p:pic>
        <p:nvPicPr>
          <p:cNvPr id="3" name="Picture 2" descr="A picture containing shape&#10;&#10;Description automatically generated">
            <a:extLst>
              <a:ext uri="{FF2B5EF4-FFF2-40B4-BE49-F238E27FC236}">
                <a16:creationId xmlns:a16="http://schemas.microsoft.com/office/drawing/2014/main" id="{21C5BB40-77BE-034E-8A8E-FC1EB694545D}"/>
              </a:ext>
            </a:extLst>
          </p:cNvPr>
          <p:cNvPicPr>
            <a:picLocks noChangeAspect="1"/>
          </p:cNvPicPr>
          <p:nvPr/>
        </p:nvPicPr>
        <p:blipFill>
          <a:blip r:embed="rId3"/>
          <a:stretch>
            <a:fillRect/>
          </a:stretch>
        </p:blipFill>
        <p:spPr>
          <a:xfrm>
            <a:off x="0" y="2781612"/>
            <a:ext cx="2982468" cy="1798519"/>
          </a:xfrm>
          <a:prstGeom prst="rect">
            <a:avLst/>
          </a:prstGeom>
        </p:spPr>
      </p:pic>
      <p:sp>
        <p:nvSpPr>
          <p:cNvPr id="2" name="Oval 1">
            <a:extLst>
              <a:ext uri="{FF2B5EF4-FFF2-40B4-BE49-F238E27FC236}">
                <a16:creationId xmlns:a16="http://schemas.microsoft.com/office/drawing/2014/main" id="{B203D05B-8CC9-A14A-B8D6-7643AC3C8AEF}"/>
              </a:ext>
            </a:extLst>
          </p:cNvPr>
          <p:cNvSpPr/>
          <p:nvPr/>
        </p:nvSpPr>
        <p:spPr>
          <a:xfrm>
            <a:off x="4122549" y="3285641"/>
            <a:ext cx="473591" cy="4649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rPr>
              <a:t>1</a:t>
            </a:r>
          </a:p>
        </p:txBody>
      </p:sp>
      <p:sp>
        <p:nvSpPr>
          <p:cNvPr id="7" name="Oval 6">
            <a:extLst>
              <a:ext uri="{FF2B5EF4-FFF2-40B4-BE49-F238E27FC236}">
                <a16:creationId xmlns:a16="http://schemas.microsoft.com/office/drawing/2014/main" id="{0CB56027-39B0-D046-A91A-05D0D5818E71}"/>
              </a:ext>
            </a:extLst>
          </p:cNvPr>
          <p:cNvSpPr/>
          <p:nvPr/>
        </p:nvSpPr>
        <p:spPr>
          <a:xfrm>
            <a:off x="5483818" y="3438041"/>
            <a:ext cx="473591" cy="4649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rPr>
              <a:t>2</a:t>
            </a:r>
          </a:p>
        </p:txBody>
      </p:sp>
      <p:sp>
        <p:nvSpPr>
          <p:cNvPr id="8" name="Oval 7">
            <a:extLst>
              <a:ext uri="{FF2B5EF4-FFF2-40B4-BE49-F238E27FC236}">
                <a16:creationId xmlns:a16="http://schemas.microsoft.com/office/drawing/2014/main" id="{D603F05B-9323-5A48-A907-2F11683B47B1}"/>
              </a:ext>
            </a:extLst>
          </p:cNvPr>
          <p:cNvSpPr/>
          <p:nvPr/>
        </p:nvSpPr>
        <p:spPr>
          <a:xfrm>
            <a:off x="4498829" y="4442136"/>
            <a:ext cx="473591" cy="4649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rPr>
              <a:t>3</a:t>
            </a:r>
          </a:p>
        </p:txBody>
      </p:sp>
      <p:sp>
        <p:nvSpPr>
          <p:cNvPr id="9" name="Oval 8">
            <a:extLst>
              <a:ext uri="{FF2B5EF4-FFF2-40B4-BE49-F238E27FC236}">
                <a16:creationId xmlns:a16="http://schemas.microsoft.com/office/drawing/2014/main" id="{45F42364-64A8-B142-8815-0682B2703222}"/>
              </a:ext>
            </a:extLst>
          </p:cNvPr>
          <p:cNvSpPr/>
          <p:nvPr/>
        </p:nvSpPr>
        <p:spPr>
          <a:xfrm>
            <a:off x="8196020" y="5149364"/>
            <a:ext cx="473591" cy="4649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rPr>
              <a:t>6</a:t>
            </a:r>
          </a:p>
        </p:txBody>
      </p:sp>
      <p:sp>
        <p:nvSpPr>
          <p:cNvPr id="11" name="Oval 10">
            <a:extLst>
              <a:ext uri="{FF2B5EF4-FFF2-40B4-BE49-F238E27FC236}">
                <a16:creationId xmlns:a16="http://schemas.microsoft.com/office/drawing/2014/main" id="{65462B26-B80A-9A49-AC95-7ED586541EBD}"/>
              </a:ext>
            </a:extLst>
          </p:cNvPr>
          <p:cNvSpPr/>
          <p:nvPr/>
        </p:nvSpPr>
        <p:spPr>
          <a:xfrm>
            <a:off x="6436370" y="4870820"/>
            <a:ext cx="473591" cy="4649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rPr>
              <a:t>4</a:t>
            </a:r>
          </a:p>
        </p:txBody>
      </p:sp>
      <p:sp>
        <p:nvSpPr>
          <p:cNvPr id="12" name="Oval 11">
            <a:extLst>
              <a:ext uri="{FF2B5EF4-FFF2-40B4-BE49-F238E27FC236}">
                <a16:creationId xmlns:a16="http://schemas.microsoft.com/office/drawing/2014/main" id="{C8E8D67B-AF4A-564C-BC5C-36092D53D124}"/>
              </a:ext>
            </a:extLst>
          </p:cNvPr>
          <p:cNvSpPr/>
          <p:nvPr/>
        </p:nvSpPr>
        <p:spPr>
          <a:xfrm>
            <a:off x="7335466" y="3822204"/>
            <a:ext cx="473591" cy="4649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rPr>
              <a:t>5</a:t>
            </a:r>
          </a:p>
        </p:txBody>
      </p:sp>
      <p:cxnSp>
        <p:nvCxnSpPr>
          <p:cNvPr id="13" name="Straight Connector 12">
            <a:extLst>
              <a:ext uri="{FF2B5EF4-FFF2-40B4-BE49-F238E27FC236}">
                <a16:creationId xmlns:a16="http://schemas.microsoft.com/office/drawing/2014/main" id="{9F9F9EF7-8B23-1B42-97EE-4AA8B94A2BAF}"/>
              </a:ext>
            </a:extLst>
          </p:cNvPr>
          <p:cNvCxnSpPr>
            <a:stCxn id="2" idx="6"/>
            <a:endCxn id="7" idx="2"/>
          </p:cNvCxnSpPr>
          <p:nvPr/>
        </p:nvCxnSpPr>
        <p:spPr>
          <a:xfrm>
            <a:off x="4596140" y="3518116"/>
            <a:ext cx="887678"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DDD94DB-4B5A-FA45-B7DF-149E03E3127C}"/>
              </a:ext>
            </a:extLst>
          </p:cNvPr>
          <p:cNvCxnSpPr>
            <a:stCxn id="2" idx="4"/>
            <a:endCxn id="8" idx="1"/>
          </p:cNvCxnSpPr>
          <p:nvPr/>
        </p:nvCxnSpPr>
        <p:spPr>
          <a:xfrm>
            <a:off x="4359345" y="3750590"/>
            <a:ext cx="208840" cy="75963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895922-3619-744B-9E88-5247071D432F}"/>
              </a:ext>
            </a:extLst>
          </p:cNvPr>
          <p:cNvCxnSpPr>
            <a:cxnSpLocks/>
            <a:stCxn id="7" idx="3"/>
            <a:endCxn id="8" idx="7"/>
          </p:cNvCxnSpPr>
          <p:nvPr/>
        </p:nvCxnSpPr>
        <p:spPr>
          <a:xfrm flipH="1">
            <a:off x="4903064" y="3834900"/>
            <a:ext cx="650110" cy="675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B175872-4A7C-3644-BD25-8B4DAC2666EC}"/>
              </a:ext>
            </a:extLst>
          </p:cNvPr>
          <p:cNvCxnSpPr>
            <a:cxnSpLocks/>
            <a:stCxn id="11" idx="2"/>
            <a:endCxn id="8" idx="5"/>
          </p:cNvCxnSpPr>
          <p:nvPr/>
        </p:nvCxnSpPr>
        <p:spPr>
          <a:xfrm flipH="1" flipV="1">
            <a:off x="4903064" y="4838995"/>
            <a:ext cx="1533306" cy="26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98E8773-7BFE-F542-8777-7984C7CE5CB3}"/>
              </a:ext>
            </a:extLst>
          </p:cNvPr>
          <p:cNvCxnSpPr>
            <a:cxnSpLocks/>
            <a:stCxn id="11" idx="7"/>
            <a:endCxn id="12" idx="3"/>
          </p:cNvCxnSpPr>
          <p:nvPr/>
        </p:nvCxnSpPr>
        <p:spPr>
          <a:xfrm flipV="1">
            <a:off x="6840605" y="4219063"/>
            <a:ext cx="564217" cy="7198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A892196-25BC-C542-9B0A-C35C7671B2A4}"/>
              </a:ext>
            </a:extLst>
          </p:cNvPr>
          <p:cNvCxnSpPr>
            <a:cxnSpLocks/>
            <a:stCxn id="11" idx="5"/>
            <a:endCxn id="9" idx="2"/>
          </p:cNvCxnSpPr>
          <p:nvPr/>
        </p:nvCxnSpPr>
        <p:spPr>
          <a:xfrm>
            <a:off x="6840605" y="5267679"/>
            <a:ext cx="1355415" cy="114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F4E9C93-3F64-A848-BAB6-DBD9210681EF}"/>
              </a:ext>
            </a:extLst>
          </p:cNvPr>
          <p:cNvCxnSpPr>
            <a:cxnSpLocks/>
            <a:stCxn id="9" idx="1"/>
            <a:endCxn id="12" idx="5"/>
          </p:cNvCxnSpPr>
          <p:nvPr/>
        </p:nvCxnSpPr>
        <p:spPr>
          <a:xfrm flipH="1" flipV="1">
            <a:off x="7739701" y="4219063"/>
            <a:ext cx="525675" cy="99839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469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a:t>
            </a:r>
          </a:p>
        </p:txBody>
      </p:sp>
      <p:sp>
        <p:nvSpPr>
          <p:cNvPr id="10" name="Content Placeholder 2">
            <a:extLst>
              <a:ext uri="{FF2B5EF4-FFF2-40B4-BE49-F238E27FC236}">
                <a16:creationId xmlns:a16="http://schemas.microsoft.com/office/drawing/2014/main" id="{0741B484-C8C4-4B8E-9894-65C010B96722}"/>
              </a:ext>
            </a:extLst>
          </p:cNvPr>
          <p:cNvSpPr>
            <a:spLocks noGrp="1"/>
          </p:cNvSpPr>
          <p:nvPr>
            <p:ph idx="1"/>
          </p:nvPr>
        </p:nvSpPr>
        <p:spPr>
          <a:xfrm>
            <a:off x="0" y="886368"/>
            <a:ext cx="9192280" cy="3008975"/>
          </a:xfrm>
        </p:spPr>
        <p:txBody>
          <a:bodyPr/>
          <a:lstStyle/>
          <a:p>
            <a:r>
              <a:rPr lang="en-US" sz="2000" dirty="0">
                <a:solidFill>
                  <a:srgbClr val="0C533A"/>
                </a:solidFill>
              </a:rPr>
              <a:t>In data science graphs are used to model connections or relations between things, where the “things” are the vertices and the connections/relations are the edges. Some examples are: </a:t>
            </a:r>
          </a:p>
          <a:p>
            <a:pPr lvl="1"/>
            <a:r>
              <a:rPr lang="en-US" sz="2000" dirty="0">
                <a:solidFill>
                  <a:srgbClr val="0C533A"/>
                </a:solidFill>
              </a:rPr>
              <a:t>Friendship graphs (like Facebook): People are vertices, edges exist between pairs of people who are friends </a:t>
            </a:r>
          </a:p>
          <a:p>
            <a:pPr lvl="1"/>
            <a:r>
              <a:rPr lang="en-US" sz="2000" dirty="0">
                <a:solidFill>
                  <a:srgbClr val="0C533A"/>
                </a:solidFill>
              </a:rPr>
              <a:t>Airplane route graphs: Cities are vertices, and edges exist between pairs of cities for which there is a direct flight </a:t>
            </a:r>
          </a:p>
          <a:p>
            <a:pPr lvl="1"/>
            <a:endParaRPr lang="en-US" sz="2000" dirty="0">
              <a:solidFill>
                <a:srgbClr val="0C533A"/>
              </a:solidFill>
            </a:endParaRPr>
          </a:p>
          <a:p>
            <a:pPr lvl="1"/>
            <a:endParaRPr lang="en-US" sz="2000" dirty="0">
              <a:solidFill>
                <a:srgbClr val="0C533A"/>
              </a:solidFill>
            </a:endParaRPr>
          </a:p>
          <a:p>
            <a:endParaRPr lang="en-US" sz="2000" dirty="0">
              <a:solidFill>
                <a:srgbClr val="0C533A"/>
              </a:solidFill>
            </a:endParaRPr>
          </a:p>
        </p:txBody>
      </p:sp>
      <p:pic>
        <p:nvPicPr>
          <p:cNvPr id="6" name="Picture 5" descr="Background pattern&#10;&#10;Description automatically generated">
            <a:extLst>
              <a:ext uri="{FF2B5EF4-FFF2-40B4-BE49-F238E27FC236}">
                <a16:creationId xmlns:a16="http://schemas.microsoft.com/office/drawing/2014/main" id="{1E17A39C-527B-814E-A3AA-52D584CA351F}"/>
              </a:ext>
            </a:extLst>
          </p:cNvPr>
          <p:cNvPicPr>
            <a:picLocks noChangeAspect="1"/>
          </p:cNvPicPr>
          <p:nvPr/>
        </p:nvPicPr>
        <p:blipFill>
          <a:blip r:embed="rId3"/>
          <a:stretch>
            <a:fillRect/>
          </a:stretch>
        </p:blipFill>
        <p:spPr>
          <a:xfrm>
            <a:off x="5539740" y="3295778"/>
            <a:ext cx="2788920" cy="2395611"/>
          </a:xfrm>
          <a:prstGeom prst="rect">
            <a:avLst/>
          </a:prstGeom>
        </p:spPr>
      </p:pic>
      <p:pic>
        <p:nvPicPr>
          <p:cNvPr id="8" name="Picture 7" descr="Diagram&#10;&#10;Description automatically generated">
            <a:extLst>
              <a:ext uri="{FF2B5EF4-FFF2-40B4-BE49-F238E27FC236}">
                <a16:creationId xmlns:a16="http://schemas.microsoft.com/office/drawing/2014/main" id="{F1B64411-50D9-9E42-9A4E-47B488061C47}"/>
              </a:ext>
            </a:extLst>
          </p:cNvPr>
          <p:cNvPicPr>
            <a:picLocks noChangeAspect="1"/>
          </p:cNvPicPr>
          <p:nvPr/>
        </p:nvPicPr>
        <p:blipFill>
          <a:blip r:embed="rId4"/>
          <a:stretch>
            <a:fillRect/>
          </a:stretch>
        </p:blipFill>
        <p:spPr>
          <a:xfrm>
            <a:off x="196166" y="3610467"/>
            <a:ext cx="3910184" cy="2148840"/>
          </a:xfrm>
          <a:prstGeom prst="rect">
            <a:avLst/>
          </a:prstGeom>
        </p:spPr>
      </p:pic>
    </p:spTree>
    <p:extLst>
      <p:ext uri="{BB962C8B-B14F-4D97-AF65-F5344CB8AC3E}">
        <p14:creationId xmlns:p14="http://schemas.microsoft.com/office/powerpoint/2010/main" val="4014145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 Matrices on graphs</a:t>
            </a:r>
          </a:p>
        </p:txBody>
      </p:sp>
      <p:sp>
        <p:nvSpPr>
          <p:cNvPr id="10" name="Content Placeholder 2">
            <a:extLst>
              <a:ext uri="{FF2B5EF4-FFF2-40B4-BE49-F238E27FC236}">
                <a16:creationId xmlns:a16="http://schemas.microsoft.com/office/drawing/2014/main" id="{0741B484-C8C4-4B8E-9894-65C010B96722}"/>
              </a:ext>
            </a:extLst>
          </p:cNvPr>
          <p:cNvSpPr>
            <a:spLocks noGrp="1"/>
          </p:cNvSpPr>
          <p:nvPr>
            <p:ph idx="1"/>
          </p:nvPr>
        </p:nvSpPr>
        <p:spPr>
          <a:xfrm>
            <a:off x="0" y="886368"/>
            <a:ext cx="9192280" cy="3008975"/>
          </a:xfrm>
        </p:spPr>
        <p:txBody>
          <a:bodyPr/>
          <a:lstStyle/>
          <a:p>
            <a:pPr lvl="1"/>
            <a:r>
              <a:rPr lang="en-US" sz="2000" dirty="0">
                <a:solidFill>
                  <a:srgbClr val="0C533A"/>
                </a:solidFill>
              </a:rPr>
              <a:t>A graph G can be encoded by a symmetric </a:t>
            </a:r>
            <a:r>
              <a:rPr lang="en-US" sz="2000" dirty="0" err="1">
                <a:solidFill>
                  <a:srgbClr val="0C533A"/>
                </a:solidFill>
              </a:rPr>
              <a:t>nxn</a:t>
            </a:r>
            <a:r>
              <a:rPr lang="en-US" sz="2000" dirty="0">
                <a:solidFill>
                  <a:srgbClr val="0C533A"/>
                </a:solidFill>
              </a:rPr>
              <a:t> matrix, called its adjacency matrix</a:t>
            </a:r>
          </a:p>
          <a:p>
            <a:pPr lvl="1"/>
            <a:endParaRPr lang="en-US" sz="2000" dirty="0">
              <a:solidFill>
                <a:srgbClr val="0C533A"/>
              </a:solidFill>
            </a:endParaRPr>
          </a:p>
          <a:p>
            <a:pPr lvl="1"/>
            <a:endParaRPr lang="en-US" sz="2000" dirty="0">
              <a:solidFill>
                <a:srgbClr val="0C533A"/>
              </a:solidFill>
            </a:endParaRPr>
          </a:p>
          <a:p>
            <a:pPr lvl="1"/>
            <a:r>
              <a:rPr lang="en-US" sz="2000" dirty="0">
                <a:solidFill>
                  <a:srgbClr val="0C533A"/>
                </a:solidFill>
              </a:rPr>
              <a:t>D</a:t>
            </a:r>
            <a:r>
              <a:rPr lang="en-US" sz="2000" baseline="-25000" dirty="0">
                <a:solidFill>
                  <a:srgbClr val="0C533A"/>
                </a:solidFill>
              </a:rPr>
              <a:t>G</a:t>
            </a:r>
            <a:r>
              <a:rPr lang="en-US" sz="2000" dirty="0">
                <a:solidFill>
                  <a:srgbClr val="0C533A"/>
                </a:solidFill>
              </a:rPr>
              <a:t> is the degree matrix such that</a:t>
            </a:r>
          </a:p>
          <a:p>
            <a:pPr lvl="1"/>
            <a:endParaRPr lang="en-US" sz="2000" dirty="0">
              <a:solidFill>
                <a:srgbClr val="0C533A"/>
              </a:solidFill>
            </a:endParaRPr>
          </a:p>
          <a:p>
            <a:pPr lvl="1"/>
            <a:endParaRPr lang="en-US" sz="2000" dirty="0">
              <a:solidFill>
                <a:srgbClr val="0C533A"/>
              </a:solidFill>
            </a:endParaRPr>
          </a:p>
          <a:p>
            <a:pPr lvl="1"/>
            <a:endParaRPr lang="en-US" sz="2000" dirty="0">
              <a:solidFill>
                <a:srgbClr val="0C533A"/>
              </a:solidFill>
            </a:endParaRPr>
          </a:p>
          <a:p>
            <a:pPr lvl="1"/>
            <a:r>
              <a:rPr lang="en-US" sz="2000" dirty="0">
                <a:solidFill>
                  <a:srgbClr val="0C533A"/>
                </a:solidFill>
              </a:rPr>
              <a:t>P</a:t>
            </a:r>
            <a:r>
              <a:rPr lang="en-US" sz="2000" baseline="-25000" dirty="0">
                <a:solidFill>
                  <a:srgbClr val="0C533A"/>
                </a:solidFill>
              </a:rPr>
              <a:t>G</a:t>
            </a:r>
            <a:r>
              <a:rPr lang="en-US" sz="2000" dirty="0">
                <a:solidFill>
                  <a:srgbClr val="0C533A"/>
                </a:solidFill>
              </a:rPr>
              <a:t> is the diffusion operator associated to G</a:t>
            </a:r>
          </a:p>
          <a:p>
            <a:pPr lvl="1"/>
            <a:endParaRPr lang="en-US" sz="2000" dirty="0">
              <a:solidFill>
                <a:srgbClr val="0C533A"/>
              </a:solidFill>
            </a:endParaRPr>
          </a:p>
          <a:p>
            <a:pPr lvl="1"/>
            <a:endParaRPr lang="en-US" sz="2000" dirty="0">
              <a:solidFill>
                <a:srgbClr val="0C533A"/>
              </a:solidFill>
            </a:endParaRPr>
          </a:p>
          <a:p>
            <a:pPr lvl="1"/>
            <a:r>
              <a:rPr lang="en-US" sz="2000" dirty="0">
                <a:solidFill>
                  <a:srgbClr val="0C533A"/>
                </a:solidFill>
              </a:rPr>
              <a:t>Graph Laplacian L</a:t>
            </a:r>
            <a:r>
              <a:rPr lang="en-US" sz="2000" baseline="-25000" dirty="0">
                <a:solidFill>
                  <a:srgbClr val="0C533A"/>
                </a:solidFill>
              </a:rPr>
              <a:t>G</a:t>
            </a:r>
          </a:p>
          <a:p>
            <a:pPr lvl="1"/>
            <a:endParaRPr lang="en-US" sz="2000" dirty="0">
              <a:solidFill>
                <a:srgbClr val="0C533A"/>
              </a:solidFill>
            </a:endParaRPr>
          </a:p>
          <a:p>
            <a:endParaRPr lang="en-US" sz="2000" dirty="0">
              <a:solidFill>
                <a:srgbClr val="0C533A"/>
              </a:solidFill>
            </a:endParaRPr>
          </a:p>
        </p:txBody>
      </p:sp>
      <p:pic>
        <p:nvPicPr>
          <p:cNvPr id="3" name="Picture 2" descr="Diagram&#10;&#10;Description automatically generated with medium confidence">
            <a:extLst>
              <a:ext uri="{FF2B5EF4-FFF2-40B4-BE49-F238E27FC236}">
                <a16:creationId xmlns:a16="http://schemas.microsoft.com/office/drawing/2014/main" id="{05D0A742-BF0E-334D-9CC3-6587BB277068}"/>
              </a:ext>
            </a:extLst>
          </p:cNvPr>
          <p:cNvPicPr>
            <a:picLocks noChangeAspect="1"/>
          </p:cNvPicPr>
          <p:nvPr/>
        </p:nvPicPr>
        <p:blipFill>
          <a:blip r:embed="rId3"/>
          <a:stretch>
            <a:fillRect/>
          </a:stretch>
        </p:blipFill>
        <p:spPr>
          <a:xfrm>
            <a:off x="2547112" y="1256030"/>
            <a:ext cx="4470400" cy="1054100"/>
          </a:xfrm>
          <a:prstGeom prst="rect">
            <a:avLst/>
          </a:prstGeom>
        </p:spPr>
      </p:pic>
      <p:pic>
        <p:nvPicPr>
          <p:cNvPr id="9" name="Picture 8" descr="Text&#10;&#10;Description automatically generated">
            <a:extLst>
              <a:ext uri="{FF2B5EF4-FFF2-40B4-BE49-F238E27FC236}">
                <a16:creationId xmlns:a16="http://schemas.microsoft.com/office/drawing/2014/main" id="{2245E09D-7A86-A340-B9F7-1CF4072BCE1F}"/>
              </a:ext>
            </a:extLst>
          </p:cNvPr>
          <p:cNvPicPr>
            <a:picLocks noChangeAspect="1"/>
          </p:cNvPicPr>
          <p:nvPr/>
        </p:nvPicPr>
        <p:blipFill>
          <a:blip r:embed="rId4"/>
          <a:stretch>
            <a:fillRect/>
          </a:stretch>
        </p:blipFill>
        <p:spPr>
          <a:xfrm>
            <a:off x="2782189" y="2679792"/>
            <a:ext cx="4000246" cy="931564"/>
          </a:xfrm>
          <a:prstGeom prst="rect">
            <a:avLst/>
          </a:prstGeom>
        </p:spPr>
      </p:pic>
      <p:pic>
        <p:nvPicPr>
          <p:cNvPr id="12" name="Picture 11" descr="Text, logo&#10;&#10;Description automatically generated">
            <a:extLst>
              <a:ext uri="{FF2B5EF4-FFF2-40B4-BE49-F238E27FC236}">
                <a16:creationId xmlns:a16="http://schemas.microsoft.com/office/drawing/2014/main" id="{55ED13CF-1242-D84A-B3C4-282167265694}"/>
              </a:ext>
            </a:extLst>
          </p:cNvPr>
          <p:cNvPicPr>
            <a:picLocks noChangeAspect="1"/>
          </p:cNvPicPr>
          <p:nvPr/>
        </p:nvPicPr>
        <p:blipFill>
          <a:blip r:embed="rId5"/>
          <a:stretch>
            <a:fillRect/>
          </a:stretch>
        </p:blipFill>
        <p:spPr>
          <a:xfrm>
            <a:off x="3434666" y="4078349"/>
            <a:ext cx="2159000" cy="60960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505E0972-54A1-6F42-858A-D38B89334BB3}"/>
              </a:ext>
            </a:extLst>
          </p:cNvPr>
          <p:cNvPicPr>
            <a:picLocks noChangeAspect="1"/>
          </p:cNvPicPr>
          <p:nvPr/>
        </p:nvPicPr>
        <p:blipFill>
          <a:blip r:embed="rId6"/>
          <a:stretch>
            <a:fillRect/>
          </a:stretch>
        </p:blipFill>
        <p:spPr>
          <a:xfrm>
            <a:off x="3124200" y="5336632"/>
            <a:ext cx="2527300" cy="635000"/>
          </a:xfrm>
          <a:prstGeom prst="rect">
            <a:avLst/>
          </a:prstGeom>
        </p:spPr>
      </p:pic>
    </p:spTree>
    <p:extLst>
      <p:ext uri="{BB962C8B-B14F-4D97-AF65-F5344CB8AC3E}">
        <p14:creationId xmlns:p14="http://schemas.microsoft.com/office/powerpoint/2010/main" val="174074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endParaRPr lang="en-US" sz="3500" dirty="0">
              <a:solidFill>
                <a:schemeClr val="bg1"/>
              </a:solidFill>
            </a:endParaRPr>
          </a:p>
        </p:txBody>
      </p:sp>
      <p:sp>
        <p:nvSpPr>
          <p:cNvPr id="6" name="Title 1">
            <a:extLst>
              <a:ext uri="{FF2B5EF4-FFF2-40B4-BE49-F238E27FC236}">
                <a16:creationId xmlns:a16="http://schemas.microsoft.com/office/drawing/2014/main" id="{35DBD7B6-44F2-476A-87CB-8DBA43D80BA6}"/>
              </a:ext>
            </a:extLst>
          </p:cNvPr>
          <p:cNvSpPr txBox="1">
            <a:spLocks/>
          </p:cNvSpPr>
          <p:nvPr/>
        </p:nvSpPr>
        <p:spPr>
          <a:xfrm>
            <a:off x="196166" y="0"/>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Principal Components Analysis</a:t>
            </a:r>
          </a:p>
        </p:txBody>
      </p:sp>
      <p:sp>
        <p:nvSpPr>
          <p:cNvPr id="12" name="Content Placeholder 2">
            <a:extLst>
              <a:ext uri="{FF2B5EF4-FFF2-40B4-BE49-F238E27FC236}">
                <a16:creationId xmlns:a16="http://schemas.microsoft.com/office/drawing/2014/main" id="{BBACF28D-B29A-46D7-AA06-0528BAB6764F}"/>
              </a:ext>
            </a:extLst>
          </p:cNvPr>
          <p:cNvSpPr>
            <a:spLocks noGrp="1"/>
          </p:cNvSpPr>
          <p:nvPr>
            <p:ph idx="1"/>
          </p:nvPr>
        </p:nvSpPr>
        <p:spPr>
          <a:xfrm>
            <a:off x="-377895" y="763434"/>
            <a:ext cx="9674958" cy="3327312"/>
          </a:xfrm>
        </p:spPr>
        <p:txBody>
          <a:bodyPr/>
          <a:lstStyle/>
          <a:p>
            <a:pPr lvl="1" indent="-342900"/>
            <a:r>
              <a:rPr lang="en-US" dirty="0">
                <a:solidFill>
                  <a:srgbClr val="064339"/>
                </a:solidFill>
              </a:rPr>
              <a:t>Given a </a:t>
            </a:r>
            <a:r>
              <a:rPr lang="en-US" dirty="0">
                <a:solidFill>
                  <a:srgbClr val="FF0000"/>
                </a:solidFill>
              </a:rPr>
              <a:t>mean-zero</a:t>
            </a:r>
            <a:r>
              <a:rPr lang="en-US" dirty="0">
                <a:solidFill>
                  <a:srgbClr val="064339"/>
                </a:solidFill>
              </a:rPr>
              <a:t> multivariate random variable                , the</a:t>
            </a:r>
            <a:r>
              <a:rPr lang="en-US" dirty="0">
                <a:solidFill>
                  <a:srgbClr val="FF0000"/>
                </a:solidFill>
              </a:rPr>
              <a:t> first principal component </a:t>
            </a:r>
            <a:r>
              <a:rPr lang="en-US" dirty="0">
                <a:solidFill>
                  <a:srgbClr val="064339"/>
                </a:solidFill>
              </a:rPr>
              <a:t>of X is the normalized linear combination of the features</a:t>
            </a:r>
          </a:p>
          <a:p>
            <a:pPr marL="400050" lvl="1" indent="0">
              <a:buNone/>
            </a:pPr>
            <a:endParaRPr lang="en-US" dirty="0">
              <a:solidFill>
                <a:srgbClr val="064339"/>
              </a:solidFill>
            </a:endParaRPr>
          </a:p>
          <a:p>
            <a:pPr marL="400050" lvl="1" indent="0">
              <a:buNone/>
            </a:pPr>
            <a:r>
              <a:rPr lang="en-US" dirty="0">
                <a:solidFill>
                  <a:srgbClr val="064339"/>
                </a:solidFill>
              </a:rPr>
              <a:t>that has the largest variance with </a:t>
            </a:r>
          </a:p>
          <a:p>
            <a:pPr lvl="1" indent="-342900"/>
            <a:r>
              <a:rPr lang="en-US" dirty="0">
                <a:solidFill>
                  <a:srgbClr val="064339"/>
                </a:solidFill>
              </a:rPr>
              <a:t>The elements                            are the loadings of the first principal component (PC);                                             is the first PC loading vector</a:t>
            </a:r>
          </a:p>
          <a:p>
            <a:pPr lvl="1" indent="-342900"/>
            <a:r>
              <a:rPr lang="en-US" dirty="0">
                <a:solidFill>
                  <a:srgbClr val="064339"/>
                </a:solidFill>
              </a:rPr>
              <a:t>It turns out the first PC loading vector is the eigen vector of </a:t>
            </a:r>
            <a:r>
              <a:rPr lang="en-US" dirty="0" err="1">
                <a:solidFill>
                  <a:srgbClr val="064339"/>
                </a:solidFill>
              </a:rPr>
              <a:t>cov</a:t>
            </a:r>
            <a:r>
              <a:rPr lang="en-US" dirty="0">
                <a:solidFill>
                  <a:srgbClr val="064339"/>
                </a:solidFill>
              </a:rPr>
              <a:t>(X) with the largest eigen value.  </a:t>
            </a:r>
          </a:p>
        </p:txBody>
      </p:sp>
      <p:pic>
        <p:nvPicPr>
          <p:cNvPr id="9" name="Picture 8">
            <a:extLst>
              <a:ext uri="{FF2B5EF4-FFF2-40B4-BE49-F238E27FC236}">
                <a16:creationId xmlns:a16="http://schemas.microsoft.com/office/drawing/2014/main" id="{624BBB45-3436-4053-B397-504B9E02A346}"/>
              </a:ext>
            </a:extLst>
          </p:cNvPr>
          <p:cNvPicPr>
            <a:picLocks noChangeAspect="1"/>
          </p:cNvPicPr>
          <p:nvPr/>
        </p:nvPicPr>
        <p:blipFill>
          <a:blip r:embed="rId3"/>
          <a:stretch>
            <a:fillRect/>
          </a:stretch>
        </p:blipFill>
        <p:spPr>
          <a:xfrm>
            <a:off x="6442468" y="712651"/>
            <a:ext cx="1038370" cy="466790"/>
          </a:xfrm>
          <a:prstGeom prst="rect">
            <a:avLst/>
          </a:prstGeom>
        </p:spPr>
      </p:pic>
      <p:pic>
        <p:nvPicPr>
          <p:cNvPr id="16" name="Picture 15">
            <a:extLst>
              <a:ext uri="{FF2B5EF4-FFF2-40B4-BE49-F238E27FC236}">
                <a16:creationId xmlns:a16="http://schemas.microsoft.com/office/drawing/2014/main" id="{4CDBD871-58EA-4C5B-A42C-A0BC1852857E}"/>
              </a:ext>
            </a:extLst>
          </p:cNvPr>
          <p:cNvPicPr>
            <a:picLocks noChangeAspect="1"/>
          </p:cNvPicPr>
          <p:nvPr/>
        </p:nvPicPr>
        <p:blipFill>
          <a:blip r:embed="rId4"/>
          <a:stretch>
            <a:fillRect/>
          </a:stretch>
        </p:blipFill>
        <p:spPr>
          <a:xfrm>
            <a:off x="1731560" y="1703591"/>
            <a:ext cx="5068764" cy="566858"/>
          </a:xfrm>
          <a:prstGeom prst="rect">
            <a:avLst/>
          </a:prstGeom>
        </p:spPr>
      </p:pic>
      <p:pic>
        <p:nvPicPr>
          <p:cNvPr id="18" name="Picture 17">
            <a:extLst>
              <a:ext uri="{FF2B5EF4-FFF2-40B4-BE49-F238E27FC236}">
                <a16:creationId xmlns:a16="http://schemas.microsoft.com/office/drawing/2014/main" id="{02F3D73B-118B-4637-9553-7DE5C9E8C087}"/>
              </a:ext>
            </a:extLst>
          </p:cNvPr>
          <p:cNvPicPr>
            <a:picLocks noChangeAspect="1"/>
          </p:cNvPicPr>
          <p:nvPr/>
        </p:nvPicPr>
        <p:blipFill>
          <a:blip r:embed="rId5"/>
          <a:stretch>
            <a:fillRect/>
          </a:stretch>
        </p:blipFill>
        <p:spPr>
          <a:xfrm>
            <a:off x="4265942" y="2427090"/>
            <a:ext cx="1471818" cy="328659"/>
          </a:xfrm>
          <a:prstGeom prst="rect">
            <a:avLst/>
          </a:prstGeom>
        </p:spPr>
      </p:pic>
      <p:pic>
        <p:nvPicPr>
          <p:cNvPr id="20" name="Picture 19">
            <a:extLst>
              <a:ext uri="{FF2B5EF4-FFF2-40B4-BE49-F238E27FC236}">
                <a16:creationId xmlns:a16="http://schemas.microsoft.com/office/drawing/2014/main" id="{6F9F2B86-D02C-4A4C-9003-A6EB4B6EEBAD}"/>
              </a:ext>
            </a:extLst>
          </p:cNvPr>
          <p:cNvPicPr>
            <a:picLocks noChangeAspect="1"/>
          </p:cNvPicPr>
          <p:nvPr/>
        </p:nvPicPr>
        <p:blipFill>
          <a:blip r:embed="rId6"/>
          <a:stretch>
            <a:fillRect/>
          </a:stretch>
        </p:blipFill>
        <p:spPr>
          <a:xfrm>
            <a:off x="2387879" y="2761610"/>
            <a:ext cx="1704953" cy="409457"/>
          </a:xfrm>
          <a:prstGeom prst="rect">
            <a:avLst/>
          </a:prstGeom>
        </p:spPr>
      </p:pic>
      <p:pic>
        <p:nvPicPr>
          <p:cNvPr id="22" name="Picture 21">
            <a:extLst>
              <a:ext uri="{FF2B5EF4-FFF2-40B4-BE49-F238E27FC236}">
                <a16:creationId xmlns:a16="http://schemas.microsoft.com/office/drawing/2014/main" id="{15FA5518-482C-47AA-B870-269DEF43975E}"/>
              </a:ext>
            </a:extLst>
          </p:cNvPr>
          <p:cNvPicPr>
            <a:picLocks noChangeAspect="1"/>
          </p:cNvPicPr>
          <p:nvPr/>
        </p:nvPicPr>
        <p:blipFill>
          <a:blip r:embed="rId7"/>
          <a:stretch>
            <a:fillRect/>
          </a:stretch>
        </p:blipFill>
        <p:spPr>
          <a:xfrm>
            <a:off x="2645141" y="3171067"/>
            <a:ext cx="2895382" cy="402294"/>
          </a:xfrm>
          <a:prstGeom prst="rect">
            <a:avLst/>
          </a:prstGeom>
        </p:spPr>
      </p:pic>
    </p:spTree>
    <p:extLst>
      <p:ext uri="{BB962C8B-B14F-4D97-AF65-F5344CB8AC3E}">
        <p14:creationId xmlns:p14="http://schemas.microsoft.com/office/powerpoint/2010/main" val="174135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fade">
                                      <p:cBhvr>
                                        <p:cTn id="16" dur="500"/>
                                        <p:tgtEl>
                                          <p:spTgt spid="1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xEl>
                                              <p:pRg st="3" end="3"/>
                                            </p:txEl>
                                          </p:spTgt>
                                        </p:tgtEl>
                                        <p:attrNameLst>
                                          <p:attrName>style.visibility</p:attrName>
                                        </p:attrNameLst>
                                      </p:cBhvr>
                                      <p:to>
                                        <p:strVal val="visible"/>
                                      </p:to>
                                    </p:set>
                                    <p:animEffect transition="in" filter="fade">
                                      <p:cBhvr>
                                        <p:cTn id="26" dur="500"/>
                                        <p:tgtEl>
                                          <p:spTgt spid="1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xEl>
                                              <p:pRg st="4" end="4"/>
                                            </p:txEl>
                                          </p:spTgt>
                                        </p:tgtEl>
                                        <p:attrNameLst>
                                          <p:attrName>style.visibility</p:attrName>
                                        </p:attrNameLst>
                                      </p:cBhvr>
                                      <p:to>
                                        <p:strVal val="visible"/>
                                      </p:to>
                                    </p:set>
                                    <p:animEffect transition="in" filter="fade">
                                      <p:cBhvr>
                                        <p:cTn id="41"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 Spectral embeddings</a:t>
            </a:r>
          </a:p>
        </p:txBody>
      </p:sp>
      <p:sp>
        <p:nvSpPr>
          <p:cNvPr id="10" name="Content Placeholder 2">
            <a:extLst>
              <a:ext uri="{FF2B5EF4-FFF2-40B4-BE49-F238E27FC236}">
                <a16:creationId xmlns:a16="http://schemas.microsoft.com/office/drawing/2014/main" id="{0741B484-C8C4-4B8E-9894-65C010B96722}"/>
              </a:ext>
            </a:extLst>
          </p:cNvPr>
          <p:cNvSpPr>
            <a:spLocks noGrp="1"/>
          </p:cNvSpPr>
          <p:nvPr>
            <p:ph idx="1"/>
          </p:nvPr>
        </p:nvSpPr>
        <p:spPr>
          <a:xfrm>
            <a:off x="0" y="900656"/>
            <a:ext cx="9192280" cy="3008975"/>
          </a:xfrm>
        </p:spPr>
        <p:txBody>
          <a:bodyPr/>
          <a:lstStyle/>
          <a:p>
            <a:pPr lvl="1"/>
            <a:r>
              <a:rPr lang="en-US" sz="2000" dirty="0">
                <a:solidFill>
                  <a:srgbClr val="0C533A"/>
                </a:solidFill>
              </a:rPr>
              <a:t>Graphs only have V and E no embedding. How can we visualize it and analyze them?</a:t>
            </a:r>
          </a:p>
          <a:p>
            <a:pPr lvl="1"/>
            <a:endParaRPr lang="en-US" sz="2000" dirty="0">
              <a:solidFill>
                <a:srgbClr val="0C533A"/>
              </a:solidFill>
            </a:endParaRPr>
          </a:p>
          <a:p>
            <a:pPr lvl="1"/>
            <a:r>
              <a:rPr lang="en-US" sz="2000" dirty="0">
                <a:solidFill>
                  <a:srgbClr val="0C533A"/>
                </a:solidFill>
              </a:rPr>
              <a:t>We will introduce a method to find the node embedding for a given graph using graph Laplacian L</a:t>
            </a:r>
            <a:r>
              <a:rPr lang="en-US" sz="2000" baseline="-25000" dirty="0">
                <a:solidFill>
                  <a:srgbClr val="0C533A"/>
                </a:solidFill>
              </a:rPr>
              <a:t>G. </a:t>
            </a:r>
          </a:p>
          <a:p>
            <a:pPr lvl="1"/>
            <a:r>
              <a:rPr lang="en-US" sz="2000" dirty="0">
                <a:solidFill>
                  <a:srgbClr val="0C533A"/>
                </a:solidFill>
              </a:rPr>
              <a:t>Example: </a:t>
            </a:r>
            <a:r>
              <a:rPr lang="en-US" i="1" dirty="0"/>
              <a:t>V </a:t>
            </a:r>
            <a:r>
              <a:rPr lang="en-US" dirty="0"/>
              <a:t>= {1,2,3,4} and </a:t>
            </a:r>
            <a:r>
              <a:rPr lang="en-US" i="1" dirty="0"/>
              <a:t>E </a:t>
            </a:r>
            <a:r>
              <a:rPr lang="en-US" dirty="0"/>
              <a:t>= {(1,2),(2,3),(3,4)} </a:t>
            </a:r>
            <a:endParaRPr lang="en-US" sz="2000" dirty="0"/>
          </a:p>
          <a:p>
            <a:pPr marL="457200" lvl="1" indent="0">
              <a:buNone/>
            </a:pPr>
            <a:endParaRPr lang="en-US" sz="2000" dirty="0">
              <a:solidFill>
                <a:srgbClr val="0C533A"/>
              </a:solidFill>
            </a:endParaRPr>
          </a:p>
          <a:p>
            <a:endParaRPr lang="en-US" sz="2000" dirty="0">
              <a:solidFill>
                <a:srgbClr val="0C533A"/>
              </a:solidFill>
            </a:endParaRPr>
          </a:p>
        </p:txBody>
      </p:sp>
      <p:pic>
        <p:nvPicPr>
          <p:cNvPr id="6" name="Picture 5" descr="Diagram&#10;&#10;Description automatically generated">
            <a:extLst>
              <a:ext uri="{FF2B5EF4-FFF2-40B4-BE49-F238E27FC236}">
                <a16:creationId xmlns:a16="http://schemas.microsoft.com/office/drawing/2014/main" id="{35F666FC-632E-5840-BBB2-F45629CD71D6}"/>
              </a:ext>
            </a:extLst>
          </p:cNvPr>
          <p:cNvPicPr>
            <a:picLocks noChangeAspect="1"/>
          </p:cNvPicPr>
          <p:nvPr/>
        </p:nvPicPr>
        <p:blipFill>
          <a:blip r:embed="rId3"/>
          <a:stretch>
            <a:fillRect/>
          </a:stretch>
        </p:blipFill>
        <p:spPr>
          <a:xfrm>
            <a:off x="196166" y="3167634"/>
            <a:ext cx="4660900" cy="1181100"/>
          </a:xfrm>
          <a:prstGeom prst="rect">
            <a:avLst/>
          </a:prstGeom>
        </p:spPr>
      </p:pic>
      <p:pic>
        <p:nvPicPr>
          <p:cNvPr id="11" name="Picture 10" descr="A picture containing white, orange, close&#10;&#10;Description automatically generated">
            <a:extLst>
              <a:ext uri="{FF2B5EF4-FFF2-40B4-BE49-F238E27FC236}">
                <a16:creationId xmlns:a16="http://schemas.microsoft.com/office/drawing/2014/main" id="{A98715D8-0DBD-924D-823E-A365DFE40239}"/>
              </a:ext>
            </a:extLst>
          </p:cNvPr>
          <p:cNvPicPr>
            <a:picLocks noChangeAspect="1"/>
          </p:cNvPicPr>
          <p:nvPr/>
        </p:nvPicPr>
        <p:blipFill>
          <a:blip r:embed="rId4"/>
          <a:stretch>
            <a:fillRect/>
          </a:stretch>
        </p:blipFill>
        <p:spPr>
          <a:xfrm>
            <a:off x="5149166" y="3371641"/>
            <a:ext cx="3048000" cy="1689100"/>
          </a:xfrm>
          <a:prstGeom prst="rect">
            <a:avLst/>
          </a:prstGeom>
        </p:spPr>
      </p:pic>
    </p:spTree>
    <p:extLst>
      <p:ext uri="{BB962C8B-B14F-4D97-AF65-F5344CB8AC3E}">
        <p14:creationId xmlns:p14="http://schemas.microsoft.com/office/powerpoint/2010/main" val="3197249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 Spectral embeddings</a:t>
            </a:r>
          </a:p>
        </p:txBody>
      </p:sp>
      <p:sp>
        <p:nvSpPr>
          <p:cNvPr id="10" name="Content Placeholder 2">
            <a:extLst>
              <a:ext uri="{FF2B5EF4-FFF2-40B4-BE49-F238E27FC236}">
                <a16:creationId xmlns:a16="http://schemas.microsoft.com/office/drawing/2014/main" id="{0741B484-C8C4-4B8E-9894-65C010B96722}"/>
              </a:ext>
            </a:extLst>
          </p:cNvPr>
          <p:cNvSpPr>
            <a:spLocks noGrp="1"/>
          </p:cNvSpPr>
          <p:nvPr>
            <p:ph idx="1"/>
          </p:nvPr>
        </p:nvSpPr>
        <p:spPr>
          <a:xfrm>
            <a:off x="0" y="886368"/>
            <a:ext cx="9192280" cy="3008975"/>
          </a:xfrm>
        </p:spPr>
        <p:txBody>
          <a:bodyPr/>
          <a:lstStyle/>
          <a:p>
            <a:pPr marL="457200" lvl="1" indent="0">
              <a:buNone/>
            </a:pPr>
            <a:r>
              <a:rPr lang="en-US" sz="2000" dirty="0">
                <a:solidFill>
                  <a:srgbClr val="0C533A"/>
                </a:solidFill>
              </a:rPr>
              <a:t>Example: </a:t>
            </a:r>
            <a:r>
              <a:rPr lang="en-US" i="1" dirty="0"/>
              <a:t>V </a:t>
            </a:r>
            <a:r>
              <a:rPr lang="en-US" dirty="0"/>
              <a:t>= {1,2,3,4} and </a:t>
            </a:r>
            <a:r>
              <a:rPr lang="en-US" i="1" dirty="0"/>
              <a:t>E </a:t>
            </a:r>
            <a:r>
              <a:rPr lang="en-US" dirty="0"/>
              <a:t>= {(1,2),(2,3),(3,4)}</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(1, 1, 1, 1) is one of the eigenvector with eigenvalue 0.  </a:t>
            </a:r>
            <a:endParaRPr lang="en-US" sz="2000" dirty="0"/>
          </a:p>
          <a:p>
            <a:pPr marL="457200" lvl="1" indent="0">
              <a:buNone/>
            </a:pPr>
            <a:endParaRPr lang="en-US" sz="2000" dirty="0">
              <a:solidFill>
                <a:srgbClr val="0C533A"/>
              </a:solidFill>
            </a:endParaRPr>
          </a:p>
          <a:p>
            <a:endParaRPr lang="en-US" sz="2000" dirty="0">
              <a:solidFill>
                <a:srgbClr val="0C533A"/>
              </a:solidFill>
            </a:endParaRPr>
          </a:p>
        </p:txBody>
      </p:sp>
      <p:pic>
        <p:nvPicPr>
          <p:cNvPr id="6" name="Picture 5" descr="Diagram&#10;&#10;Description automatically generated">
            <a:extLst>
              <a:ext uri="{FF2B5EF4-FFF2-40B4-BE49-F238E27FC236}">
                <a16:creationId xmlns:a16="http://schemas.microsoft.com/office/drawing/2014/main" id="{35F666FC-632E-5840-BBB2-F45629CD71D6}"/>
              </a:ext>
            </a:extLst>
          </p:cNvPr>
          <p:cNvPicPr>
            <a:picLocks noChangeAspect="1"/>
          </p:cNvPicPr>
          <p:nvPr/>
        </p:nvPicPr>
        <p:blipFill>
          <a:blip r:embed="rId3"/>
          <a:stretch>
            <a:fillRect/>
          </a:stretch>
        </p:blipFill>
        <p:spPr>
          <a:xfrm>
            <a:off x="196166" y="1286418"/>
            <a:ext cx="4660900" cy="1181100"/>
          </a:xfrm>
          <a:prstGeom prst="rect">
            <a:avLst/>
          </a:prstGeom>
        </p:spPr>
      </p:pic>
      <p:pic>
        <p:nvPicPr>
          <p:cNvPr id="11" name="Picture 10" descr="A picture containing white, orange, close&#10;&#10;Description automatically generated">
            <a:extLst>
              <a:ext uri="{FF2B5EF4-FFF2-40B4-BE49-F238E27FC236}">
                <a16:creationId xmlns:a16="http://schemas.microsoft.com/office/drawing/2014/main" id="{A98715D8-0DBD-924D-823E-A365DFE40239}"/>
              </a:ext>
            </a:extLst>
          </p:cNvPr>
          <p:cNvPicPr>
            <a:picLocks noChangeAspect="1"/>
          </p:cNvPicPr>
          <p:nvPr/>
        </p:nvPicPr>
        <p:blipFill>
          <a:blip r:embed="rId4"/>
          <a:stretch>
            <a:fillRect/>
          </a:stretch>
        </p:blipFill>
        <p:spPr>
          <a:xfrm>
            <a:off x="5500673" y="1286418"/>
            <a:ext cx="3048000" cy="168910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AC5C835-70CA-7746-9227-EECFC9AE4E47}"/>
              </a:ext>
            </a:extLst>
          </p:cNvPr>
          <p:cNvPicPr>
            <a:picLocks noChangeAspect="1"/>
          </p:cNvPicPr>
          <p:nvPr/>
        </p:nvPicPr>
        <p:blipFill>
          <a:blip r:embed="rId5"/>
          <a:stretch>
            <a:fillRect/>
          </a:stretch>
        </p:blipFill>
        <p:spPr>
          <a:xfrm>
            <a:off x="356108" y="3696625"/>
            <a:ext cx="5359400" cy="1739900"/>
          </a:xfrm>
          <a:prstGeom prst="rect">
            <a:avLst/>
          </a:prstGeom>
        </p:spPr>
      </p:pic>
    </p:spTree>
    <p:extLst>
      <p:ext uri="{BB962C8B-B14F-4D97-AF65-F5344CB8AC3E}">
        <p14:creationId xmlns:p14="http://schemas.microsoft.com/office/powerpoint/2010/main" val="361870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 Spectral Embedding</a:t>
            </a:r>
          </a:p>
        </p:txBody>
      </p:sp>
      <p:pic>
        <p:nvPicPr>
          <p:cNvPr id="11" name="Picture 10" descr="Text&#10;&#10;Description automatically generated with low confidence">
            <a:extLst>
              <a:ext uri="{FF2B5EF4-FFF2-40B4-BE49-F238E27FC236}">
                <a16:creationId xmlns:a16="http://schemas.microsoft.com/office/drawing/2014/main" id="{DF7EA25F-3C6D-A345-BD29-910FE4F768D3}"/>
              </a:ext>
            </a:extLst>
          </p:cNvPr>
          <p:cNvPicPr>
            <a:picLocks noChangeAspect="1"/>
          </p:cNvPicPr>
          <p:nvPr/>
        </p:nvPicPr>
        <p:blipFill>
          <a:blip r:embed="rId3"/>
          <a:stretch>
            <a:fillRect/>
          </a:stretch>
        </p:blipFill>
        <p:spPr>
          <a:xfrm>
            <a:off x="0" y="701548"/>
            <a:ext cx="5359400" cy="1739900"/>
          </a:xfrm>
          <a:prstGeom prst="rect">
            <a:avLst/>
          </a:prstGeom>
        </p:spPr>
      </p:pic>
      <p:pic>
        <p:nvPicPr>
          <p:cNvPr id="8" name="Picture 7" descr="Chart, line chart&#10;&#10;Description automatically generated">
            <a:extLst>
              <a:ext uri="{FF2B5EF4-FFF2-40B4-BE49-F238E27FC236}">
                <a16:creationId xmlns:a16="http://schemas.microsoft.com/office/drawing/2014/main" id="{8C1ECD50-30BC-7B4C-BC67-3DC10A75C57B}"/>
              </a:ext>
            </a:extLst>
          </p:cNvPr>
          <p:cNvPicPr>
            <a:picLocks noChangeAspect="1"/>
          </p:cNvPicPr>
          <p:nvPr/>
        </p:nvPicPr>
        <p:blipFill>
          <a:blip r:embed="rId4"/>
          <a:stretch>
            <a:fillRect/>
          </a:stretch>
        </p:blipFill>
        <p:spPr>
          <a:xfrm>
            <a:off x="2504948" y="2441448"/>
            <a:ext cx="4445000" cy="3060646"/>
          </a:xfrm>
          <a:prstGeom prst="rect">
            <a:avLst/>
          </a:prstGeom>
        </p:spPr>
      </p:pic>
    </p:spTree>
    <p:extLst>
      <p:ext uri="{BB962C8B-B14F-4D97-AF65-F5344CB8AC3E}">
        <p14:creationId xmlns:p14="http://schemas.microsoft.com/office/powerpoint/2010/main" val="371254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7402498"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Weighted Graphs and Graph Laplacian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741B484-C8C4-4B8E-9894-65C010B96722}"/>
                  </a:ext>
                </a:extLst>
              </p:cNvPr>
              <p:cNvSpPr>
                <a:spLocks noGrp="1"/>
              </p:cNvSpPr>
              <p:nvPr>
                <p:ph idx="1"/>
              </p:nvPr>
            </p:nvSpPr>
            <p:spPr>
              <a:xfrm>
                <a:off x="0" y="886368"/>
                <a:ext cx="9192280" cy="3008975"/>
              </a:xfrm>
            </p:spPr>
            <p:txBody>
              <a:bodyPr/>
              <a:lstStyle/>
              <a:p>
                <a:r>
                  <a:rPr lang="en-US" sz="2000" dirty="0">
                    <a:solidFill>
                      <a:srgbClr val="0C533A"/>
                    </a:solidFill>
                  </a:rPr>
                  <a:t>A weighted graph G = (V, E, w) with a function w : E </a:t>
                </a:r>
                <a14:m>
                  <m:oMath xmlns:m="http://schemas.openxmlformats.org/officeDocument/2006/math">
                    <m:r>
                      <a:rPr lang="en-US" sz="2000" i="1" smtClean="0">
                        <a:solidFill>
                          <a:srgbClr val="0C533A"/>
                        </a:solidFill>
                        <a:latin typeface="Cambria Math" panose="02040503050406030204" pitchFamily="18" charset="0"/>
                        <a:ea typeface="Cambria Math" panose="02040503050406030204" pitchFamily="18" charset="0"/>
                      </a:rPr>
                      <m:t>→</m:t>
                    </m:r>
                  </m:oMath>
                </a14:m>
                <a:r>
                  <a:rPr lang="en-US" sz="2000" dirty="0">
                    <a:solidFill>
                      <a:srgbClr val="0C533A"/>
                    </a:solidFill>
                  </a:rPr>
                  <a:t> R+</a:t>
                </a:r>
              </a:p>
              <a:p>
                <a:r>
                  <a:rPr lang="en-US" sz="2000" dirty="0">
                    <a:solidFill>
                      <a:srgbClr val="0C533A"/>
                    </a:solidFill>
                  </a:rPr>
                  <a:t>The Adjacency matrix is </a:t>
                </a:r>
              </a:p>
              <a:p>
                <a:endParaRPr lang="en-US" sz="2000" dirty="0">
                  <a:solidFill>
                    <a:srgbClr val="0C533A"/>
                  </a:solidFill>
                </a:endParaRPr>
              </a:p>
              <a:p>
                <a:endParaRPr lang="en-US" sz="2000" dirty="0">
                  <a:solidFill>
                    <a:srgbClr val="0C533A"/>
                  </a:solidFill>
                </a:endParaRPr>
              </a:p>
              <a:p>
                <a:endParaRPr lang="en-US" sz="2000" dirty="0">
                  <a:solidFill>
                    <a:srgbClr val="0C533A"/>
                  </a:solidFill>
                </a:endParaRPr>
              </a:p>
              <a:p>
                <a:r>
                  <a:rPr lang="en-US" sz="2000" dirty="0">
                    <a:solidFill>
                      <a:srgbClr val="0C533A"/>
                    </a:solidFill>
                  </a:rPr>
                  <a:t>Degree matrix D</a:t>
                </a:r>
                <a:r>
                  <a:rPr lang="en-US" sz="2000" baseline="-25000" dirty="0">
                    <a:solidFill>
                      <a:srgbClr val="0C533A"/>
                    </a:solidFill>
                  </a:rPr>
                  <a:t>G</a:t>
                </a:r>
                <a:r>
                  <a:rPr lang="en-US" sz="2000" dirty="0">
                    <a:solidFill>
                      <a:srgbClr val="0C533A"/>
                    </a:solidFill>
                  </a:rPr>
                  <a:t> is </a:t>
                </a:r>
              </a:p>
              <a:p>
                <a:endParaRPr lang="en-US" sz="2000" dirty="0">
                  <a:solidFill>
                    <a:srgbClr val="0C533A"/>
                  </a:solidFill>
                </a:endParaRPr>
              </a:p>
              <a:p>
                <a:pPr marL="0" indent="0">
                  <a:buNone/>
                </a:pPr>
                <a:endParaRPr lang="en-US" sz="2000" dirty="0">
                  <a:solidFill>
                    <a:srgbClr val="0C533A"/>
                  </a:solidFill>
                </a:endParaRPr>
              </a:p>
              <a:p>
                <a:r>
                  <a:rPr lang="en-US" sz="2000" dirty="0">
                    <a:solidFill>
                      <a:srgbClr val="0C533A"/>
                    </a:solidFill>
                  </a:rPr>
                  <a:t>As before, the graph Laplacian is </a:t>
                </a:r>
              </a:p>
            </p:txBody>
          </p:sp>
        </mc:Choice>
        <mc:Fallback xmlns="">
          <p:sp>
            <p:nvSpPr>
              <p:cNvPr id="10" name="Content Placeholder 2">
                <a:extLst>
                  <a:ext uri="{FF2B5EF4-FFF2-40B4-BE49-F238E27FC236}">
                    <a16:creationId xmlns:a16="http://schemas.microsoft.com/office/drawing/2014/main" id="{0741B484-C8C4-4B8E-9894-65C010B96722}"/>
                  </a:ext>
                </a:extLst>
              </p:cNvPr>
              <p:cNvSpPr>
                <a:spLocks noGrp="1" noRot="1" noChangeAspect="1" noMove="1" noResize="1" noEditPoints="1" noAdjustHandles="1" noChangeArrowheads="1" noChangeShapeType="1" noTextEdit="1"/>
              </p:cNvSpPr>
              <p:nvPr>
                <p:ph idx="1"/>
              </p:nvPr>
            </p:nvSpPr>
            <p:spPr>
              <a:xfrm>
                <a:off x="0" y="886368"/>
                <a:ext cx="9192280" cy="3008975"/>
              </a:xfrm>
              <a:blipFill>
                <a:blip r:embed="rId3"/>
                <a:stretch>
                  <a:fillRect l="-552" t="-840" b="-13866"/>
                </a:stretch>
              </a:blipFill>
            </p:spPr>
            <p:txBody>
              <a:bodyPr/>
              <a:lstStyle/>
              <a:p>
                <a:r>
                  <a:rPr lang="en-US">
                    <a:noFill/>
                  </a:rPr>
                  <a:t> </a:t>
                </a:r>
              </a:p>
            </p:txBody>
          </p:sp>
        </mc:Fallback>
      </mc:AlternateContent>
      <p:pic>
        <p:nvPicPr>
          <p:cNvPr id="7" name="Picture 6" descr="Text&#10;&#10;Description automatically generated">
            <a:extLst>
              <a:ext uri="{FF2B5EF4-FFF2-40B4-BE49-F238E27FC236}">
                <a16:creationId xmlns:a16="http://schemas.microsoft.com/office/drawing/2014/main" id="{158246D9-2D05-5D49-8AB3-8674309C6759}"/>
              </a:ext>
            </a:extLst>
          </p:cNvPr>
          <p:cNvPicPr>
            <a:picLocks noChangeAspect="1"/>
          </p:cNvPicPr>
          <p:nvPr/>
        </p:nvPicPr>
        <p:blipFill>
          <a:blip r:embed="rId4"/>
          <a:stretch>
            <a:fillRect/>
          </a:stretch>
        </p:blipFill>
        <p:spPr>
          <a:xfrm>
            <a:off x="3124200" y="1488128"/>
            <a:ext cx="5448300" cy="11811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04292F1E-107B-654D-8AD2-833636C8BED8}"/>
              </a:ext>
            </a:extLst>
          </p:cNvPr>
          <p:cNvPicPr>
            <a:picLocks noChangeAspect="1"/>
          </p:cNvPicPr>
          <p:nvPr/>
        </p:nvPicPr>
        <p:blipFill>
          <a:blip r:embed="rId5"/>
          <a:stretch>
            <a:fillRect/>
          </a:stretch>
        </p:blipFill>
        <p:spPr>
          <a:xfrm>
            <a:off x="2707386" y="2832000"/>
            <a:ext cx="5295900" cy="1117600"/>
          </a:xfrm>
          <a:prstGeom prst="rect">
            <a:avLst/>
          </a:prstGeom>
        </p:spPr>
      </p:pic>
      <p:pic>
        <p:nvPicPr>
          <p:cNvPr id="13" name="Picture 12" descr="Logo&#10;&#10;Description automatically generated">
            <a:extLst>
              <a:ext uri="{FF2B5EF4-FFF2-40B4-BE49-F238E27FC236}">
                <a16:creationId xmlns:a16="http://schemas.microsoft.com/office/drawing/2014/main" id="{1D4DB8BE-E31A-AB4F-BE86-DC9631F8293E}"/>
              </a:ext>
            </a:extLst>
          </p:cNvPr>
          <p:cNvPicPr>
            <a:picLocks noChangeAspect="1"/>
          </p:cNvPicPr>
          <p:nvPr/>
        </p:nvPicPr>
        <p:blipFill>
          <a:blip r:embed="rId6"/>
          <a:stretch>
            <a:fillRect/>
          </a:stretch>
        </p:blipFill>
        <p:spPr>
          <a:xfrm>
            <a:off x="2971800" y="4112372"/>
            <a:ext cx="3048000" cy="812800"/>
          </a:xfrm>
          <a:prstGeom prst="rect">
            <a:avLst/>
          </a:prstGeom>
        </p:spPr>
      </p:pic>
      <p:pic>
        <p:nvPicPr>
          <p:cNvPr id="15" name="Picture 14" descr="Text, letter&#10;&#10;Description automatically generated">
            <a:extLst>
              <a:ext uri="{FF2B5EF4-FFF2-40B4-BE49-F238E27FC236}">
                <a16:creationId xmlns:a16="http://schemas.microsoft.com/office/drawing/2014/main" id="{52F291A9-349E-D343-A979-A61D0E22CDC0}"/>
              </a:ext>
            </a:extLst>
          </p:cNvPr>
          <p:cNvPicPr>
            <a:picLocks noChangeAspect="1"/>
          </p:cNvPicPr>
          <p:nvPr/>
        </p:nvPicPr>
        <p:blipFill>
          <a:blip r:embed="rId7"/>
          <a:stretch>
            <a:fillRect/>
          </a:stretch>
        </p:blipFill>
        <p:spPr>
          <a:xfrm>
            <a:off x="1835150" y="5060347"/>
            <a:ext cx="5321300" cy="1155700"/>
          </a:xfrm>
          <a:prstGeom prst="rect">
            <a:avLst/>
          </a:prstGeom>
        </p:spPr>
      </p:pic>
    </p:spTree>
    <p:extLst>
      <p:ext uri="{BB962C8B-B14F-4D97-AF65-F5344CB8AC3E}">
        <p14:creationId xmlns:p14="http://schemas.microsoft.com/office/powerpoint/2010/main" val="3378921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7402498"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 Neural Networks</a:t>
            </a:r>
          </a:p>
        </p:txBody>
      </p:sp>
      <p:sp>
        <p:nvSpPr>
          <p:cNvPr id="8" name="Slide Number Placeholder 2">
            <a:extLst>
              <a:ext uri="{FF2B5EF4-FFF2-40B4-BE49-F238E27FC236}">
                <a16:creationId xmlns:a16="http://schemas.microsoft.com/office/drawing/2014/main" id="{6F912932-95A4-6E44-9B7D-55A33E452C23}"/>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44</a:t>
            </a:fld>
            <a:endParaRPr lang="en-US" dirty="0"/>
          </a:p>
        </p:txBody>
      </p:sp>
      <p:sp>
        <p:nvSpPr>
          <p:cNvPr id="9" name="TextBox 8">
            <a:extLst>
              <a:ext uri="{FF2B5EF4-FFF2-40B4-BE49-F238E27FC236}">
                <a16:creationId xmlns:a16="http://schemas.microsoft.com/office/drawing/2014/main" id="{640C6C8B-1227-984A-B024-4236027F0BC2}"/>
              </a:ext>
            </a:extLst>
          </p:cNvPr>
          <p:cNvSpPr txBox="1"/>
          <p:nvPr/>
        </p:nvSpPr>
        <p:spPr>
          <a:xfrm>
            <a:off x="234024" y="1079946"/>
            <a:ext cx="8223405" cy="1261884"/>
          </a:xfrm>
          <a:prstGeom prst="rect">
            <a:avLst/>
          </a:prstGeom>
          <a:noFill/>
        </p:spPr>
        <p:txBody>
          <a:bodyPr wrap="none" rtlCol="0">
            <a:spAutoFit/>
          </a:bodyPr>
          <a:lstStyle/>
          <a:p>
            <a:r>
              <a:rPr lang="en-US" sz="2800" dirty="0">
                <a:solidFill>
                  <a:schemeClr val="accent5">
                    <a:lumMod val="75000"/>
                  </a:schemeClr>
                </a:solidFill>
              </a:rPr>
              <a:t>Traditional DL is designed for simple grids or sequences</a:t>
            </a:r>
          </a:p>
          <a:p>
            <a:pPr marL="914400" lvl="1" indent="-457200">
              <a:buFont typeface="Arial" panose="020B0604020202020204" pitchFamily="34" charset="0"/>
              <a:buChar char="•"/>
            </a:pPr>
            <a:r>
              <a:rPr lang="en-US" sz="2400" dirty="0">
                <a:solidFill>
                  <a:schemeClr val="accent5">
                    <a:lumMod val="75000"/>
                  </a:schemeClr>
                </a:solidFill>
              </a:rPr>
              <a:t>CNNs for fixed-size images/grids</a:t>
            </a:r>
          </a:p>
          <a:p>
            <a:pPr marL="914400" lvl="1" indent="-457200">
              <a:buFont typeface="Arial" panose="020B0604020202020204" pitchFamily="34" charset="0"/>
              <a:buChar char="•"/>
            </a:pPr>
            <a:r>
              <a:rPr lang="en-US" sz="2400" dirty="0">
                <a:solidFill>
                  <a:schemeClr val="accent5">
                    <a:lumMod val="75000"/>
                  </a:schemeClr>
                </a:solidFill>
              </a:rPr>
              <a:t>RNNs for text/sequences</a:t>
            </a:r>
            <a:endParaRPr lang="en-US" sz="2400" dirty="0">
              <a:solidFill>
                <a:srgbClr val="FF0000"/>
              </a:solidFill>
            </a:endParaRPr>
          </a:p>
        </p:txBody>
      </p:sp>
      <p:pic>
        <p:nvPicPr>
          <p:cNvPr id="11" name="Picture 2" descr="mage result for image to regular grid graph">
            <a:extLst>
              <a:ext uri="{FF2B5EF4-FFF2-40B4-BE49-F238E27FC236}">
                <a16:creationId xmlns:a16="http://schemas.microsoft.com/office/drawing/2014/main" id="{19B6731B-5D07-F14A-B6F2-1DE9F81CC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6" y="2585044"/>
            <a:ext cx="1006375" cy="551110"/>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6771E530-5432-F641-B22B-EA462A5AF0D3}"/>
              </a:ext>
            </a:extLst>
          </p:cNvPr>
          <p:cNvGrpSpPr/>
          <p:nvPr/>
        </p:nvGrpSpPr>
        <p:grpSpPr>
          <a:xfrm>
            <a:off x="2722832" y="2589424"/>
            <a:ext cx="2457897" cy="373327"/>
            <a:chOff x="2722832" y="2589424"/>
            <a:chExt cx="3368874" cy="412336"/>
          </a:xfrm>
        </p:grpSpPr>
        <p:sp>
          <p:nvSpPr>
            <p:cNvPr id="12" name="Oval 11">
              <a:extLst>
                <a:ext uri="{FF2B5EF4-FFF2-40B4-BE49-F238E27FC236}">
                  <a16:creationId xmlns:a16="http://schemas.microsoft.com/office/drawing/2014/main" id="{3435BFDB-BAE0-3B43-8699-79316BAEAD58}"/>
                </a:ext>
              </a:extLst>
            </p:cNvPr>
            <p:cNvSpPr/>
            <p:nvPr/>
          </p:nvSpPr>
          <p:spPr>
            <a:xfrm>
              <a:off x="2722832" y="2589424"/>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B9AD2F-0722-4D49-9DFB-1171FD978FF1}"/>
                </a:ext>
              </a:extLst>
            </p:cNvPr>
            <p:cNvSpPr/>
            <p:nvPr/>
          </p:nvSpPr>
          <p:spPr>
            <a:xfrm>
              <a:off x="3343794" y="2589424"/>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6B345B4-1F45-864D-B64D-B2722EDA9CBA}"/>
                </a:ext>
              </a:extLst>
            </p:cNvPr>
            <p:cNvSpPr/>
            <p:nvPr/>
          </p:nvSpPr>
          <p:spPr>
            <a:xfrm>
              <a:off x="3953398" y="2594863"/>
              <a:ext cx="366176"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800C3D6-4EDA-B842-9162-D81666C61B2E}"/>
                </a:ext>
              </a:extLst>
            </p:cNvPr>
            <p:cNvCxnSpPr>
              <a:stCxn id="12" idx="6"/>
              <a:endCxn id="13" idx="2"/>
            </p:cNvCxnSpPr>
            <p:nvPr/>
          </p:nvCxnSpPr>
          <p:spPr>
            <a:xfrm>
              <a:off x="3150910" y="2790153"/>
              <a:ext cx="1928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5C05BE9-E591-8146-B203-C3D29A12249C}"/>
                </a:ext>
              </a:extLst>
            </p:cNvPr>
            <p:cNvCxnSpPr>
              <a:endCxn id="13" idx="6"/>
            </p:cNvCxnSpPr>
            <p:nvPr/>
          </p:nvCxnSpPr>
          <p:spPr>
            <a:xfrm flipH="1">
              <a:off x="3771872" y="2790153"/>
              <a:ext cx="16519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7326758C-C81A-5B41-A61A-AA50E2F9F903}"/>
                </a:ext>
              </a:extLst>
            </p:cNvPr>
            <p:cNvSpPr/>
            <p:nvPr/>
          </p:nvSpPr>
          <p:spPr>
            <a:xfrm>
              <a:off x="4475435" y="2594863"/>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763955-8BBE-514F-9FFD-F0DEBDBC9758}"/>
                </a:ext>
              </a:extLst>
            </p:cNvPr>
            <p:cNvSpPr/>
            <p:nvPr/>
          </p:nvSpPr>
          <p:spPr>
            <a:xfrm>
              <a:off x="5096397" y="2594863"/>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2690F60-37A4-BC4A-989E-89CF51852435}"/>
                </a:ext>
              </a:extLst>
            </p:cNvPr>
            <p:cNvSpPr/>
            <p:nvPr/>
          </p:nvSpPr>
          <p:spPr>
            <a:xfrm>
              <a:off x="5725530" y="2600302"/>
              <a:ext cx="366176"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67220B6-86D9-2542-B2C1-95E16765DA45}"/>
                </a:ext>
              </a:extLst>
            </p:cNvPr>
            <p:cNvCxnSpPr>
              <a:stCxn id="18" idx="6"/>
            </p:cNvCxnSpPr>
            <p:nvPr/>
          </p:nvCxnSpPr>
          <p:spPr>
            <a:xfrm>
              <a:off x="4903513" y="2795592"/>
              <a:ext cx="1928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90C816D-CFC3-B445-A871-9AA42491B8A5}"/>
                </a:ext>
              </a:extLst>
            </p:cNvPr>
            <p:cNvCxnSpPr>
              <a:cxnSpLocks/>
            </p:cNvCxnSpPr>
            <p:nvPr/>
          </p:nvCxnSpPr>
          <p:spPr>
            <a:xfrm flipH="1">
              <a:off x="5560333" y="2795592"/>
              <a:ext cx="16519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6B4B0FE-F931-544B-B200-50DECF197EC1}"/>
                </a:ext>
              </a:extLst>
            </p:cNvPr>
            <p:cNvCxnSpPr>
              <a:cxnSpLocks/>
            </p:cNvCxnSpPr>
            <p:nvPr/>
          </p:nvCxnSpPr>
          <p:spPr>
            <a:xfrm flipH="1">
              <a:off x="4316160" y="2811923"/>
              <a:ext cx="165198"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8A6786B5-AD15-044D-B0E4-98CDEAA57A3B}"/>
              </a:ext>
            </a:extLst>
          </p:cNvPr>
          <p:cNvSpPr txBox="1"/>
          <p:nvPr/>
        </p:nvSpPr>
        <p:spPr>
          <a:xfrm>
            <a:off x="143699" y="3700563"/>
            <a:ext cx="6228628" cy="1631216"/>
          </a:xfrm>
          <a:prstGeom prst="rect">
            <a:avLst/>
          </a:prstGeom>
          <a:noFill/>
        </p:spPr>
        <p:txBody>
          <a:bodyPr wrap="none" rtlCol="0">
            <a:spAutoFit/>
          </a:bodyPr>
          <a:lstStyle/>
          <a:p>
            <a:r>
              <a:rPr lang="en-US" sz="2800" dirty="0">
                <a:solidFill>
                  <a:schemeClr val="accent5">
                    <a:lumMod val="75000"/>
                  </a:schemeClr>
                </a:solidFill>
              </a:rPr>
              <a:t>But </a:t>
            </a:r>
            <a:r>
              <a:rPr lang="en-US" sz="2400" dirty="0">
                <a:solidFill>
                  <a:schemeClr val="accent5">
                    <a:lumMod val="75000"/>
                  </a:schemeClr>
                </a:solidFill>
              </a:rPr>
              <a:t>nodes on graphs have different connections</a:t>
            </a:r>
          </a:p>
          <a:p>
            <a:pPr marL="914400" lvl="1" indent="-457200">
              <a:buFont typeface="Arial" panose="020B0604020202020204" pitchFamily="34" charset="0"/>
              <a:buChar char="•"/>
            </a:pPr>
            <a:r>
              <a:rPr lang="en-US" sz="2400" dirty="0">
                <a:solidFill>
                  <a:schemeClr val="accent5">
                    <a:lumMod val="75000"/>
                  </a:schemeClr>
                </a:solidFill>
              </a:rPr>
              <a:t>Arbitrary neighbor size</a:t>
            </a:r>
          </a:p>
          <a:p>
            <a:pPr marL="914400" lvl="1" indent="-457200">
              <a:buFont typeface="Arial" panose="020B0604020202020204" pitchFamily="34" charset="0"/>
              <a:buChar char="•"/>
            </a:pPr>
            <a:r>
              <a:rPr lang="en-US" sz="2400" dirty="0">
                <a:solidFill>
                  <a:schemeClr val="accent5">
                    <a:lumMod val="75000"/>
                  </a:schemeClr>
                </a:solidFill>
              </a:rPr>
              <a:t>Complex topological structure</a:t>
            </a:r>
          </a:p>
          <a:p>
            <a:pPr marL="914400" lvl="1" indent="-457200">
              <a:buFont typeface="Arial" panose="020B0604020202020204" pitchFamily="34" charset="0"/>
              <a:buChar char="•"/>
            </a:pPr>
            <a:r>
              <a:rPr lang="en-US" sz="2400" dirty="0">
                <a:solidFill>
                  <a:schemeClr val="accent5">
                    <a:lumMod val="75000"/>
                  </a:schemeClr>
                </a:solidFill>
              </a:rPr>
              <a:t>No fixed node ordering</a:t>
            </a:r>
            <a:endParaRPr lang="en-US" sz="2400" dirty="0">
              <a:solidFill>
                <a:srgbClr val="FF0000"/>
              </a:solidFill>
            </a:endParaRPr>
          </a:p>
        </p:txBody>
      </p:sp>
      <p:grpSp>
        <p:nvGrpSpPr>
          <p:cNvPr id="24" name="Group 23">
            <a:extLst>
              <a:ext uri="{FF2B5EF4-FFF2-40B4-BE49-F238E27FC236}">
                <a16:creationId xmlns:a16="http://schemas.microsoft.com/office/drawing/2014/main" id="{D8415E0A-F6E7-A74E-938F-5A0F0732DE1A}"/>
              </a:ext>
            </a:extLst>
          </p:cNvPr>
          <p:cNvGrpSpPr/>
          <p:nvPr/>
        </p:nvGrpSpPr>
        <p:grpSpPr>
          <a:xfrm>
            <a:off x="6594058" y="1850979"/>
            <a:ext cx="2120028" cy="2019240"/>
            <a:chOff x="2834962" y="1932007"/>
            <a:chExt cx="3586772" cy="2948851"/>
          </a:xfrm>
          <a:solidFill>
            <a:schemeClr val="bg2"/>
          </a:solidFill>
        </p:grpSpPr>
        <p:sp>
          <p:nvSpPr>
            <p:cNvPr id="25" name="Parallelogram 24">
              <a:extLst>
                <a:ext uri="{FF2B5EF4-FFF2-40B4-BE49-F238E27FC236}">
                  <a16:creationId xmlns:a16="http://schemas.microsoft.com/office/drawing/2014/main" id="{E1A3C4C8-D98A-5441-83F2-432AC26DDC95}"/>
                </a:ext>
              </a:extLst>
            </p:cNvPr>
            <p:cNvSpPr/>
            <p:nvPr/>
          </p:nvSpPr>
          <p:spPr>
            <a:xfrm rot="19202589">
              <a:off x="2834962" y="2405636"/>
              <a:ext cx="3586772" cy="2073297"/>
            </a:xfrm>
            <a:prstGeom prst="parallelogram">
              <a:avLst>
                <a:gd name="adj" fmla="val 83127"/>
              </a:avLst>
            </a:prstGeom>
            <a:solidFill>
              <a:srgbClr val="FFFF0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10C1F9B1-B4C4-BA41-AE42-7E871E0373EC}"/>
                </a:ext>
              </a:extLst>
            </p:cNvPr>
            <p:cNvSpPr/>
            <p:nvPr/>
          </p:nvSpPr>
          <p:spPr>
            <a:xfrm>
              <a:off x="4916554" y="1932007"/>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FE0ED79-377A-EA48-9783-424ABD26176D}"/>
                </a:ext>
              </a:extLst>
            </p:cNvPr>
            <p:cNvSpPr/>
            <p:nvPr/>
          </p:nvSpPr>
          <p:spPr>
            <a:xfrm>
              <a:off x="4551602" y="235796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D78B8334-96B1-EF4A-ABA0-1939E3077086}"/>
                </a:ext>
              </a:extLst>
            </p:cNvPr>
            <p:cNvSpPr/>
            <p:nvPr/>
          </p:nvSpPr>
          <p:spPr>
            <a:xfrm>
              <a:off x="4838968" y="2478355"/>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4E430439-A9BE-CD48-9EEE-5A335D97996F}"/>
                </a:ext>
              </a:extLst>
            </p:cNvPr>
            <p:cNvCxnSpPr>
              <a:stCxn id="27" idx="6"/>
              <a:endCxn id="26" idx="3"/>
            </p:cNvCxnSpPr>
            <p:nvPr/>
          </p:nvCxnSpPr>
          <p:spPr>
            <a:xfrm flipV="1">
              <a:off x="4645240" y="2027917"/>
              <a:ext cx="285027" cy="386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28F89A-066A-1F42-B2E7-3AC2536D2F5C}"/>
                </a:ext>
              </a:extLst>
            </p:cNvPr>
            <p:cNvCxnSpPr>
              <a:cxnSpLocks/>
              <a:stCxn id="28" idx="0"/>
              <a:endCxn id="26" idx="4"/>
            </p:cNvCxnSpPr>
            <p:nvPr/>
          </p:nvCxnSpPr>
          <p:spPr>
            <a:xfrm flipV="1">
              <a:off x="4885787" y="2044373"/>
              <a:ext cx="77587" cy="4339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A361FA-8F1B-5C46-804E-7706603139FC}"/>
                </a:ext>
              </a:extLst>
            </p:cNvPr>
            <p:cNvCxnSpPr>
              <a:cxnSpLocks/>
              <a:stCxn id="27" idx="5"/>
              <a:endCxn id="28" idx="2"/>
            </p:cNvCxnSpPr>
            <p:nvPr/>
          </p:nvCxnSpPr>
          <p:spPr>
            <a:xfrm>
              <a:off x="4631528" y="2453871"/>
              <a:ext cx="207440" cy="8066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E8D7E6-6E84-F942-AE7A-65872C4351B2}"/>
                </a:ext>
              </a:extLst>
            </p:cNvPr>
            <p:cNvCxnSpPr>
              <a:cxnSpLocks/>
              <a:stCxn id="67" idx="7"/>
              <a:endCxn id="27" idx="3"/>
            </p:cNvCxnSpPr>
            <p:nvPr/>
          </p:nvCxnSpPr>
          <p:spPr>
            <a:xfrm flipV="1">
              <a:off x="4207068" y="2453871"/>
              <a:ext cx="358247" cy="4366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6EECB6-7AA4-5A4E-897A-BC7A86D0F038}"/>
                </a:ext>
              </a:extLst>
            </p:cNvPr>
            <p:cNvCxnSpPr>
              <a:cxnSpLocks/>
              <a:stCxn id="40" idx="0"/>
              <a:endCxn id="28" idx="4"/>
            </p:cNvCxnSpPr>
            <p:nvPr/>
          </p:nvCxnSpPr>
          <p:spPr>
            <a:xfrm flipH="1" flipV="1">
              <a:off x="4885787" y="2590721"/>
              <a:ext cx="4255" cy="33609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B99600E-CEA9-F248-AD99-987CC89326F8}"/>
                </a:ext>
              </a:extLst>
            </p:cNvPr>
            <p:cNvCxnSpPr>
              <a:cxnSpLocks/>
              <a:stCxn id="41" idx="1"/>
              <a:endCxn id="69" idx="5"/>
            </p:cNvCxnSpPr>
            <p:nvPr/>
          </p:nvCxnSpPr>
          <p:spPr>
            <a:xfrm flipH="1" flipV="1">
              <a:off x="4438490" y="3317758"/>
              <a:ext cx="292461" cy="6193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8EA248-44DD-ED49-9147-B7ABE9DFD59B}"/>
                </a:ext>
              </a:extLst>
            </p:cNvPr>
            <p:cNvCxnSpPr>
              <a:cxnSpLocks/>
              <a:stCxn id="56" idx="7"/>
              <a:endCxn id="41" idx="3"/>
            </p:cNvCxnSpPr>
            <p:nvPr/>
          </p:nvCxnSpPr>
          <p:spPr>
            <a:xfrm flipV="1">
              <a:off x="4247042" y="3459151"/>
              <a:ext cx="483910" cy="5392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05B926-E880-0946-8F5D-24F36B030835}"/>
                </a:ext>
              </a:extLst>
            </p:cNvPr>
            <p:cNvCxnSpPr>
              <a:cxnSpLocks/>
              <a:stCxn id="56" idx="6"/>
              <a:endCxn id="49" idx="2"/>
            </p:cNvCxnSpPr>
            <p:nvPr/>
          </p:nvCxnSpPr>
          <p:spPr>
            <a:xfrm flipV="1">
              <a:off x="4260756" y="3878526"/>
              <a:ext cx="338729" cy="15958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D053716-DC51-D542-B9DD-9F670502CB2D}"/>
                </a:ext>
              </a:extLst>
            </p:cNvPr>
            <p:cNvSpPr/>
            <p:nvPr/>
          </p:nvSpPr>
          <p:spPr>
            <a:xfrm>
              <a:off x="5056831" y="228484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76D8AD79-28C8-F64B-BA51-DD1F934A77C7}"/>
                </a:ext>
              </a:extLst>
            </p:cNvPr>
            <p:cNvCxnSpPr>
              <a:cxnSpLocks/>
              <a:stCxn id="37" idx="1"/>
              <a:endCxn id="26" idx="4"/>
            </p:cNvCxnSpPr>
            <p:nvPr/>
          </p:nvCxnSpPr>
          <p:spPr>
            <a:xfrm flipH="1" flipV="1">
              <a:off x="4963373" y="2044373"/>
              <a:ext cx="107170" cy="2569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49EE5A-DA5F-CF4E-986A-5F654849FE6D}"/>
                </a:ext>
              </a:extLst>
            </p:cNvPr>
            <p:cNvCxnSpPr>
              <a:cxnSpLocks/>
              <a:stCxn id="28" idx="6"/>
              <a:endCxn id="37" idx="3"/>
            </p:cNvCxnSpPr>
            <p:nvPr/>
          </p:nvCxnSpPr>
          <p:spPr>
            <a:xfrm flipV="1">
              <a:off x="4932607" y="2380759"/>
              <a:ext cx="137938" cy="15377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C7BB01E-6088-004C-BBB4-64B46C417E30}"/>
                </a:ext>
              </a:extLst>
            </p:cNvPr>
            <p:cNvSpPr/>
            <p:nvPr/>
          </p:nvSpPr>
          <p:spPr>
            <a:xfrm>
              <a:off x="4843222" y="292681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81C5277F-3F03-2146-9F2A-2F9D0877AC5B}"/>
                </a:ext>
              </a:extLst>
            </p:cNvPr>
            <p:cNvSpPr/>
            <p:nvPr/>
          </p:nvSpPr>
          <p:spPr>
            <a:xfrm>
              <a:off x="4717239" y="3363241"/>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E135AC83-D82C-7340-AED3-95ADD761CCA9}"/>
                </a:ext>
              </a:extLst>
            </p:cNvPr>
            <p:cNvSpPr/>
            <p:nvPr/>
          </p:nvSpPr>
          <p:spPr>
            <a:xfrm>
              <a:off x="5042540" y="345272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411ACB64-41C8-2840-8A0B-3EAAC0D801B1}"/>
                </a:ext>
              </a:extLst>
            </p:cNvPr>
            <p:cNvCxnSpPr>
              <a:cxnSpLocks/>
              <a:stCxn id="49" idx="6"/>
              <a:endCxn id="52" idx="1"/>
            </p:cNvCxnSpPr>
            <p:nvPr/>
          </p:nvCxnSpPr>
          <p:spPr>
            <a:xfrm>
              <a:off x="4693122" y="3878526"/>
              <a:ext cx="325250" cy="34338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CAB566-85E5-5C4A-AD34-55555B9396EC}"/>
                </a:ext>
              </a:extLst>
            </p:cNvPr>
            <p:cNvCxnSpPr>
              <a:cxnSpLocks/>
              <a:stCxn id="50" idx="5"/>
              <a:endCxn id="52" idx="0"/>
            </p:cNvCxnSpPr>
            <p:nvPr/>
          </p:nvCxnSpPr>
          <p:spPr>
            <a:xfrm>
              <a:off x="4893394" y="3770370"/>
              <a:ext cx="158083" cy="43509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47C114D-FC39-CE44-B584-3E416C856D4B}"/>
                </a:ext>
              </a:extLst>
            </p:cNvPr>
            <p:cNvCxnSpPr>
              <a:cxnSpLocks/>
              <a:stCxn id="51" idx="0"/>
              <a:endCxn id="49" idx="5"/>
            </p:cNvCxnSpPr>
            <p:nvPr/>
          </p:nvCxnSpPr>
          <p:spPr>
            <a:xfrm flipH="1" flipV="1">
              <a:off x="4679409" y="3918254"/>
              <a:ext cx="92291" cy="4388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EF1BE6-059A-6045-A27A-DA25F18BBF3F}"/>
                </a:ext>
              </a:extLst>
            </p:cNvPr>
            <p:cNvCxnSpPr>
              <a:cxnSpLocks/>
              <a:stCxn id="50" idx="5"/>
              <a:endCxn id="53" idx="2"/>
            </p:cNvCxnSpPr>
            <p:nvPr/>
          </p:nvCxnSpPr>
          <p:spPr>
            <a:xfrm>
              <a:off x="4893394" y="3770370"/>
              <a:ext cx="198937" cy="15016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BF536F7-88F9-3A4C-92CF-6678DEF5BDA0}"/>
                </a:ext>
              </a:extLst>
            </p:cNvPr>
            <p:cNvCxnSpPr>
              <a:cxnSpLocks/>
              <a:stCxn id="51" idx="0"/>
              <a:endCxn id="50" idx="4"/>
            </p:cNvCxnSpPr>
            <p:nvPr/>
          </p:nvCxnSpPr>
          <p:spPr>
            <a:xfrm flipV="1">
              <a:off x="4771700" y="3786826"/>
              <a:ext cx="88590" cy="57026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705433-0CAE-BB43-8C59-B53AB58B9370}"/>
                </a:ext>
              </a:extLst>
            </p:cNvPr>
            <p:cNvCxnSpPr>
              <a:cxnSpLocks/>
              <a:stCxn id="49" idx="6"/>
              <a:endCxn id="53" idx="4"/>
            </p:cNvCxnSpPr>
            <p:nvPr/>
          </p:nvCxnSpPr>
          <p:spPr>
            <a:xfrm>
              <a:off x="4693122" y="3878526"/>
              <a:ext cx="446029" cy="9818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C130BD3-5E69-4141-9DBA-727255C63DF8}"/>
                </a:ext>
              </a:extLst>
            </p:cNvPr>
            <p:cNvSpPr/>
            <p:nvPr/>
          </p:nvSpPr>
          <p:spPr>
            <a:xfrm>
              <a:off x="4599484" y="3822343"/>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4F687C5-A07E-984F-934B-60EB6E79C513}"/>
                </a:ext>
              </a:extLst>
            </p:cNvPr>
            <p:cNvSpPr/>
            <p:nvPr/>
          </p:nvSpPr>
          <p:spPr>
            <a:xfrm>
              <a:off x="4813470" y="367445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177EDCE-5CC3-A44C-9DE8-8061CFAA0609}"/>
                </a:ext>
              </a:extLst>
            </p:cNvPr>
            <p:cNvSpPr/>
            <p:nvPr/>
          </p:nvSpPr>
          <p:spPr>
            <a:xfrm>
              <a:off x="4724880" y="4357086"/>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E9B9EC87-490E-194B-B716-2634B1806B59}"/>
                </a:ext>
              </a:extLst>
            </p:cNvPr>
            <p:cNvSpPr/>
            <p:nvPr/>
          </p:nvSpPr>
          <p:spPr>
            <a:xfrm>
              <a:off x="5004658" y="420546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EE74E3F0-723C-9D47-92F9-E40799847331}"/>
                </a:ext>
              </a:extLst>
            </p:cNvPr>
            <p:cNvSpPr/>
            <p:nvPr/>
          </p:nvSpPr>
          <p:spPr>
            <a:xfrm>
              <a:off x="5092332" y="386435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8372810D-C7DE-864E-9F65-5F429B1E5322}"/>
                </a:ext>
              </a:extLst>
            </p:cNvPr>
            <p:cNvCxnSpPr>
              <a:cxnSpLocks/>
              <a:stCxn id="57" idx="6"/>
              <a:endCxn id="58" idx="2"/>
            </p:cNvCxnSpPr>
            <p:nvPr/>
          </p:nvCxnSpPr>
          <p:spPr>
            <a:xfrm>
              <a:off x="4068851" y="4419353"/>
              <a:ext cx="260414" cy="267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371C57-A175-2846-83FE-2D96D0686440}"/>
                </a:ext>
              </a:extLst>
            </p:cNvPr>
            <p:cNvCxnSpPr>
              <a:cxnSpLocks/>
              <a:stCxn id="59" idx="1"/>
              <a:endCxn id="57" idx="3"/>
            </p:cNvCxnSpPr>
            <p:nvPr/>
          </p:nvCxnSpPr>
          <p:spPr>
            <a:xfrm flipH="1" flipV="1">
              <a:off x="3988925" y="4459081"/>
              <a:ext cx="37695" cy="32586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94DE6CAB-2779-384A-866A-231DAF78CF39}"/>
                </a:ext>
              </a:extLst>
            </p:cNvPr>
            <p:cNvSpPr/>
            <p:nvPr/>
          </p:nvSpPr>
          <p:spPr>
            <a:xfrm>
              <a:off x="4167118" y="398192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3DFEF290-A6CB-3542-90CC-8E3DE211D9CF}"/>
                </a:ext>
              </a:extLst>
            </p:cNvPr>
            <p:cNvSpPr/>
            <p:nvPr/>
          </p:nvSpPr>
          <p:spPr>
            <a:xfrm>
              <a:off x="3975213" y="436317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C85AAEA-0130-994B-A3B2-F6B3CDFDE73C}"/>
                </a:ext>
              </a:extLst>
            </p:cNvPr>
            <p:cNvSpPr/>
            <p:nvPr/>
          </p:nvSpPr>
          <p:spPr>
            <a:xfrm>
              <a:off x="4329265" y="4365845"/>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9B1507C-CDC0-4E4D-9090-2C1DAD8FF51C}"/>
                </a:ext>
              </a:extLst>
            </p:cNvPr>
            <p:cNvSpPr/>
            <p:nvPr/>
          </p:nvSpPr>
          <p:spPr>
            <a:xfrm>
              <a:off x="4012909" y="4768492"/>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A29DCF09-3876-C444-93ED-9921A27EDFF4}"/>
                </a:ext>
              </a:extLst>
            </p:cNvPr>
            <p:cNvCxnSpPr>
              <a:cxnSpLocks/>
              <a:stCxn id="57" idx="0"/>
              <a:endCxn id="56" idx="3"/>
            </p:cNvCxnSpPr>
            <p:nvPr/>
          </p:nvCxnSpPr>
          <p:spPr>
            <a:xfrm flipV="1">
              <a:off x="4022032" y="4077839"/>
              <a:ext cx="158798" cy="2853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EAF5719-2E2F-4D49-BE17-659812A4F13E}"/>
                </a:ext>
              </a:extLst>
            </p:cNvPr>
            <p:cNvCxnSpPr>
              <a:cxnSpLocks/>
              <a:stCxn id="59" idx="0"/>
              <a:endCxn id="56" idx="4"/>
            </p:cNvCxnSpPr>
            <p:nvPr/>
          </p:nvCxnSpPr>
          <p:spPr>
            <a:xfrm flipV="1">
              <a:off x="4059728" y="4094294"/>
              <a:ext cx="154209" cy="67419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BD1F030-12BD-664B-88F2-0FD970DEDD5D}"/>
                </a:ext>
              </a:extLst>
            </p:cNvPr>
            <p:cNvCxnSpPr>
              <a:cxnSpLocks/>
              <a:stCxn id="58" idx="1"/>
              <a:endCxn id="56" idx="5"/>
            </p:cNvCxnSpPr>
            <p:nvPr/>
          </p:nvCxnSpPr>
          <p:spPr>
            <a:xfrm flipH="1" flipV="1">
              <a:off x="4247042" y="4077839"/>
              <a:ext cx="95936" cy="30446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A8C930-51D7-4446-8851-4978970901D7}"/>
                </a:ext>
              </a:extLst>
            </p:cNvPr>
            <p:cNvCxnSpPr>
              <a:cxnSpLocks/>
              <a:stCxn id="59" idx="6"/>
              <a:endCxn id="58" idx="3"/>
            </p:cNvCxnSpPr>
            <p:nvPr/>
          </p:nvCxnSpPr>
          <p:spPr>
            <a:xfrm flipV="1">
              <a:off x="4106547" y="4461756"/>
              <a:ext cx="236432" cy="36292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954657A-53BB-BF4F-B298-C45811D0DFFF}"/>
                </a:ext>
              </a:extLst>
            </p:cNvPr>
            <p:cNvCxnSpPr>
              <a:cxnSpLocks/>
              <a:stCxn id="41" idx="1"/>
              <a:endCxn id="40" idx="4"/>
            </p:cNvCxnSpPr>
            <p:nvPr/>
          </p:nvCxnSpPr>
          <p:spPr>
            <a:xfrm flipV="1">
              <a:off x="4730952" y="3039185"/>
              <a:ext cx="159090" cy="34051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0B2D83-30FB-6D40-BAE5-1BD49E39500D}"/>
                </a:ext>
              </a:extLst>
            </p:cNvPr>
            <p:cNvCxnSpPr>
              <a:cxnSpLocks/>
              <a:stCxn id="42" idx="1"/>
              <a:endCxn id="40" idx="4"/>
            </p:cNvCxnSpPr>
            <p:nvPr/>
          </p:nvCxnSpPr>
          <p:spPr>
            <a:xfrm flipH="1" flipV="1">
              <a:off x="4890042" y="3039185"/>
              <a:ext cx="166211" cy="4300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6A5B330-E39B-3F4B-AC99-52038803CDE3}"/>
                </a:ext>
              </a:extLst>
            </p:cNvPr>
            <p:cNvCxnSpPr>
              <a:cxnSpLocks/>
              <a:stCxn id="41" idx="5"/>
              <a:endCxn id="42" idx="2"/>
            </p:cNvCxnSpPr>
            <p:nvPr/>
          </p:nvCxnSpPr>
          <p:spPr>
            <a:xfrm>
              <a:off x="4797164" y="3459151"/>
              <a:ext cx="245376" cy="497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A0FEF73-F981-0F48-8B56-E6FBDD63433D}"/>
                </a:ext>
              </a:extLst>
            </p:cNvPr>
            <p:cNvSpPr/>
            <p:nvPr/>
          </p:nvSpPr>
          <p:spPr>
            <a:xfrm>
              <a:off x="4127144" y="2874047"/>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927B81EF-5ACD-A64A-A254-3B6D0CBA1789}"/>
                </a:ext>
              </a:extLst>
            </p:cNvPr>
            <p:cNvSpPr/>
            <p:nvPr/>
          </p:nvSpPr>
          <p:spPr>
            <a:xfrm>
              <a:off x="4023045" y="3323514"/>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D9DFA18C-D358-0B4D-98FF-E724C1453C95}"/>
                </a:ext>
              </a:extLst>
            </p:cNvPr>
            <p:cNvSpPr/>
            <p:nvPr/>
          </p:nvSpPr>
          <p:spPr>
            <a:xfrm>
              <a:off x="4358566" y="322184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6E413DD6-41FF-8F45-B854-750DF5C83DAF}"/>
                </a:ext>
              </a:extLst>
            </p:cNvPr>
            <p:cNvCxnSpPr>
              <a:cxnSpLocks/>
              <a:stCxn id="67" idx="5"/>
              <a:endCxn id="69" idx="0"/>
            </p:cNvCxnSpPr>
            <p:nvPr/>
          </p:nvCxnSpPr>
          <p:spPr>
            <a:xfrm>
              <a:off x="4207069" y="2969958"/>
              <a:ext cx="198317" cy="25189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2A84CE-C9C0-BB41-8E27-37A90850F944}"/>
                </a:ext>
              </a:extLst>
            </p:cNvPr>
            <p:cNvCxnSpPr>
              <a:cxnSpLocks/>
              <a:stCxn id="68" idx="1"/>
            </p:cNvCxnSpPr>
            <p:nvPr/>
          </p:nvCxnSpPr>
          <p:spPr>
            <a:xfrm flipV="1">
              <a:off x="4036758" y="2999855"/>
              <a:ext cx="135302" cy="34011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8DD4AE6-724C-BE4B-A861-EE9DEF5FA7D4}"/>
                </a:ext>
              </a:extLst>
            </p:cNvPr>
            <p:cNvCxnSpPr>
              <a:cxnSpLocks/>
              <a:stCxn id="68" idx="6"/>
              <a:endCxn id="69" idx="2"/>
            </p:cNvCxnSpPr>
            <p:nvPr/>
          </p:nvCxnSpPr>
          <p:spPr>
            <a:xfrm flipV="1">
              <a:off x="4116683" y="3278031"/>
              <a:ext cx="241884" cy="10166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595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C611FB-50A4-1B49-82D2-2D1B68BE6FA6}"/>
              </a:ext>
            </a:extLst>
          </p:cNvPr>
          <p:cNvSpPr>
            <a:spLocks noGrp="1"/>
          </p:cNvSpPr>
          <p:nvPr>
            <p:ph type="ftr" sz="quarter" idx="11"/>
          </p:nvPr>
        </p:nvSpPr>
        <p:spPr/>
        <p:txBody>
          <a:bodyPr/>
          <a:lstStyle/>
          <a:p>
            <a:pPr>
              <a:defRPr/>
            </a:pPr>
            <a:r>
              <a:rPr lang="es-ES"/>
              <a:t>Ming Yan (myan@msu.edi), http://www.math.msu.edu/~yanm</a:t>
            </a:r>
            <a:endParaRPr lang="en-US"/>
          </a:p>
        </p:txBody>
      </p:sp>
      <p:grpSp>
        <p:nvGrpSpPr>
          <p:cNvPr id="6" name="Group 5">
            <a:extLst>
              <a:ext uri="{FF2B5EF4-FFF2-40B4-BE49-F238E27FC236}">
                <a16:creationId xmlns:a16="http://schemas.microsoft.com/office/drawing/2014/main" id="{F9D5C3F0-4552-AC46-B7E2-FEFCA932B010}"/>
              </a:ext>
            </a:extLst>
          </p:cNvPr>
          <p:cNvGrpSpPr/>
          <p:nvPr/>
        </p:nvGrpSpPr>
        <p:grpSpPr>
          <a:xfrm>
            <a:off x="138576" y="1722163"/>
            <a:ext cx="1163096" cy="2832772"/>
            <a:chOff x="3975213" y="1932007"/>
            <a:chExt cx="1210757" cy="2948851"/>
          </a:xfrm>
          <a:scene3d>
            <a:camera prst="orthographicFront">
              <a:rot lat="0" lon="3000000" rev="0"/>
            </a:camera>
            <a:lightRig rig="threePt" dir="t"/>
          </a:scene3d>
        </p:grpSpPr>
        <p:sp>
          <p:nvSpPr>
            <p:cNvPr id="7" name="Oval 6">
              <a:extLst>
                <a:ext uri="{FF2B5EF4-FFF2-40B4-BE49-F238E27FC236}">
                  <a16:creationId xmlns:a16="http://schemas.microsoft.com/office/drawing/2014/main" id="{F4F6DE60-DB5F-A744-B5F9-19FB1F7F2CE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6B6E825-28B1-7E46-84C4-52650E9304CD}"/>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36B623E-A0DB-7042-902B-F21CEC6EA07F}"/>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47BE4722-7C5C-BF44-B6DD-BF226D5EED5F}"/>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CB6869-8106-8C48-B298-5C6B88134B8F}"/>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537E1D-82AC-D34A-BE0D-5AEC35A2973F}"/>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A1F25B-2D54-7B4F-8647-6575E7A08427}"/>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67F3D5-6E5B-864F-A864-FD4DF1C56E5D}"/>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938DC8-C5FA-4A45-A985-A0002051F0F2}"/>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20CB21-0E4F-3949-A840-6AEC47510880}"/>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E819A9-422E-804D-80BA-DAEB8096B8FC}"/>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7722388-9F9D-3544-8851-A211761E310B}"/>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0DD69C8-CF12-D949-A466-6262ABB81D8E}"/>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D2ED12-FAA2-AC49-B15B-9999B9A496CD}"/>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3EC513F-5318-AC4E-9048-7524267D6104}"/>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551E9AA-BF1A-EE44-820D-0983EFCBBEA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F036249-EF15-2544-AB40-FC3AD143F099}"/>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3C69421-4FB2-E248-8B9C-4B716517829D}"/>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DF5B382-C9C6-B549-9BC0-3D28E800A0CD}"/>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0E968F-6372-5943-BACD-77C634F9589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7798B6-8439-6E49-8AB8-912259D37051}"/>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087B13-416A-9342-8E21-D97A437FEA69}"/>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CE4823-01CC-D342-A865-21E2BC739A28}"/>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FD6297-3239-3342-8B19-7B3C5C395AFC}"/>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D2F672FC-1823-DB48-8427-36DE0846F765}"/>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A349C6A-830D-554F-A442-DD2AF585AAD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E2F82B34-45DE-B347-899F-46BB3DDDE29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F9D2C99-2F03-6848-B1FA-AD2D868878DF}"/>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F277D938-181D-1A46-88DC-CB753E6F0C8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AB225D-448C-C840-BF70-6BDF78D5BABE}"/>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98F69A3-CAE7-8D47-BC6D-CA818E7F9FBF}"/>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233E720E-8B96-2540-A1AF-70D1A77DBF09}"/>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A7B75B12-BBCC-474D-8CA3-F69D890F3E07}"/>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A04F9C3E-E0A0-9A49-81E8-453385ED73C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B534733-1EE5-1F45-85AD-BFB12B417032}"/>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4096EC2-15D8-694E-85B3-F31B1A360C6A}"/>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C1180B4-8524-0648-80FA-5BE620612E57}"/>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699CFE6-4D4D-A140-93B9-29222BAF5298}"/>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B6E7D9-1F92-964F-A167-BFE0D50833E4}"/>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8AF3D85-E849-7546-A23F-08DDEFEC249C}"/>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4F9DD7-7935-2A45-B640-BE23E4A52660}"/>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E477CFB-E8E6-F74B-98DC-BE1EA7A60662}"/>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CFFB4AC5-1C39-314D-B48D-D3866D94B6AA}"/>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BC8BBBC8-A62F-8440-9338-9748A8EF55BC}"/>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17DBBEE9-BC47-9F4B-8933-A75BDAA4EA04}"/>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9A09D4-6332-A54F-9912-D44EB661D51F}"/>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B040A06-D7D9-E145-9714-7A97452E318E}"/>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Right Arrow 53">
            <a:extLst>
              <a:ext uri="{FF2B5EF4-FFF2-40B4-BE49-F238E27FC236}">
                <a16:creationId xmlns:a16="http://schemas.microsoft.com/office/drawing/2014/main" id="{67B59AC6-CA2D-2040-9112-65B57A6901ED}"/>
              </a:ext>
            </a:extLst>
          </p:cNvPr>
          <p:cNvSpPr/>
          <p:nvPr/>
        </p:nvSpPr>
        <p:spPr>
          <a:xfrm>
            <a:off x="1219378" y="297936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4" descr="mage result for ReLU activation functions">
            <a:extLst>
              <a:ext uri="{FF2B5EF4-FFF2-40B4-BE49-F238E27FC236}">
                <a16:creationId xmlns:a16="http://schemas.microsoft.com/office/drawing/2014/main" id="{CAA06CD3-8841-4644-ABFF-820F8AE24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358" y="2570846"/>
            <a:ext cx="1710900" cy="1332297"/>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B0BB945-0895-2A4E-B604-45895ED7DC14}"/>
              </a:ext>
            </a:extLst>
          </p:cNvPr>
          <p:cNvGrpSpPr/>
          <p:nvPr/>
        </p:nvGrpSpPr>
        <p:grpSpPr>
          <a:xfrm>
            <a:off x="210999" y="2030267"/>
            <a:ext cx="3772078" cy="2835857"/>
            <a:chOff x="2834964" y="2405636"/>
            <a:chExt cx="3586772" cy="2379312"/>
          </a:xfrm>
          <a:scene3d>
            <a:camera prst="orthographicFront">
              <a:rot lat="0" lon="3000000" rev="0"/>
            </a:camera>
            <a:lightRig rig="threePt" dir="t"/>
          </a:scene3d>
        </p:grpSpPr>
        <p:sp>
          <p:nvSpPr>
            <p:cNvPr id="57" name="Parallelogram 56">
              <a:extLst>
                <a:ext uri="{FF2B5EF4-FFF2-40B4-BE49-F238E27FC236}">
                  <a16:creationId xmlns:a16="http://schemas.microsoft.com/office/drawing/2014/main" id="{2355A354-78DF-EF4E-935F-3972AC68BED0}"/>
                </a:ext>
              </a:extLst>
            </p:cNvPr>
            <p:cNvSpPr/>
            <p:nvPr/>
          </p:nvSpPr>
          <p:spPr>
            <a:xfrm rot="19202589">
              <a:off x="2834964" y="2405636"/>
              <a:ext cx="3586772" cy="2073297"/>
            </a:xfrm>
            <a:prstGeom prst="parallelogram">
              <a:avLst>
                <a:gd name="adj" fmla="val 83127"/>
              </a:avLst>
            </a:prstGeom>
            <a:solidFill>
              <a:srgbClr val="92D05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E45F5A4A-03F0-DE4F-BA7B-B938BF0ADFA7}"/>
                </a:ext>
              </a:extLst>
            </p:cNvPr>
            <p:cNvCxnSpPr>
              <a:cxnSpLocks/>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4F4DC3E-DBF1-EF45-AC0E-D333E93BCFF5}"/>
              </a:ext>
            </a:extLst>
          </p:cNvPr>
          <p:cNvGrpSpPr/>
          <p:nvPr/>
        </p:nvGrpSpPr>
        <p:grpSpPr>
          <a:xfrm>
            <a:off x="3712901" y="2185321"/>
            <a:ext cx="3772078" cy="2835857"/>
            <a:chOff x="2834964" y="2405636"/>
            <a:chExt cx="3586772" cy="2379312"/>
          </a:xfrm>
          <a:scene3d>
            <a:camera prst="orthographicFront">
              <a:rot lat="0" lon="3000000" rev="0"/>
            </a:camera>
            <a:lightRig rig="threePt" dir="t"/>
          </a:scene3d>
        </p:grpSpPr>
        <p:sp>
          <p:nvSpPr>
            <p:cNvPr id="60" name="Parallelogram 59">
              <a:extLst>
                <a:ext uri="{FF2B5EF4-FFF2-40B4-BE49-F238E27FC236}">
                  <a16:creationId xmlns:a16="http://schemas.microsoft.com/office/drawing/2014/main" id="{2285BDB6-5A91-4D4E-80C0-EE655BFCD9C6}"/>
                </a:ext>
              </a:extLst>
            </p:cNvPr>
            <p:cNvSpPr/>
            <p:nvPr/>
          </p:nvSpPr>
          <p:spPr>
            <a:xfrm rot="19202589">
              <a:off x="2834964" y="2405636"/>
              <a:ext cx="3586772" cy="2073297"/>
            </a:xfrm>
            <a:prstGeom prst="parallelogram">
              <a:avLst>
                <a:gd name="adj" fmla="val 83127"/>
              </a:avLst>
            </a:prstGeom>
            <a:solidFill>
              <a:srgbClr val="92D05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A44F4603-5995-0841-A2E3-5F1C8EC74A15}"/>
                </a:ext>
              </a:extLst>
            </p:cNvPr>
            <p:cNvCxnSpPr>
              <a:cxnSpLocks/>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2" name="表格 24">
            <a:extLst>
              <a:ext uri="{FF2B5EF4-FFF2-40B4-BE49-F238E27FC236}">
                <a16:creationId xmlns:a16="http://schemas.microsoft.com/office/drawing/2014/main" id="{527285DA-3280-A649-AE45-B9EB40F35E5C}"/>
              </a:ext>
            </a:extLst>
          </p:cNvPr>
          <p:cNvGraphicFramePr>
            <a:graphicFrameLocks noGrp="1"/>
          </p:cNvGraphicFramePr>
          <p:nvPr>
            <p:extLst>
              <p:ext uri="{D42A27DB-BD31-4B8C-83A1-F6EECF244321}">
                <p14:modId xmlns:p14="http://schemas.microsoft.com/office/powerpoint/2010/main" val="2086701563"/>
              </p:ext>
            </p:extLst>
          </p:nvPr>
        </p:nvGraphicFramePr>
        <p:xfrm>
          <a:off x="6564282" y="2085743"/>
          <a:ext cx="684599" cy="219456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41051">
                  <a:extLst>
                    <a:ext uri="{9D8B030D-6E8A-4147-A177-3AD203B41FA5}">
                      <a16:colId xmlns:a16="http://schemas.microsoft.com/office/drawing/2014/main" val="20002"/>
                    </a:ext>
                  </a:extLst>
                </a:gridCol>
              </a:tblGrid>
              <a:tr h="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0"/>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1"/>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2"/>
                  </a:ext>
                </a:extLst>
              </a:tr>
              <a:tr h="274531">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3"/>
                  </a:ext>
                </a:extLst>
              </a:tr>
              <a:tr h="274531">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4"/>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5"/>
                  </a:ext>
                </a:extLst>
              </a:tr>
            </a:tbl>
          </a:graphicData>
        </a:graphic>
      </p:graphicFrame>
      <p:sp>
        <p:nvSpPr>
          <p:cNvPr id="63" name="Right Arrow 62">
            <a:extLst>
              <a:ext uri="{FF2B5EF4-FFF2-40B4-BE49-F238E27FC236}">
                <a16:creationId xmlns:a16="http://schemas.microsoft.com/office/drawing/2014/main" id="{833C6234-72A3-1644-B86B-3A69A6B78700}"/>
              </a:ext>
            </a:extLst>
          </p:cNvPr>
          <p:cNvSpPr/>
          <p:nvPr/>
        </p:nvSpPr>
        <p:spPr>
          <a:xfrm>
            <a:off x="2579103" y="3016925"/>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ight Arrow 63">
            <a:extLst>
              <a:ext uri="{FF2B5EF4-FFF2-40B4-BE49-F238E27FC236}">
                <a16:creationId xmlns:a16="http://schemas.microsoft.com/office/drawing/2014/main" id="{26BFADD0-3B2B-8D44-9C78-8E156D4B8717}"/>
              </a:ext>
            </a:extLst>
          </p:cNvPr>
          <p:cNvSpPr/>
          <p:nvPr/>
        </p:nvSpPr>
        <p:spPr>
          <a:xfrm>
            <a:off x="4739439" y="302354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4343E7DF-25A2-C445-89A7-24DA39AEE549}"/>
              </a:ext>
            </a:extLst>
          </p:cNvPr>
          <p:cNvSpPr/>
          <p:nvPr/>
        </p:nvSpPr>
        <p:spPr>
          <a:xfrm>
            <a:off x="6174187" y="299347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94D9367F-B222-F149-A648-8C7B7D6C25AF}"/>
              </a:ext>
            </a:extLst>
          </p:cNvPr>
          <p:cNvSpPr/>
          <p:nvPr/>
        </p:nvSpPr>
        <p:spPr>
          <a:xfrm>
            <a:off x="7363824" y="297936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154833AD-BB2C-EC4C-8FC1-4E968763D6E9}"/>
              </a:ext>
            </a:extLst>
          </p:cNvPr>
          <p:cNvSpPr/>
          <p:nvPr/>
        </p:nvSpPr>
        <p:spPr>
          <a:xfrm>
            <a:off x="7982066" y="1476841"/>
            <a:ext cx="1077277" cy="1077277"/>
          </a:xfrm>
          <a:custGeom>
            <a:avLst/>
            <a:gdLst>
              <a:gd name="connsiteX0" fmla="*/ 0 w 1077277"/>
              <a:gd name="connsiteY0" fmla="*/ 538639 h 1077277"/>
              <a:gd name="connsiteX1" fmla="*/ 538639 w 1077277"/>
              <a:gd name="connsiteY1" fmla="*/ 0 h 1077277"/>
              <a:gd name="connsiteX2" fmla="*/ 1077278 w 1077277"/>
              <a:gd name="connsiteY2" fmla="*/ 538639 h 1077277"/>
              <a:gd name="connsiteX3" fmla="*/ 538639 w 1077277"/>
              <a:gd name="connsiteY3" fmla="*/ 1077278 h 1077277"/>
              <a:gd name="connsiteX4" fmla="*/ 0 w 1077277"/>
              <a:gd name="connsiteY4" fmla="*/ 538639 h 107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77" h="1077277">
                <a:moveTo>
                  <a:pt x="0" y="538639"/>
                </a:moveTo>
                <a:cubicBezTo>
                  <a:pt x="0" y="241157"/>
                  <a:pt x="241157" y="0"/>
                  <a:pt x="538639" y="0"/>
                </a:cubicBezTo>
                <a:cubicBezTo>
                  <a:pt x="836121" y="0"/>
                  <a:pt x="1077278" y="241157"/>
                  <a:pt x="1077278" y="538639"/>
                </a:cubicBezTo>
                <a:cubicBezTo>
                  <a:pt x="1077278" y="836121"/>
                  <a:pt x="836121" y="1077278"/>
                  <a:pt x="538639" y="1077278"/>
                </a:cubicBezTo>
                <a:cubicBezTo>
                  <a:pt x="241157" y="1077278"/>
                  <a:pt x="0" y="836121"/>
                  <a:pt x="0" y="538639"/>
                </a:cubicBezTo>
                <a:close/>
              </a:path>
            </a:pathLst>
          </a:custGeom>
          <a:solidFill>
            <a:srgbClr val="FFC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9514" tIns="189514" rIns="189514" bIns="189514" numCol="1" spcCol="1270" anchor="ctr" anchorCtr="0">
            <a:noAutofit/>
          </a:bodyPr>
          <a:lstStyle/>
          <a:p>
            <a:pPr algn="ctr" defTabSz="2222500">
              <a:lnSpc>
                <a:spcPct val="90000"/>
              </a:lnSpc>
              <a:spcBef>
                <a:spcPct val="0"/>
              </a:spcBef>
              <a:spcAft>
                <a:spcPct val="35000"/>
              </a:spcAft>
            </a:pPr>
            <a:endParaRPr lang="en-US" sz="5000" dirty="0"/>
          </a:p>
        </p:txBody>
      </p:sp>
      <p:sp>
        <p:nvSpPr>
          <p:cNvPr id="68" name="Freeform 67">
            <a:extLst>
              <a:ext uri="{FF2B5EF4-FFF2-40B4-BE49-F238E27FC236}">
                <a16:creationId xmlns:a16="http://schemas.microsoft.com/office/drawing/2014/main" id="{43093381-FA26-1D4A-BE18-54AE99562E8C}"/>
              </a:ext>
            </a:extLst>
          </p:cNvPr>
          <p:cNvSpPr/>
          <p:nvPr/>
        </p:nvSpPr>
        <p:spPr>
          <a:xfrm>
            <a:off x="8000811" y="3709272"/>
            <a:ext cx="1077277" cy="1077277"/>
          </a:xfrm>
          <a:custGeom>
            <a:avLst/>
            <a:gdLst>
              <a:gd name="connsiteX0" fmla="*/ 0 w 1077277"/>
              <a:gd name="connsiteY0" fmla="*/ 538639 h 1077277"/>
              <a:gd name="connsiteX1" fmla="*/ 538639 w 1077277"/>
              <a:gd name="connsiteY1" fmla="*/ 0 h 1077277"/>
              <a:gd name="connsiteX2" fmla="*/ 1077278 w 1077277"/>
              <a:gd name="connsiteY2" fmla="*/ 538639 h 1077277"/>
              <a:gd name="connsiteX3" fmla="*/ 538639 w 1077277"/>
              <a:gd name="connsiteY3" fmla="*/ 1077278 h 1077277"/>
              <a:gd name="connsiteX4" fmla="*/ 0 w 1077277"/>
              <a:gd name="connsiteY4" fmla="*/ 538639 h 107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77" h="1077277">
                <a:moveTo>
                  <a:pt x="0" y="538639"/>
                </a:moveTo>
                <a:cubicBezTo>
                  <a:pt x="0" y="241157"/>
                  <a:pt x="241157" y="0"/>
                  <a:pt x="538639" y="0"/>
                </a:cubicBezTo>
                <a:cubicBezTo>
                  <a:pt x="836121" y="0"/>
                  <a:pt x="1077278" y="241157"/>
                  <a:pt x="1077278" y="538639"/>
                </a:cubicBezTo>
                <a:cubicBezTo>
                  <a:pt x="1077278" y="836121"/>
                  <a:pt x="836121" y="1077278"/>
                  <a:pt x="538639" y="1077278"/>
                </a:cubicBezTo>
                <a:cubicBezTo>
                  <a:pt x="241157" y="1077278"/>
                  <a:pt x="0" y="836121"/>
                  <a:pt x="0" y="538639"/>
                </a:cubicBezTo>
                <a:close/>
              </a:path>
            </a:pathLst>
          </a:custGeom>
          <a:solidFill>
            <a:srgbClr val="FFC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9514" tIns="189514" rIns="189514" bIns="189514" numCol="1" spcCol="1270" anchor="ctr" anchorCtr="0">
            <a:noAutofit/>
          </a:bodyPr>
          <a:lstStyle/>
          <a:p>
            <a:pPr algn="ctr" defTabSz="2222500">
              <a:lnSpc>
                <a:spcPct val="90000"/>
              </a:lnSpc>
              <a:spcBef>
                <a:spcPct val="0"/>
              </a:spcBef>
              <a:spcAft>
                <a:spcPct val="35000"/>
              </a:spcAft>
            </a:pPr>
            <a:endParaRPr lang="en-US" sz="5000" dirty="0"/>
          </a:p>
        </p:txBody>
      </p:sp>
      <p:sp>
        <p:nvSpPr>
          <p:cNvPr id="69" name="Rectangle 68">
            <a:extLst>
              <a:ext uri="{FF2B5EF4-FFF2-40B4-BE49-F238E27FC236}">
                <a16:creationId xmlns:a16="http://schemas.microsoft.com/office/drawing/2014/main" id="{98A38D61-8316-A94D-8225-67BA80FC1676}"/>
              </a:ext>
            </a:extLst>
          </p:cNvPr>
          <p:cNvSpPr/>
          <p:nvPr/>
        </p:nvSpPr>
        <p:spPr>
          <a:xfrm>
            <a:off x="7982065" y="1866955"/>
            <a:ext cx="1107804"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Graph-level</a:t>
            </a:r>
            <a:endParaRPr lang="en-US" sz="1100" dirty="0">
              <a:latin typeface="Abadi MT Condensed Extra Bold" charset="0"/>
              <a:ea typeface="Abadi MT Condensed Extra Bold" charset="0"/>
              <a:cs typeface="Abadi MT Condensed Extra Bold" charset="0"/>
            </a:endParaRPr>
          </a:p>
        </p:txBody>
      </p:sp>
      <p:sp>
        <p:nvSpPr>
          <p:cNvPr id="70" name="Rectangle 69">
            <a:extLst>
              <a:ext uri="{FF2B5EF4-FFF2-40B4-BE49-F238E27FC236}">
                <a16:creationId xmlns:a16="http://schemas.microsoft.com/office/drawing/2014/main" id="{E069BE43-D433-E041-8BC8-415959920D05}"/>
              </a:ext>
            </a:extLst>
          </p:cNvPr>
          <p:cNvSpPr/>
          <p:nvPr/>
        </p:nvSpPr>
        <p:spPr>
          <a:xfrm>
            <a:off x="8061840" y="4122908"/>
            <a:ext cx="1054006"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Node-level</a:t>
            </a:r>
            <a:endParaRPr lang="en-US" sz="1100" dirty="0">
              <a:latin typeface="Abadi MT Condensed Extra Bold" charset="0"/>
              <a:ea typeface="Abadi MT Condensed Extra Bold" charset="0"/>
              <a:cs typeface="Abadi MT Condensed Extra Bold" charset="0"/>
            </a:endParaRPr>
          </a:p>
        </p:txBody>
      </p:sp>
      <p:cxnSp>
        <p:nvCxnSpPr>
          <p:cNvPr id="71" name="Straight Connector 70">
            <a:extLst>
              <a:ext uri="{FF2B5EF4-FFF2-40B4-BE49-F238E27FC236}">
                <a16:creationId xmlns:a16="http://schemas.microsoft.com/office/drawing/2014/main" id="{DE7E54CC-F93A-F747-92EB-0C6A704F738A}"/>
              </a:ext>
            </a:extLst>
          </p:cNvPr>
          <p:cNvCxnSpPr/>
          <p:nvPr/>
        </p:nvCxnSpPr>
        <p:spPr>
          <a:xfrm>
            <a:off x="7746020" y="3166838"/>
            <a:ext cx="491503" cy="674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7D62AB4F-5FC1-3448-A379-C82BE1D01244}"/>
              </a:ext>
            </a:extLst>
          </p:cNvPr>
          <p:cNvCxnSpPr/>
          <p:nvPr/>
        </p:nvCxnSpPr>
        <p:spPr>
          <a:xfrm flipV="1">
            <a:off x="7761658" y="2354947"/>
            <a:ext cx="307676" cy="839894"/>
          </a:xfrm>
          <a:prstGeom prst="line">
            <a:avLst/>
          </a:prstGeom>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EF5832A1-8826-724A-B60C-29BDA335F027}"/>
              </a:ext>
            </a:extLst>
          </p:cNvPr>
          <p:cNvSpPr/>
          <p:nvPr/>
        </p:nvSpPr>
        <p:spPr>
          <a:xfrm>
            <a:off x="1033788" y="5504381"/>
            <a:ext cx="1915717" cy="369332"/>
          </a:xfrm>
          <a:prstGeom prst="rect">
            <a:avLst/>
          </a:prstGeom>
        </p:spPr>
        <p:txBody>
          <a:bodyPr wrap="none">
            <a:spAutoFit/>
          </a:bodyPr>
          <a:lstStyle/>
          <a:p>
            <a:r>
              <a:rPr lang="en-US" dirty="0">
                <a:solidFill>
                  <a:schemeClr val="tx2"/>
                </a:solidFill>
                <a:latin typeface="Abadi MT Condensed Extra Bold" charset="0"/>
                <a:ea typeface="Abadi MT Condensed Extra Bold" charset="0"/>
                <a:cs typeface="Abadi MT Condensed Extra Bold" charset="0"/>
              </a:rPr>
              <a:t>Graph Convolutions</a:t>
            </a:r>
            <a:endParaRPr lang="en-US" sz="1050" dirty="0">
              <a:latin typeface="Abadi MT Condensed Extra Bold" charset="0"/>
              <a:ea typeface="Abadi MT Condensed Extra Bold" charset="0"/>
              <a:cs typeface="Abadi MT Condensed Extra Bold" charset="0"/>
            </a:endParaRPr>
          </a:p>
        </p:txBody>
      </p:sp>
      <p:sp>
        <p:nvSpPr>
          <p:cNvPr id="74" name="Rectangle 73">
            <a:extLst>
              <a:ext uri="{FF2B5EF4-FFF2-40B4-BE49-F238E27FC236}">
                <a16:creationId xmlns:a16="http://schemas.microsoft.com/office/drawing/2014/main" id="{4DBBAD07-3726-414E-A54C-9867A6E5FB00}"/>
              </a:ext>
            </a:extLst>
          </p:cNvPr>
          <p:cNvSpPr/>
          <p:nvPr/>
        </p:nvSpPr>
        <p:spPr>
          <a:xfrm>
            <a:off x="4402707" y="5536228"/>
            <a:ext cx="1915717" cy="369332"/>
          </a:xfrm>
          <a:prstGeom prst="rect">
            <a:avLst/>
          </a:prstGeom>
        </p:spPr>
        <p:txBody>
          <a:bodyPr wrap="none">
            <a:spAutoFit/>
          </a:bodyPr>
          <a:lstStyle/>
          <a:p>
            <a:r>
              <a:rPr lang="en-US" dirty="0">
                <a:solidFill>
                  <a:schemeClr val="tx2"/>
                </a:solidFill>
                <a:latin typeface="Abadi MT Condensed Extra Bold" charset="0"/>
                <a:ea typeface="Abadi MT Condensed Extra Bold" charset="0"/>
                <a:cs typeface="Abadi MT Condensed Extra Bold" charset="0"/>
              </a:rPr>
              <a:t>Graph Convolutions</a:t>
            </a:r>
            <a:endParaRPr lang="en-US" sz="1050" dirty="0">
              <a:latin typeface="Abadi MT Condensed Extra Bold" charset="0"/>
              <a:ea typeface="Abadi MT Condensed Extra Bold" charset="0"/>
              <a:cs typeface="Abadi MT Condensed Extra Bold" charset="0"/>
            </a:endParaRPr>
          </a:p>
        </p:txBody>
      </p:sp>
      <p:sp>
        <p:nvSpPr>
          <p:cNvPr id="75" name="Rectangle 74">
            <a:extLst>
              <a:ext uri="{FF2B5EF4-FFF2-40B4-BE49-F238E27FC236}">
                <a16:creationId xmlns:a16="http://schemas.microsoft.com/office/drawing/2014/main" id="{6FE83BB0-57BD-7B44-A14F-20DBE5EA0F64}"/>
              </a:ext>
            </a:extLst>
          </p:cNvPr>
          <p:cNvSpPr/>
          <p:nvPr/>
        </p:nvSpPr>
        <p:spPr>
          <a:xfrm>
            <a:off x="2830656" y="2015478"/>
            <a:ext cx="1907061" cy="369332"/>
          </a:xfrm>
          <a:prstGeom prst="rect">
            <a:avLst/>
          </a:prstGeom>
        </p:spPr>
        <p:txBody>
          <a:bodyPr wrap="none">
            <a:spAutoFit/>
          </a:bodyPr>
          <a:lstStyle/>
          <a:p>
            <a:r>
              <a:rPr lang="en-US">
                <a:solidFill>
                  <a:schemeClr val="tx2"/>
                </a:solidFill>
                <a:latin typeface="Abadi MT Condensed Extra Bold" charset="0"/>
                <a:ea typeface="Abadi MT Condensed Extra Bold" charset="0"/>
                <a:cs typeface="Abadi MT Condensed Extra Bold" charset="0"/>
              </a:rPr>
              <a:t>Activation Function</a:t>
            </a:r>
            <a:endParaRPr lang="en-US" sz="1050" dirty="0">
              <a:latin typeface="Abadi MT Condensed Extra Bold" charset="0"/>
              <a:ea typeface="Abadi MT Condensed Extra Bold" charset="0"/>
              <a:cs typeface="Abadi MT Condensed Extra Bold" charset="0"/>
            </a:endParaRPr>
          </a:p>
        </p:txBody>
      </p:sp>
      <p:sp>
        <p:nvSpPr>
          <p:cNvPr id="76" name="Rectangle 75">
            <a:extLst>
              <a:ext uri="{FF2B5EF4-FFF2-40B4-BE49-F238E27FC236}">
                <a16:creationId xmlns:a16="http://schemas.microsoft.com/office/drawing/2014/main" id="{5E83AA5C-E373-B342-B7F0-F3C4E2098E0C}"/>
              </a:ext>
            </a:extLst>
          </p:cNvPr>
          <p:cNvSpPr/>
          <p:nvPr/>
        </p:nvSpPr>
        <p:spPr>
          <a:xfrm>
            <a:off x="6174188" y="1574727"/>
            <a:ext cx="1704313" cy="369332"/>
          </a:xfrm>
          <a:prstGeom prst="rect">
            <a:avLst/>
          </a:prstGeom>
        </p:spPr>
        <p:txBody>
          <a:bodyPr wrap="none">
            <a:spAutoFit/>
          </a:bodyPr>
          <a:lstStyle/>
          <a:p>
            <a:r>
              <a:rPr lang="en-US">
                <a:solidFill>
                  <a:schemeClr val="tx2"/>
                </a:solidFill>
                <a:latin typeface="Abadi MT Condensed Extra Bold" charset="0"/>
                <a:ea typeface="Abadi MT Condensed Extra Bold" charset="0"/>
                <a:cs typeface="Abadi MT Condensed Extra Bold" charset="0"/>
              </a:rPr>
              <a:t>Representations </a:t>
            </a:r>
            <a:endParaRPr lang="en-US" sz="105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375667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 and Graph Signals</a:t>
            </a:r>
          </a:p>
        </p:txBody>
      </p:sp>
      <p:sp>
        <p:nvSpPr>
          <p:cNvPr id="7" name="Oval 6">
            <a:extLst>
              <a:ext uri="{FF2B5EF4-FFF2-40B4-BE49-F238E27FC236}">
                <a16:creationId xmlns:a16="http://schemas.microsoft.com/office/drawing/2014/main" id="{7D176F19-D4B3-264E-8EEC-32409AA031A7}"/>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AF0A17-DB2D-E74E-946C-1B21CA22C3E1}"/>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82C64C-16B7-184C-8C79-FCBA544380C4}"/>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2FF803-155A-4F4D-84F8-0DF11E807449}"/>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9EB6B6-D7CF-D245-BB5D-A06C585966E9}"/>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A3A3CA5-9425-044F-A4E7-BADE666A970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9FAB930-0305-9642-8791-F814311FDF1C}"/>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1811FA1-A30B-9C4C-AF2C-9EB968344817}"/>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DC5F0D4-04AD-0540-A086-9E1DD14F374A}"/>
              </a:ext>
            </a:extLst>
          </p:cNvPr>
          <p:cNvCxnSpPr>
            <a:stCxn id="7" idx="4"/>
            <a:endCxn id="8"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69BA31F-5401-004E-81E1-251A329F2779}"/>
              </a:ext>
            </a:extLst>
          </p:cNvPr>
          <p:cNvCxnSpPr>
            <a:cxnSpLocks/>
            <a:stCxn id="8" idx="7"/>
            <a:endCxn id="9"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1CCA549-C11E-0643-AEC8-E8F9643FA4FE}"/>
              </a:ext>
            </a:extLst>
          </p:cNvPr>
          <p:cNvCxnSpPr>
            <a:cxnSpLocks/>
            <a:stCxn id="9" idx="6"/>
            <a:endCxn id="12"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3D64807-FF1D-CC44-A364-8A96BA021743}"/>
              </a:ext>
            </a:extLst>
          </p:cNvPr>
          <p:cNvCxnSpPr>
            <a:cxnSpLocks/>
            <a:stCxn id="9" idx="6"/>
            <a:endCxn id="11"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A592794-6207-6148-BDED-2596EEADC03D}"/>
              </a:ext>
            </a:extLst>
          </p:cNvPr>
          <p:cNvCxnSpPr>
            <a:cxnSpLocks/>
            <a:stCxn id="11" idx="6"/>
            <a:endCxn id="15"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F6EFEF2-30EE-8D44-A467-A94A637C242F}"/>
              </a:ext>
            </a:extLst>
          </p:cNvPr>
          <p:cNvCxnSpPr>
            <a:cxnSpLocks/>
            <a:stCxn id="12" idx="0"/>
            <a:endCxn id="11"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A784E318-1C51-7F40-A038-AF54B43D4428}"/>
              </a:ext>
            </a:extLst>
          </p:cNvPr>
          <p:cNvCxnSpPr>
            <a:cxnSpLocks/>
            <a:stCxn id="8" idx="6"/>
            <a:endCxn id="12"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D4FFB8A-3075-5F48-B37A-33B8C259B9E5}"/>
              </a:ext>
            </a:extLst>
          </p:cNvPr>
          <p:cNvCxnSpPr>
            <a:cxnSpLocks/>
            <a:stCxn id="13" idx="1"/>
            <a:endCxn id="9"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BDF6799-6F4E-A944-998B-C17F4E7D450E}"/>
              </a:ext>
            </a:extLst>
          </p:cNvPr>
          <p:cNvCxnSpPr>
            <a:cxnSpLocks/>
            <a:stCxn id="13" idx="7"/>
            <a:endCxn id="14"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B98CD3-87A1-9444-A9F6-42A629657A72}"/>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5" name="TextBox 24">
                <a:extLst>
                  <a:ext uri="{FF2B5EF4-FFF2-40B4-BE49-F238E27FC236}">
                    <a16:creationId xmlns:a16="http://schemas.microsoft.com/office/drawing/2014/main" id="{6CB98CD3-87A1-9444-A9F6-42A629657A72}"/>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3"/>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D9AC7F5-C0E4-3343-8F7E-D9DE886E4324}"/>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DD9AC7F5-C0E4-3343-8F7E-D9DE886E4324}"/>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4"/>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73D6710-9911-4449-88BA-66C916E13797}"/>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7" name="TextBox 26">
                <a:extLst>
                  <a:ext uri="{FF2B5EF4-FFF2-40B4-BE49-F238E27FC236}">
                    <a16:creationId xmlns:a16="http://schemas.microsoft.com/office/drawing/2014/main" id="{473D6710-9911-4449-88BA-66C916E13797}"/>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5"/>
                <a:stretch>
                  <a:fillRect l="-8696" r="-4348"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7DD4777-5F43-A343-8637-93274DBA48D1}"/>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8" name="TextBox 27">
                <a:extLst>
                  <a:ext uri="{FF2B5EF4-FFF2-40B4-BE49-F238E27FC236}">
                    <a16:creationId xmlns:a16="http://schemas.microsoft.com/office/drawing/2014/main" id="{47DD4777-5F43-A343-8637-93274DBA48D1}"/>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6"/>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7DD822-3B6C-8544-9BF0-5FA0CDB1C866}"/>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9" name="TextBox 28">
                <a:extLst>
                  <a:ext uri="{FF2B5EF4-FFF2-40B4-BE49-F238E27FC236}">
                    <a16:creationId xmlns:a16="http://schemas.microsoft.com/office/drawing/2014/main" id="{297DD822-3B6C-8544-9BF0-5FA0CDB1C866}"/>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7"/>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9B9382E-63A5-3A49-867B-4A7631A0C0B8}"/>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0" name="TextBox 29">
                <a:extLst>
                  <a:ext uri="{FF2B5EF4-FFF2-40B4-BE49-F238E27FC236}">
                    <a16:creationId xmlns:a16="http://schemas.microsoft.com/office/drawing/2014/main" id="{C9B9382E-63A5-3A49-867B-4A7631A0C0B8}"/>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8"/>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2E8038-D2D9-8C47-8D4E-00366D755448}"/>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31" name="TextBox 30">
                <a:extLst>
                  <a:ext uri="{FF2B5EF4-FFF2-40B4-BE49-F238E27FC236}">
                    <a16:creationId xmlns:a16="http://schemas.microsoft.com/office/drawing/2014/main" id="{792E8038-D2D9-8C47-8D4E-00366D755448}"/>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9"/>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90B34B1-EE2B-414F-992C-65A3D0DA2ECF}"/>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2" name="TextBox 31">
                <a:extLst>
                  <a:ext uri="{FF2B5EF4-FFF2-40B4-BE49-F238E27FC236}">
                    <a16:creationId xmlns:a16="http://schemas.microsoft.com/office/drawing/2014/main" id="{090B34B1-EE2B-414F-992C-65A3D0DA2ECF}"/>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10"/>
                <a:stretch>
                  <a:fillRect l="-8333" r="-4167" b="-17391"/>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C2E7F2D4-C7C0-8443-BEB6-1D11540EBD75}"/>
              </a:ext>
            </a:extLst>
          </p:cNvPr>
          <p:cNvPicPr>
            <a:picLocks noChangeAspect="1"/>
          </p:cNvPicPr>
          <p:nvPr/>
        </p:nvPicPr>
        <p:blipFill>
          <a:blip r:embed="rId11"/>
          <a:stretch>
            <a:fillRect/>
          </a:stretch>
        </p:blipFill>
        <p:spPr>
          <a:xfrm>
            <a:off x="1800112" y="5723575"/>
            <a:ext cx="1648863" cy="365317"/>
          </a:xfrm>
          <a:prstGeom prst="rect">
            <a:avLst/>
          </a:prstGeom>
        </p:spPr>
      </p:pic>
      <p:pic>
        <p:nvPicPr>
          <p:cNvPr id="34" name="Picture 33">
            <a:extLst>
              <a:ext uri="{FF2B5EF4-FFF2-40B4-BE49-F238E27FC236}">
                <a16:creationId xmlns:a16="http://schemas.microsoft.com/office/drawing/2014/main" id="{AE5E4ABD-33D5-0B46-A938-6B121E1C929C}"/>
              </a:ext>
            </a:extLst>
          </p:cNvPr>
          <p:cNvPicPr>
            <a:picLocks noChangeAspect="1"/>
          </p:cNvPicPr>
          <p:nvPr/>
        </p:nvPicPr>
        <p:blipFill>
          <a:blip r:embed="rId12"/>
          <a:stretch>
            <a:fillRect/>
          </a:stretch>
        </p:blipFill>
        <p:spPr>
          <a:xfrm>
            <a:off x="1248237" y="4047965"/>
            <a:ext cx="2965954" cy="417263"/>
          </a:xfrm>
          <a:prstGeom prst="rect">
            <a:avLst/>
          </a:prstGeom>
        </p:spPr>
      </p:pic>
      <p:pic>
        <p:nvPicPr>
          <p:cNvPr id="35" name="Picture 34">
            <a:extLst>
              <a:ext uri="{FF2B5EF4-FFF2-40B4-BE49-F238E27FC236}">
                <a16:creationId xmlns:a16="http://schemas.microsoft.com/office/drawing/2014/main" id="{5DF4012B-8F73-2A49-9862-E2649BD7D6BF}"/>
              </a:ext>
            </a:extLst>
          </p:cNvPr>
          <p:cNvPicPr>
            <a:picLocks noChangeAspect="1"/>
          </p:cNvPicPr>
          <p:nvPr/>
        </p:nvPicPr>
        <p:blipFill>
          <a:blip r:embed="rId13"/>
          <a:stretch>
            <a:fillRect/>
          </a:stretch>
        </p:blipFill>
        <p:spPr>
          <a:xfrm>
            <a:off x="1248236" y="4812298"/>
            <a:ext cx="3032629" cy="423423"/>
          </a:xfrm>
          <a:prstGeom prst="rect">
            <a:avLst/>
          </a:prstGeom>
        </p:spPr>
      </p:pic>
    </p:spTree>
    <p:extLst>
      <p:ext uri="{BB962C8B-B14F-4D97-AF65-F5344CB8AC3E}">
        <p14:creationId xmlns:p14="http://schemas.microsoft.com/office/powerpoint/2010/main" val="3294160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 and Graph Signals</a:t>
            </a:r>
          </a:p>
        </p:txBody>
      </p:sp>
      <p:sp>
        <p:nvSpPr>
          <p:cNvPr id="36" name="Oval 35">
            <a:extLst>
              <a:ext uri="{FF2B5EF4-FFF2-40B4-BE49-F238E27FC236}">
                <a16:creationId xmlns:a16="http://schemas.microsoft.com/office/drawing/2014/main" id="{84D41434-1D0E-8A42-915F-A67F5698767B}"/>
              </a:ext>
            </a:extLst>
          </p:cNvPr>
          <p:cNvSpPr/>
          <p:nvPr/>
        </p:nvSpPr>
        <p:spPr>
          <a:xfrm>
            <a:off x="146800"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604AFE8-DDCC-804F-9260-C8E7CC835D3C}"/>
              </a:ext>
            </a:extLst>
          </p:cNvPr>
          <p:cNvSpPr/>
          <p:nvPr/>
        </p:nvSpPr>
        <p:spPr>
          <a:xfrm>
            <a:off x="423025"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537C300-47D5-9C45-BEE3-6363BB946415}"/>
              </a:ext>
            </a:extLst>
          </p:cNvPr>
          <p:cNvSpPr/>
          <p:nvPr/>
        </p:nvSpPr>
        <p:spPr>
          <a:xfrm>
            <a:off x="985000"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5FF8DCB-1B34-5C41-AC8D-DFD4A5B81B32}"/>
              </a:ext>
            </a:extLst>
          </p:cNvPr>
          <p:cNvSpPr/>
          <p:nvPr/>
        </p:nvSpPr>
        <p:spPr>
          <a:xfrm>
            <a:off x="1861300"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180A7AB-D982-004A-974F-E086FCFBDFBD}"/>
              </a:ext>
            </a:extLst>
          </p:cNvPr>
          <p:cNvSpPr/>
          <p:nvPr/>
        </p:nvSpPr>
        <p:spPr>
          <a:xfrm>
            <a:off x="1785100"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3BC821-6BA2-2A4B-8932-4E2302B79E18}"/>
              </a:ext>
            </a:extLst>
          </p:cNvPr>
          <p:cNvSpPr/>
          <p:nvPr/>
        </p:nvSpPr>
        <p:spPr>
          <a:xfrm>
            <a:off x="1918450"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2C6BBF5-3B31-B841-9918-84660556899E}"/>
              </a:ext>
            </a:extLst>
          </p:cNvPr>
          <p:cNvSpPr/>
          <p:nvPr/>
        </p:nvSpPr>
        <p:spPr>
          <a:xfrm>
            <a:off x="2613775"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D30E655-E96F-AD43-9AF0-4E8412E5112F}"/>
              </a:ext>
            </a:extLst>
          </p:cNvPr>
          <p:cNvSpPr/>
          <p:nvPr/>
        </p:nvSpPr>
        <p:spPr>
          <a:xfrm>
            <a:off x="2747125"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9C2955B-4456-154C-BCB4-989E703280A7}"/>
              </a:ext>
            </a:extLst>
          </p:cNvPr>
          <p:cNvCxnSpPr>
            <a:stCxn id="36" idx="4"/>
            <a:endCxn id="37" idx="1"/>
          </p:cNvCxnSpPr>
          <p:nvPr/>
        </p:nvCxnSpPr>
        <p:spPr>
          <a:xfrm>
            <a:off x="213475"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0F21E71-EA78-A348-8A75-4B0B5BDD6A1B}"/>
              </a:ext>
            </a:extLst>
          </p:cNvPr>
          <p:cNvCxnSpPr>
            <a:cxnSpLocks/>
            <a:stCxn id="37" idx="7"/>
            <a:endCxn id="38" idx="3"/>
          </p:cNvCxnSpPr>
          <p:nvPr/>
        </p:nvCxnSpPr>
        <p:spPr>
          <a:xfrm flipV="1">
            <a:off x="536846"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83C4CA3-A970-A148-8C50-415363003960}"/>
              </a:ext>
            </a:extLst>
          </p:cNvPr>
          <p:cNvCxnSpPr>
            <a:cxnSpLocks/>
            <a:stCxn id="38" idx="6"/>
            <a:endCxn id="40" idx="2"/>
          </p:cNvCxnSpPr>
          <p:nvPr/>
        </p:nvCxnSpPr>
        <p:spPr>
          <a:xfrm>
            <a:off x="1118350"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BD7FAF3-29AC-5642-9218-D8FF38A3E0B7}"/>
              </a:ext>
            </a:extLst>
          </p:cNvPr>
          <p:cNvCxnSpPr>
            <a:cxnSpLocks/>
            <a:stCxn id="38" idx="6"/>
            <a:endCxn id="39" idx="2"/>
          </p:cNvCxnSpPr>
          <p:nvPr/>
        </p:nvCxnSpPr>
        <p:spPr>
          <a:xfrm flipV="1">
            <a:off x="1118350"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82A768F-5DE2-2A4E-A731-DCF7A787E26A}"/>
              </a:ext>
            </a:extLst>
          </p:cNvPr>
          <p:cNvCxnSpPr>
            <a:cxnSpLocks/>
            <a:stCxn id="39" idx="6"/>
            <a:endCxn id="43" idx="2"/>
          </p:cNvCxnSpPr>
          <p:nvPr/>
        </p:nvCxnSpPr>
        <p:spPr>
          <a:xfrm flipV="1">
            <a:off x="1994650"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8B97A81-BB40-0B4D-9CEC-C1DBA7B096A4}"/>
              </a:ext>
            </a:extLst>
          </p:cNvPr>
          <p:cNvCxnSpPr>
            <a:cxnSpLocks/>
            <a:stCxn id="40" idx="0"/>
            <a:endCxn id="39" idx="4"/>
          </p:cNvCxnSpPr>
          <p:nvPr/>
        </p:nvCxnSpPr>
        <p:spPr>
          <a:xfrm flipV="1">
            <a:off x="1851775"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0EE81F3-E616-9247-B967-4036CBCAF7AD}"/>
              </a:ext>
            </a:extLst>
          </p:cNvPr>
          <p:cNvCxnSpPr>
            <a:cxnSpLocks/>
            <a:stCxn id="37" idx="6"/>
            <a:endCxn id="40" idx="2"/>
          </p:cNvCxnSpPr>
          <p:nvPr/>
        </p:nvCxnSpPr>
        <p:spPr>
          <a:xfrm flipV="1">
            <a:off x="556375"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117BF35-97AB-A04A-867C-27ED10016CEE}"/>
              </a:ext>
            </a:extLst>
          </p:cNvPr>
          <p:cNvCxnSpPr>
            <a:cxnSpLocks/>
            <a:stCxn id="41" idx="1"/>
            <a:endCxn id="38" idx="4"/>
          </p:cNvCxnSpPr>
          <p:nvPr/>
        </p:nvCxnSpPr>
        <p:spPr>
          <a:xfrm flipH="1" flipV="1">
            <a:off x="1051675"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0FC07D9-AD72-A940-A34D-7EEC02255BB8}"/>
              </a:ext>
            </a:extLst>
          </p:cNvPr>
          <p:cNvCxnSpPr>
            <a:cxnSpLocks/>
            <a:stCxn id="41" idx="7"/>
            <a:endCxn id="42" idx="3"/>
          </p:cNvCxnSpPr>
          <p:nvPr/>
        </p:nvCxnSpPr>
        <p:spPr>
          <a:xfrm flipV="1">
            <a:off x="2032271"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3" name="Picture 52">
            <a:extLst>
              <a:ext uri="{FF2B5EF4-FFF2-40B4-BE49-F238E27FC236}">
                <a16:creationId xmlns:a16="http://schemas.microsoft.com/office/drawing/2014/main" id="{0B65FD52-56C7-9D4F-8AB0-917B11014F06}"/>
              </a:ext>
            </a:extLst>
          </p:cNvPr>
          <p:cNvPicPr>
            <a:picLocks noChangeAspect="1"/>
          </p:cNvPicPr>
          <p:nvPr/>
        </p:nvPicPr>
        <p:blipFill>
          <a:blip r:embed="rId3"/>
          <a:stretch>
            <a:fillRect/>
          </a:stretch>
        </p:blipFill>
        <p:spPr>
          <a:xfrm>
            <a:off x="627294" y="5723575"/>
            <a:ext cx="1648863" cy="365317"/>
          </a:xfrm>
          <a:prstGeom prst="rect">
            <a:avLst/>
          </a:prstGeom>
        </p:spPr>
      </p:pic>
      <p:pic>
        <p:nvPicPr>
          <p:cNvPr id="54" name="Picture 53">
            <a:extLst>
              <a:ext uri="{FF2B5EF4-FFF2-40B4-BE49-F238E27FC236}">
                <a16:creationId xmlns:a16="http://schemas.microsoft.com/office/drawing/2014/main" id="{47EEC504-BB2F-5A41-B5E6-7490147A2546}"/>
              </a:ext>
            </a:extLst>
          </p:cNvPr>
          <p:cNvPicPr>
            <a:picLocks noChangeAspect="1"/>
          </p:cNvPicPr>
          <p:nvPr/>
        </p:nvPicPr>
        <p:blipFill>
          <a:blip r:embed="rId4"/>
          <a:stretch>
            <a:fillRect/>
          </a:stretch>
        </p:blipFill>
        <p:spPr>
          <a:xfrm>
            <a:off x="75419" y="4047965"/>
            <a:ext cx="2965954" cy="417263"/>
          </a:xfrm>
          <a:prstGeom prst="rect">
            <a:avLst/>
          </a:prstGeom>
        </p:spPr>
      </p:pic>
      <p:pic>
        <p:nvPicPr>
          <p:cNvPr id="55" name="Picture 54">
            <a:extLst>
              <a:ext uri="{FF2B5EF4-FFF2-40B4-BE49-F238E27FC236}">
                <a16:creationId xmlns:a16="http://schemas.microsoft.com/office/drawing/2014/main" id="{38579278-5D5C-7B45-A559-FF1ECBC19A7D}"/>
              </a:ext>
            </a:extLst>
          </p:cNvPr>
          <p:cNvPicPr>
            <a:picLocks noChangeAspect="1"/>
          </p:cNvPicPr>
          <p:nvPr/>
        </p:nvPicPr>
        <p:blipFill>
          <a:blip r:embed="rId5"/>
          <a:stretch>
            <a:fillRect/>
          </a:stretch>
        </p:blipFill>
        <p:spPr>
          <a:xfrm>
            <a:off x="75418" y="4812298"/>
            <a:ext cx="3032629" cy="423423"/>
          </a:xfrm>
          <a:prstGeom prst="rect">
            <a:avLst/>
          </a:prstGeom>
        </p:spPr>
      </p:pic>
      <p:sp>
        <p:nvSpPr>
          <p:cNvPr id="56" name="TextBox 55">
            <a:extLst>
              <a:ext uri="{FF2B5EF4-FFF2-40B4-BE49-F238E27FC236}">
                <a16:creationId xmlns:a16="http://schemas.microsoft.com/office/drawing/2014/main" id="{4AF3C0A2-2D66-134C-A071-7867DC481750}"/>
              </a:ext>
            </a:extLst>
          </p:cNvPr>
          <p:cNvSpPr txBox="1"/>
          <p:nvPr/>
        </p:nvSpPr>
        <p:spPr>
          <a:xfrm>
            <a:off x="4487843" y="2137806"/>
            <a:ext cx="2195473" cy="523220"/>
          </a:xfrm>
          <a:prstGeom prst="rect">
            <a:avLst/>
          </a:prstGeom>
          <a:noFill/>
        </p:spPr>
        <p:txBody>
          <a:bodyPr wrap="none" rtlCol="0">
            <a:spAutoFit/>
          </a:bodyPr>
          <a:lstStyle/>
          <a:p>
            <a:r>
              <a:rPr lang="en-US" sz="2800" dirty="0"/>
              <a:t>Graph Signal: </a:t>
            </a:r>
          </a:p>
        </p:txBody>
      </p:sp>
      <p:pic>
        <p:nvPicPr>
          <p:cNvPr id="57" name="Picture 56">
            <a:extLst>
              <a:ext uri="{FF2B5EF4-FFF2-40B4-BE49-F238E27FC236}">
                <a16:creationId xmlns:a16="http://schemas.microsoft.com/office/drawing/2014/main" id="{317987D8-2D8B-3447-89AB-2A55DB72376E}"/>
              </a:ext>
            </a:extLst>
          </p:cNvPr>
          <p:cNvPicPr>
            <a:picLocks noChangeAspect="1"/>
          </p:cNvPicPr>
          <p:nvPr/>
        </p:nvPicPr>
        <p:blipFill>
          <a:blip r:embed="rId6"/>
          <a:stretch>
            <a:fillRect/>
          </a:stretch>
        </p:blipFill>
        <p:spPr>
          <a:xfrm>
            <a:off x="6683316" y="2137806"/>
            <a:ext cx="2298700" cy="520700"/>
          </a:xfrm>
          <a:prstGeom prst="rect">
            <a:avLst/>
          </a:prstGeom>
        </p:spPr>
      </p:pic>
      <p:pic>
        <p:nvPicPr>
          <p:cNvPr id="58" name="Picture 57">
            <a:extLst>
              <a:ext uri="{FF2B5EF4-FFF2-40B4-BE49-F238E27FC236}">
                <a16:creationId xmlns:a16="http://schemas.microsoft.com/office/drawing/2014/main" id="{33F26672-FB7B-1E4C-AE20-B1E32EB1D721}"/>
              </a:ext>
            </a:extLst>
          </p:cNvPr>
          <p:cNvPicPr>
            <a:picLocks noChangeAspect="1"/>
          </p:cNvPicPr>
          <p:nvPr/>
        </p:nvPicPr>
        <p:blipFill>
          <a:blip r:embed="rId7"/>
          <a:stretch>
            <a:fillRect/>
          </a:stretch>
        </p:blipFill>
        <p:spPr>
          <a:xfrm>
            <a:off x="6155282" y="3559526"/>
            <a:ext cx="1774222" cy="2529366"/>
          </a:xfrm>
          <a:prstGeom prst="rect">
            <a:avLst/>
          </a:prstGeom>
        </p:spPr>
      </p:pic>
      <p:sp>
        <p:nvSpPr>
          <p:cNvPr id="59" name="Rectangle 58">
            <a:extLst>
              <a:ext uri="{FF2B5EF4-FFF2-40B4-BE49-F238E27FC236}">
                <a16:creationId xmlns:a16="http://schemas.microsoft.com/office/drawing/2014/main" id="{FE9F1DCD-7A61-1049-A305-1C9FC0D6B53B}"/>
              </a:ext>
            </a:extLst>
          </p:cNvPr>
          <p:cNvSpPr/>
          <p:nvPr/>
        </p:nvSpPr>
        <p:spPr>
          <a:xfrm rot="10800000">
            <a:off x="16429" y="20377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96044B-FB49-CD41-B518-23F35FB8C930}"/>
              </a:ext>
            </a:extLst>
          </p:cNvPr>
          <p:cNvSpPr/>
          <p:nvPr/>
        </p:nvSpPr>
        <p:spPr>
          <a:xfrm rot="10800000">
            <a:off x="866357" y="217854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6D59DB7-F7B3-0A4B-84A1-B5C7F6585FAB}"/>
              </a:ext>
            </a:extLst>
          </p:cNvPr>
          <p:cNvSpPr/>
          <p:nvPr/>
        </p:nvSpPr>
        <p:spPr>
          <a:xfrm rot="10800000">
            <a:off x="1769984" y="188921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DBB0090-3626-6C45-8FA6-A52C81C8A1B8}"/>
              </a:ext>
            </a:extLst>
          </p:cNvPr>
          <p:cNvSpPr/>
          <p:nvPr/>
        </p:nvSpPr>
        <p:spPr>
          <a:xfrm rot="10800000">
            <a:off x="2667069" y="17560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0385344-CA86-DD4D-AED4-5D35830F8C6E}"/>
              </a:ext>
            </a:extLst>
          </p:cNvPr>
          <p:cNvSpPr/>
          <p:nvPr/>
        </p:nvSpPr>
        <p:spPr>
          <a:xfrm rot="10800000">
            <a:off x="160019" y="299491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3AD2F44-DDAA-AE49-8541-7A98E9BD0197}"/>
              </a:ext>
            </a:extLst>
          </p:cNvPr>
          <p:cNvSpPr/>
          <p:nvPr/>
        </p:nvSpPr>
        <p:spPr>
          <a:xfrm rot="10800000">
            <a:off x="1769984" y="33230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E409E4C-397F-DB4A-8034-40092D0AD45C}"/>
              </a:ext>
            </a:extLst>
          </p:cNvPr>
          <p:cNvSpPr/>
          <p:nvPr/>
        </p:nvSpPr>
        <p:spPr>
          <a:xfrm rot="10800000">
            <a:off x="1734969" y="26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57341CF-005D-4946-B630-D213DCF463E0}"/>
              </a:ext>
            </a:extLst>
          </p:cNvPr>
          <p:cNvSpPr/>
          <p:nvPr/>
        </p:nvSpPr>
        <p:spPr>
          <a:xfrm rot="10800000">
            <a:off x="2549306" y="28269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333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 and Graph Signals</a:t>
            </a:r>
          </a:p>
        </p:txBody>
      </p:sp>
      <p:sp>
        <p:nvSpPr>
          <p:cNvPr id="35" name="Slide Number Placeholder 2">
            <a:extLst>
              <a:ext uri="{FF2B5EF4-FFF2-40B4-BE49-F238E27FC236}">
                <a16:creationId xmlns:a16="http://schemas.microsoft.com/office/drawing/2014/main" id="{78233513-A21A-534D-B869-DC976CB70D2F}"/>
              </a:ext>
            </a:extLst>
          </p:cNvPr>
          <p:cNvSpPr>
            <a:spLocks noGrp="1"/>
          </p:cNvSpPr>
          <p:nvPr>
            <p:ph type="sldNum" sz="quarter" idx="12"/>
          </p:nvPr>
        </p:nvSpPr>
        <p:spPr>
          <a:xfrm>
            <a:off x="7785663" y="6356350"/>
            <a:ext cx="2743200" cy="365125"/>
          </a:xfrm>
        </p:spPr>
        <p:txBody>
          <a:bodyPr/>
          <a:lstStyle/>
          <a:p>
            <a:fld id="{4C15419E-54D6-8648-ABFB-BEF58E3E877E}" type="slidenum">
              <a:rPr lang="en-US" smtClean="0"/>
              <a:t>48</a:t>
            </a:fld>
            <a:endParaRPr lang="en-US" dirty="0"/>
          </a:p>
        </p:txBody>
      </p:sp>
      <p:sp>
        <p:nvSpPr>
          <p:cNvPr id="67" name="Oval 66">
            <a:extLst>
              <a:ext uri="{FF2B5EF4-FFF2-40B4-BE49-F238E27FC236}">
                <a16:creationId xmlns:a16="http://schemas.microsoft.com/office/drawing/2014/main" id="{A2AEC223-7EBE-DA4D-AA70-3CBBDD60FC85}"/>
              </a:ext>
            </a:extLst>
          </p:cNvPr>
          <p:cNvSpPr/>
          <p:nvPr/>
        </p:nvSpPr>
        <p:spPr>
          <a:xfrm>
            <a:off x="494681"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5C13F17-791A-9F41-BFF5-996802E0CDEC}"/>
              </a:ext>
            </a:extLst>
          </p:cNvPr>
          <p:cNvSpPr/>
          <p:nvPr/>
        </p:nvSpPr>
        <p:spPr>
          <a:xfrm>
            <a:off x="770906"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E87E095-A917-FC40-82E3-68F48C24D539}"/>
              </a:ext>
            </a:extLst>
          </p:cNvPr>
          <p:cNvSpPr/>
          <p:nvPr/>
        </p:nvSpPr>
        <p:spPr>
          <a:xfrm>
            <a:off x="1332881"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48A8EC2-909E-AB42-9EFB-436CE40B6A50}"/>
              </a:ext>
            </a:extLst>
          </p:cNvPr>
          <p:cNvSpPr/>
          <p:nvPr/>
        </p:nvSpPr>
        <p:spPr>
          <a:xfrm>
            <a:off x="2209181"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470C434-2016-C246-989F-E302AE99E1F1}"/>
              </a:ext>
            </a:extLst>
          </p:cNvPr>
          <p:cNvSpPr/>
          <p:nvPr/>
        </p:nvSpPr>
        <p:spPr>
          <a:xfrm>
            <a:off x="2132981"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E1DA19E-D2FD-884B-9BC1-7D32C52BFEE6}"/>
              </a:ext>
            </a:extLst>
          </p:cNvPr>
          <p:cNvSpPr/>
          <p:nvPr/>
        </p:nvSpPr>
        <p:spPr>
          <a:xfrm>
            <a:off x="2266331"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7AFC425-BE75-4049-BEFC-EDE2D9ED68DE}"/>
              </a:ext>
            </a:extLst>
          </p:cNvPr>
          <p:cNvSpPr/>
          <p:nvPr/>
        </p:nvSpPr>
        <p:spPr>
          <a:xfrm>
            <a:off x="2961656"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BC90C85-739C-3546-B51E-9184B79B854B}"/>
              </a:ext>
            </a:extLst>
          </p:cNvPr>
          <p:cNvSpPr/>
          <p:nvPr/>
        </p:nvSpPr>
        <p:spPr>
          <a:xfrm>
            <a:off x="3095006"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A17D66B0-3858-214D-9DC8-2FE6F536FC16}"/>
              </a:ext>
            </a:extLst>
          </p:cNvPr>
          <p:cNvCxnSpPr>
            <a:stCxn id="67" idx="4"/>
            <a:endCxn id="68" idx="1"/>
          </p:cNvCxnSpPr>
          <p:nvPr/>
        </p:nvCxnSpPr>
        <p:spPr>
          <a:xfrm>
            <a:off x="561356"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CC264F6-BAF6-2846-8FF4-71634A89BD19}"/>
              </a:ext>
            </a:extLst>
          </p:cNvPr>
          <p:cNvCxnSpPr>
            <a:cxnSpLocks/>
            <a:stCxn id="68" idx="7"/>
            <a:endCxn id="69" idx="3"/>
          </p:cNvCxnSpPr>
          <p:nvPr/>
        </p:nvCxnSpPr>
        <p:spPr>
          <a:xfrm flipV="1">
            <a:off x="884727"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6997B3BA-1AD9-4945-A381-363F397F2F05}"/>
              </a:ext>
            </a:extLst>
          </p:cNvPr>
          <p:cNvCxnSpPr>
            <a:cxnSpLocks/>
            <a:stCxn id="69" idx="6"/>
            <a:endCxn id="71" idx="2"/>
          </p:cNvCxnSpPr>
          <p:nvPr/>
        </p:nvCxnSpPr>
        <p:spPr>
          <a:xfrm>
            <a:off x="1466231"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4311138F-28B5-B946-B132-3D522B1589FB}"/>
              </a:ext>
            </a:extLst>
          </p:cNvPr>
          <p:cNvCxnSpPr>
            <a:cxnSpLocks/>
            <a:stCxn id="69" idx="6"/>
            <a:endCxn id="70" idx="2"/>
          </p:cNvCxnSpPr>
          <p:nvPr/>
        </p:nvCxnSpPr>
        <p:spPr>
          <a:xfrm flipV="1">
            <a:off x="1466231"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B68118EF-0C5A-524D-8684-7572255C9685}"/>
              </a:ext>
            </a:extLst>
          </p:cNvPr>
          <p:cNvCxnSpPr>
            <a:cxnSpLocks/>
            <a:stCxn id="70" idx="6"/>
            <a:endCxn id="74" idx="2"/>
          </p:cNvCxnSpPr>
          <p:nvPr/>
        </p:nvCxnSpPr>
        <p:spPr>
          <a:xfrm flipV="1">
            <a:off x="2342531"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37F477E0-EBFC-E24E-B25E-90A77D1C8854}"/>
              </a:ext>
            </a:extLst>
          </p:cNvPr>
          <p:cNvCxnSpPr>
            <a:cxnSpLocks/>
            <a:stCxn id="71" idx="0"/>
            <a:endCxn id="70" idx="4"/>
          </p:cNvCxnSpPr>
          <p:nvPr/>
        </p:nvCxnSpPr>
        <p:spPr>
          <a:xfrm flipV="1">
            <a:off x="2199656"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165D696-D72D-2248-8B4A-3653D6851FE9}"/>
              </a:ext>
            </a:extLst>
          </p:cNvPr>
          <p:cNvCxnSpPr>
            <a:cxnSpLocks/>
            <a:stCxn id="68" idx="6"/>
            <a:endCxn id="71" idx="2"/>
          </p:cNvCxnSpPr>
          <p:nvPr/>
        </p:nvCxnSpPr>
        <p:spPr>
          <a:xfrm flipV="1">
            <a:off x="904256"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AB12A18-0F14-7440-BD69-C4F112BF14C6}"/>
              </a:ext>
            </a:extLst>
          </p:cNvPr>
          <p:cNvCxnSpPr>
            <a:cxnSpLocks/>
            <a:stCxn id="72" idx="1"/>
            <a:endCxn id="69" idx="4"/>
          </p:cNvCxnSpPr>
          <p:nvPr/>
        </p:nvCxnSpPr>
        <p:spPr>
          <a:xfrm flipH="1" flipV="1">
            <a:off x="1399556"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93F47F27-87D5-E744-971C-D92E7277D7CE}"/>
              </a:ext>
            </a:extLst>
          </p:cNvPr>
          <p:cNvCxnSpPr>
            <a:cxnSpLocks/>
            <a:stCxn id="72" idx="7"/>
            <a:endCxn id="73" idx="3"/>
          </p:cNvCxnSpPr>
          <p:nvPr/>
        </p:nvCxnSpPr>
        <p:spPr>
          <a:xfrm flipV="1">
            <a:off x="2380152"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4" name="Picture 83">
            <a:extLst>
              <a:ext uri="{FF2B5EF4-FFF2-40B4-BE49-F238E27FC236}">
                <a16:creationId xmlns:a16="http://schemas.microsoft.com/office/drawing/2014/main" id="{A51F8D8C-8FAF-4542-9126-C5349D1711FF}"/>
              </a:ext>
            </a:extLst>
          </p:cNvPr>
          <p:cNvPicPr>
            <a:picLocks noChangeAspect="1"/>
          </p:cNvPicPr>
          <p:nvPr/>
        </p:nvPicPr>
        <p:blipFill>
          <a:blip r:embed="rId3"/>
          <a:stretch>
            <a:fillRect/>
          </a:stretch>
        </p:blipFill>
        <p:spPr>
          <a:xfrm>
            <a:off x="975175" y="5723575"/>
            <a:ext cx="1648863" cy="365317"/>
          </a:xfrm>
          <a:prstGeom prst="rect">
            <a:avLst/>
          </a:prstGeom>
        </p:spPr>
      </p:pic>
      <p:pic>
        <p:nvPicPr>
          <p:cNvPr id="85" name="Picture 84">
            <a:extLst>
              <a:ext uri="{FF2B5EF4-FFF2-40B4-BE49-F238E27FC236}">
                <a16:creationId xmlns:a16="http://schemas.microsoft.com/office/drawing/2014/main" id="{2B4CA037-5A2E-BB41-B4B4-8949339D8FB9}"/>
              </a:ext>
            </a:extLst>
          </p:cNvPr>
          <p:cNvPicPr>
            <a:picLocks noChangeAspect="1"/>
          </p:cNvPicPr>
          <p:nvPr/>
        </p:nvPicPr>
        <p:blipFill>
          <a:blip r:embed="rId4"/>
          <a:stretch>
            <a:fillRect/>
          </a:stretch>
        </p:blipFill>
        <p:spPr>
          <a:xfrm>
            <a:off x="423300" y="4047965"/>
            <a:ext cx="2965954" cy="417263"/>
          </a:xfrm>
          <a:prstGeom prst="rect">
            <a:avLst/>
          </a:prstGeom>
        </p:spPr>
      </p:pic>
      <p:pic>
        <p:nvPicPr>
          <p:cNvPr id="86" name="Picture 85">
            <a:extLst>
              <a:ext uri="{FF2B5EF4-FFF2-40B4-BE49-F238E27FC236}">
                <a16:creationId xmlns:a16="http://schemas.microsoft.com/office/drawing/2014/main" id="{23BC4180-532B-0741-9BF2-77A23DF83DD5}"/>
              </a:ext>
            </a:extLst>
          </p:cNvPr>
          <p:cNvPicPr>
            <a:picLocks noChangeAspect="1"/>
          </p:cNvPicPr>
          <p:nvPr/>
        </p:nvPicPr>
        <p:blipFill>
          <a:blip r:embed="rId5"/>
          <a:stretch>
            <a:fillRect/>
          </a:stretch>
        </p:blipFill>
        <p:spPr>
          <a:xfrm>
            <a:off x="423299" y="4812298"/>
            <a:ext cx="3032629" cy="423423"/>
          </a:xfrm>
          <a:prstGeom prst="rect">
            <a:avLst/>
          </a:prstGeom>
        </p:spPr>
      </p:pic>
      <p:sp>
        <p:nvSpPr>
          <p:cNvPr id="89" name="Rectangle 88">
            <a:extLst>
              <a:ext uri="{FF2B5EF4-FFF2-40B4-BE49-F238E27FC236}">
                <a16:creationId xmlns:a16="http://schemas.microsoft.com/office/drawing/2014/main" id="{FBE1AE23-66E1-5844-9F5E-11A066F3B196}"/>
              </a:ext>
            </a:extLst>
          </p:cNvPr>
          <p:cNvSpPr/>
          <p:nvPr/>
        </p:nvSpPr>
        <p:spPr>
          <a:xfrm rot="10800000">
            <a:off x="587888" y="20476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07C4520-1EC0-224F-8170-04034BC0F400}"/>
              </a:ext>
            </a:extLst>
          </p:cNvPr>
          <p:cNvSpPr/>
          <p:nvPr/>
        </p:nvSpPr>
        <p:spPr>
          <a:xfrm rot="10800000">
            <a:off x="420071" y="204762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94DD69B-7820-C645-89D9-D1E24F86B360}"/>
              </a:ext>
            </a:extLst>
          </p:cNvPr>
          <p:cNvSpPr/>
          <p:nvPr/>
        </p:nvSpPr>
        <p:spPr>
          <a:xfrm rot="10800000">
            <a:off x="262763" y="20476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8C326A0-571D-0E41-B495-95B59F6C8D7C}"/>
              </a:ext>
            </a:extLst>
          </p:cNvPr>
          <p:cNvSpPr/>
          <p:nvPr/>
        </p:nvSpPr>
        <p:spPr>
          <a:xfrm rot="10800000">
            <a:off x="94520" y="20476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006CD54-B31D-D64F-ACCD-99A091C2C542}"/>
              </a:ext>
            </a:extLst>
          </p:cNvPr>
          <p:cNvSpPr/>
          <p:nvPr/>
        </p:nvSpPr>
        <p:spPr>
          <a:xfrm rot="10800000">
            <a:off x="1565610" y="211048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E6A06A7-FA01-1F48-AFA0-C9EE6D7A03BD}"/>
              </a:ext>
            </a:extLst>
          </p:cNvPr>
          <p:cNvSpPr/>
          <p:nvPr/>
        </p:nvSpPr>
        <p:spPr>
          <a:xfrm rot="10800000">
            <a:off x="1397793" y="21104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46499DA1-5474-9941-9EC8-E44EAA5CA3FB}"/>
              </a:ext>
            </a:extLst>
          </p:cNvPr>
          <p:cNvSpPr/>
          <p:nvPr/>
        </p:nvSpPr>
        <p:spPr>
          <a:xfrm rot="10800000">
            <a:off x="1240485" y="21105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E2AC479-133A-5046-BFE4-5DDC390A165A}"/>
              </a:ext>
            </a:extLst>
          </p:cNvPr>
          <p:cNvSpPr/>
          <p:nvPr/>
        </p:nvSpPr>
        <p:spPr>
          <a:xfrm rot="10800000">
            <a:off x="1072242" y="21104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0B969E2-DEA8-364D-B95A-D14FABAC40A8}"/>
              </a:ext>
            </a:extLst>
          </p:cNvPr>
          <p:cNvSpPr/>
          <p:nvPr/>
        </p:nvSpPr>
        <p:spPr>
          <a:xfrm rot="10800000">
            <a:off x="2458106" y="18832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580DAE3E-F5B0-B84A-A5C4-0DED2901D6DF}"/>
              </a:ext>
            </a:extLst>
          </p:cNvPr>
          <p:cNvSpPr/>
          <p:nvPr/>
        </p:nvSpPr>
        <p:spPr>
          <a:xfrm rot="10800000">
            <a:off x="2132981" y="18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F3BEDE2-162F-7C43-B1DD-84698EC41B1E}"/>
              </a:ext>
            </a:extLst>
          </p:cNvPr>
          <p:cNvSpPr/>
          <p:nvPr/>
        </p:nvSpPr>
        <p:spPr>
          <a:xfrm rot="10800000">
            <a:off x="1964738" y="18832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C4D24FD-F0A4-2747-B129-EDC596787472}"/>
              </a:ext>
            </a:extLst>
          </p:cNvPr>
          <p:cNvSpPr/>
          <p:nvPr/>
        </p:nvSpPr>
        <p:spPr>
          <a:xfrm rot="10800000">
            <a:off x="2295543" y="18807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7506569-90D9-5144-97BB-90A54BFBE56F}"/>
              </a:ext>
            </a:extLst>
          </p:cNvPr>
          <p:cNvSpPr/>
          <p:nvPr/>
        </p:nvSpPr>
        <p:spPr>
          <a:xfrm rot="10800000">
            <a:off x="3473073" y="1757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E380453-E5A8-414A-BB00-8FAB54E518F3}"/>
              </a:ext>
            </a:extLst>
          </p:cNvPr>
          <p:cNvSpPr/>
          <p:nvPr/>
        </p:nvSpPr>
        <p:spPr>
          <a:xfrm rot="10800000">
            <a:off x="3305256" y="175736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792D242-23D1-D548-979C-5DEDD1429898}"/>
              </a:ext>
            </a:extLst>
          </p:cNvPr>
          <p:cNvSpPr/>
          <p:nvPr/>
        </p:nvSpPr>
        <p:spPr>
          <a:xfrm rot="10800000">
            <a:off x="3147948" y="17574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8A0748-401A-2644-9265-78AF93252300}"/>
              </a:ext>
            </a:extLst>
          </p:cNvPr>
          <p:cNvSpPr/>
          <p:nvPr/>
        </p:nvSpPr>
        <p:spPr>
          <a:xfrm rot="10800000">
            <a:off x="2979705" y="1757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951518B-ADCC-FE44-BF58-4F0D834DEEA8}"/>
              </a:ext>
            </a:extLst>
          </p:cNvPr>
          <p:cNvSpPr/>
          <p:nvPr/>
        </p:nvSpPr>
        <p:spPr>
          <a:xfrm rot="10800000">
            <a:off x="1041857" y="299117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D8CAEE0-DB55-CC47-8505-221E1077FC0F}"/>
              </a:ext>
            </a:extLst>
          </p:cNvPr>
          <p:cNvSpPr/>
          <p:nvPr/>
        </p:nvSpPr>
        <p:spPr>
          <a:xfrm rot="10800000">
            <a:off x="874040" y="29911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F1CCFE4-EF1A-304B-82E8-06CBF53624E6}"/>
              </a:ext>
            </a:extLst>
          </p:cNvPr>
          <p:cNvSpPr/>
          <p:nvPr/>
        </p:nvSpPr>
        <p:spPr>
          <a:xfrm rot="10800000">
            <a:off x="716732" y="29912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62D369D-5D06-9E48-A22E-07E0C1A85C11}"/>
              </a:ext>
            </a:extLst>
          </p:cNvPr>
          <p:cNvSpPr/>
          <p:nvPr/>
        </p:nvSpPr>
        <p:spPr>
          <a:xfrm rot="10800000">
            <a:off x="548489" y="299117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2A2F458-B31A-1940-8895-0AD31D90CB04}"/>
              </a:ext>
            </a:extLst>
          </p:cNvPr>
          <p:cNvSpPr/>
          <p:nvPr/>
        </p:nvSpPr>
        <p:spPr>
          <a:xfrm rot="10800000">
            <a:off x="2477635" y="270834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FAC52B7-BD8C-9A40-B58E-9EC49D9191A5}"/>
              </a:ext>
            </a:extLst>
          </p:cNvPr>
          <p:cNvSpPr/>
          <p:nvPr/>
        </p:nvSpPr>
        <p:spPr>
          <a:xfrm rot="10800000">
            <a:off x="2309818" y="270833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8D7D9413-94DF-CD43-A0A6-7434DD615355}"/>
              </a:ext>
            </a:extLst>
          </p:cNvPr>
          <p:cNvSpPr/>
          <p:nvPr/>
        </p:nvSpPr>
        <p:spPr>
          <a:xfrm rot="10800000">
            <a:off x="2152510" y="27083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FB8C80A3-2322-D745-BC5B-83ED6A77E8E7}"/>
              </a:ext>
            </a:extLst>
          </p:cNvPr>
          <p:cNvSpPr/>
          <p:nvPr/>
        </p:nvSpPr>
        <p:spPr>
          <a:xfrm rot="10800000">
            <a:off x="1984267" y="270834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0ADAFCB-A666-FA4F-BF0F-4FC02D8E01FC}"/>
              </a:ext>
            </a:extLst>
          </p:cNvPr>
          <p:cNvSpPr/>
          <p:nvPr/>
        </p:nvSpPr>
        <p:spPr>
          <a:xfrm rot="10800000">
            <a:off x="3312424" y="24472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86DFFAA6-A014-FA4E-BF9E-FFD1C78131D4}"/>
              </a:ext>
            </a:extLst>
          </p:cNvPr>
          <p:cNvSpPr/>
          <p:nvPr/>
        </p:nvSpPr>
        <p:spPr>
          <a:xfrm rot="10800000">
            <a:off x="2987299" y="2447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6AAAE3D-ADF1-3F41-AE36-EA3EEE66E98A}"/>
              </a:ext>
            </a:extLst>
          </p:cNvPr>
          <p:cNvSpPr/>
          <p:nvPr/>
        </p:nvSpPr>
        <p:spPr>
          <a:xfrm rot="10800000">
            <a:off x="2819056" y="244729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5ED8083-302B-824A-8076-A2765B92F52F}"/>
              </a:ext>
            </a:extLst>
          </p:cNvPr>
          <p:cNvSpPr/>
          <p:nvPr/>
        </p:nvSpPr>
        <p:spPr>
          <a:xfrm rot="10800000">
            <a:off x="3149861" y="244474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9E3F83E6-99BF-B04B-8470-2A796FBBD325}"/>
              </a:ext>
            </a:extLst>
          </p:cNvPr>
          <p:cNvSpPr/>
          <p:nvPr/>
        </p:nvSpPr>
        <p:spPr>
          <a:xfrm rot="10800000">
            <a:off x="2591456" y="33348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431C8E-4B09-7446-B3F1-C87A38BC7E02}"/>
              </a:ext>
            </a:extLst>
          </p:cNvPr>
          <p:cNvSpPr/>
          <p:nvPr/>
        </p:nvSpPr>
        <p:spPr>
          <a:xfrm rot="10800000">
            <a:off x="2423639" y="33347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49AC4EB2-B48F-B44F-B3A1-817AAA9644D7}"/>
              </a:ext>
            </a:extLst>
          </p:cNvPr>
          <p:cNvSpPr/>
          <p:nvPr/>
        </p:nvSpPr>
        <p:spPr>
          <a:xfrm rot="10800000">
            <a:off x="2266331" y="333484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F9F3F3D-0EC8-EB42-84FE-BF1410935F8B}"/>
              </a:ext>
            </a:extLst>
          </p:cNvPr>
          <p:cNvSpPr/>
          <p:nvPr/>
        </p:nvSpPr>
        <p:spPr>
          <a:xfrm rot="10800000">
            <a:off x="2098088" y="333480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0979CE7-710A-C74A-9788-6B55519DAF54}"/>
              </a:ext>
            </a:extLst>
          </p:cNvPr>
          <p:cNvGrpSpPr/>
          <p:nvPr/>
        </p:nvGrpSpPr>
        <p:grpSpPr>
          <a:xfrm>
            <a:off x="3929235" y="1925350"/>
            <a:ext cx="5214765" cy="3900705"/>
            <a:chOff x="4926403" y="2137807"/>
            <a:chExt cx="5117628" cy="3945334"/>
          </a:xfrm>
        </p:grpSpPr>
        <p:sp>
          <p:nvSpPr>
            <p:cNvPr id="87" name="TextBox 86">
              <a:extLst>
                <a:ext uri="{FF2B5EF4-FFF2-40B4-BE49-F238E27FC236}">
                  <a16:creationId xmlns:a16="http://schemas.microsoft.com/office/drawing/2014/main" id="{AFA9A23C-6206-DC4B-BB9E-9C973DBE8D02}"/>
                </a:ext>
              </a:extLst>
            </p:cNvPr>
            <p:cNvSpPr txBox="1"/>
            <p:nvPr/>
          </p:nvSpPr>
          <p:spPr>
            <a:xfrm>
              <a:off x="4926403" y="2137807"/>
              <a:ext cx="2164094" cy="482512"/>
            </a:xfrm>
            <a:prstGeom prst="rect">
              <a:avLst/>
            </a:prstGeom>
            <a:noFill/>
          </p:spPr>
          <p:txBody>
            <a:bodyPr wrap="square" rtlCol="0">
              <a:spAutoFit/>
            </a:bodyPr>
            <a:lstStyle/>
            <a:p>
              <a:r>
                <a:rPr lang="en-US" sz="2500" dirty="0"/>
                <a:t>Graph Signal: </a:t>
              </a:r>
            </a:p>
          </p:txBody>
        </p:sp>
        <p:pic>
          <p:nvPicPr>
            <p:cNvPr id="88" name="Picture 87">
              <a:extLst>
                <a:ext uri="{FF2B5EF4-FFF2-40B4-BE49-F238E27FC236}">
                  <a16:creationId xmlns:a16="http://schemas.microsoft.com/office/drawing/2014/main" id="{28B35813-E892-8940-ADE0-DC257A71B27F}"/>
                </a:ext>
              </a:extLst>
            </p:cNvPr>
            <p:cNvPicPr>
              <a:picLocks noChangeAspect="1"/>
            </p:cNvPicPr>
            <p:nvPr/>
          </p:nvPicPr>
          <p:blipFill>
            <a:blip r:embed="rId6"/>
            <a:stretch>
              <a:fillRect/>
            </a:stretch>
          </p:blipFill>
          <p:spPr>
            <a:xfrm>
              <a:off x="6503163" y="3553775"/>
              <a:ext cx="1774222" cy="2529366"/>
            </a:xfrm>
            <a:prstGeom prst="rect">
              <a:avLst/>
            </a:prstGeom>
          </p:spPr>
        </p:pic>
        <p:pic>
          <p:nvPicPr>
            <p:cNvPr id="121" name="Picture 120">
              <a:extLst>
                <a:ext uri="{FF2B5EF4-FFF2-40B4-BE49-F238E27FC236}">
                  <a16:creationId xmlns:a16="http://schemas.microsoft.com/office/drawing/2014/main" id="{D063A901-37B3-4D42-A674-315E6A97A292}"/>
                </a:ext>
              </a:extLst>
            </p:cNvPr>
            <p:cNvPicPr>
              <a:picLocks noChangeAspect="1"/>
            </p:cNvPicPr>
            <p:nvPr/>
          </p:nvPicPr>
          <p:blipFill>
            <a:blip r:embed="rId7"/>
            <a:stretch>
              <a:fillRect/>
            </a:stretch>
          </p:blipFill>
          <p:spPr>
            <a:xfrm>
              <a:off x="7250031" y="2147119"/>
              <a:ext cx="2794000" cy="520700"/>
            </a:xfrm>
            <a:prstGeom prst="rect">
              <a:avLst/>
            </a:prstGeom>
          </p:spPr>
        </p:pic>
      </p:grpSp>
    </p:spTree>
    <p:extLst>
      <p:ext uri="{BB962C8B-B14F-4D97-AF65-F5344CB8AC3E}">
        <p14:creationId xmlns:p14="http://schemas.microsoft.com/office/powerpoint/2010/main" val="416517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Graph and Graph Signals</a:t>
            </a:r>
          </a:p>
        </p:txBody>
      </p:sp>
      <p:sp>
        <p:nvSpPr>
          <p:cNvPr id="36" name="Oval 35">
            <a:extLst>
              <a:ext uri="{FF2B5EF4-FFF2-40B4-BE49-F238E27FC236}">
                <a16:creationId xmlns:a16="http://schemas.microsoft.com/office/drawing/2014/main" id="{84D41434-1D0E-8A42-915F-A67F5698767B}"/>
              </a:ext>
            </a:extLst>
          </p:cNvPr>
          <p:cNvSpPr/>
          <p:nvPr/>
        </p:nvSpPr>
        <p:spPr>
          <a:xfrm>
            <a:off x="146800"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604AFE8-DDCC-804F-9260-C8E7CC835D3C}"/>
              </a:ext>
            </a:extLst>
          </p:cNvPr>
          <p:cNvSpPr/>
          <p:nvPr/>
        </p:nvSpPr>
        <p:spPr>
          <a:xfrm>
            <a:off x="423025"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537C300-47D5-9C45-BEE3-6363BB946415}"/>
              </a:ext>
            </a:extLst>
          </p:cNvPr>
          <p:cNvSpPr/>
          <p:nvPr/>
        </p:nvSpPr>
        <p:spPr>
          <a:xfrm>
            <a:off x="985000"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5FF8DCB-1B34-5C41-AC8D-DFD4A5B81B32}"/>
              </a:ext>
            </a:extLst>
          </p:cNvPr>
          <p:cNvSpPr/>
          <p:nvPr/>
        </p:nvSpPr>
        <p:spPr>
          <a:xfrm>
            <a:off x="1861300"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180A7AB-D982-004A-974F-E086FCFBDFBD}"/>
              </a:ext>
            </a:extLst>
          </p:cNvPr>
          <p:cNvSpPr/>
          <p:nvPr/>
        </p:nvSpPr>
        <p:spPr>
          <a:xfrm>
            <a:off x="1785100"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3BC821-6BA2-2A4B-8932-4E2302B79E18}"/>
              </a:ext>
            </a:extLst>
          </p:cNvPr>
          <p:cNvSpPr/>
          <p:nvPr/>
        </p:nvSpPr>
        <p:spPr>
          <a:xfrm>
            <a:off x="1918450"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2C6BBF5-3B31-B841-9918-84660556899E}"/>
              </a:ext>
            </a:extLst>
          </p:cNvPr>
          <p:cNvSpPr/>
          <p:nvPr/>
        </p:nvSpPr>
        <p:spPr>
          <a:xfrm>
            <a:off x="2613775"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D30E655-E96F-AD43-9AF0-4E8412E5112F}"/>
              </a:ext>
            </a:extLst>
          </p:cNvPr>
          <p:cNvSpPr/>
          <p:nvPr/>
        </p:nvSpPr>
        <p:spPr>
          <a:xfrm>
            <a:off x="2747125"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9C2955B-4456-154C-BCB4-989E703280A7}"/>
              </a:ext>
            </a:extLst>
          </p:cNvPr>
          <p:cNvCxnSpPr>
            <a:stCxn id="36" idx="4"/>
            <a:endCxn id="37" idx="1"/>
          </p:cNvCxnSpPr>
          <p:nvPr/>
        </p:nvCxnSpPr>
        <p:spPr>
          <a:xfrm>
            <a:off x="213475"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0F21E71-EA78-A348-8A75-4B0B5BDD6A1B}"/>
              </a:ext>
            </a:extLst>
          </p:cNvPr>
          <p:cNvCxnSpPr>
            <a:cxnSpLocks/>
            <a:stCxn id="37" idx="7"/>
            <a:endCxn id="38" idx="3"/>
          </p:cNvCxnSpPr>
          <p:nvPr/>
        </p:nvCxnSpPr>
        <p:spPr>
          <a:xfrm flipV="1">
            <a:off x="536846"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83C4CA3-A970-A148-8C50-415363003960}"/>
              </a:ext>
            </a:extLst>
          </p:cNvPr>
          <p:cNvCxnSpPr>
            <a:cxnSpLocks/>
            <a:stCxn id="38" idx="6"/>
            <a:endCxn id="40" idx="2"/>
          </p:cNvCxnSpPr>
          <p:nvPr/>
        </p:nvCxnSpPr>
        <p:spPr>
          <a:xfrm>
            <a:off x="1118350"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BD7FAF3-29AC-5642-9218-D8FF38A3E0B7}"/>
              </a:ext>
            </a:extLst>
          </p:cNvPr>
          <p:cNvCxnSpPr>
            <a:cxnSpLocks/>
            <a:stCxn id="38" idx="6"/>
            <a:endCxn id="39" idx="2"/>
          </p:cNvCxnSpPr>
          <p:nvPr/>
        </p:nvCxnSpPr>
        <p:spPr>
          <a:xfrm flipV="1">
            <a:off x="1118350"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82A768F-5DE2-2A4E-A731-DCF7A787E26A}"/>
              </a:ext>
            </a:extLst>
          </p:cNvPr>
          <p:cNvCxnSpPr>
            <a:cxnSpLocks/>
            <a:stCxn id="39" idx="6"/>
            <a:endCxn id="43" idx="2"/>
          </p:cNvCxnSpPr>
          <p:nvPr/>
        </p:nvCxnSpPr>
        <p:spPr>
          <a:xfrm flipV="1">
            <a:off x="1994650"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8B97A81-BB40-0B4D-9CEC-C1DBA7B096A4}"/>
              </a:ext>
            </a:extLst>
          </p:cNvPr>
          <p:cNvCxnSpPr>
            <a:cxnSpLocks/>
            <a:stCxn id="40" idx="0"/>
            <a:endCxn id="39" idx="4"/>
          </p:cNvCxnSpPr>
          <p:nvPr/>
        </p:nvCxnSpPr>
        <p:spPr>
          <a:xfrm flipV="1">
            <a:off x="1851775"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0EE81F3-E616-9247-B967-4036CBCAF7AD}"/>
              </a:ext>
            </a:extLst>
          </p:cNvPr>
          <p:cNvCxnSpPr>
            <a:cxnSpLocks/>
            <a:stCxn id="37" idx="6"/>
            <a:endCxn id="40" idx="2"/>
          </p:cNvCxnSpPr>
          <p:nvPr/>
        </p:nvCxnSpPr>
        <p:spPr>
          <a:xfrm flipV="1">
            <a:off x="556375"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117BF35-97AB-A04A-867C-27ED10016CEE}"/>
              </a:ext>
            </a:extLst>
          </p:cNvPr>
          <p:cNvCxnSpPr>
            <a:cxnSpLocks/>
            <a:stCxn id="41" idx="1"/>
            <a:endCxn id="38" idx="4"/>
          </p:cNvCxnSpPr>
          <p:nvPr/>
        </p:nvCxnSpPr>
        <p:spPr>
          <a:xfrm flipH="1" flipV="1">
            <a:off x="1051675"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0FC07D9-AD72-A940-A34D-7EEC02255BB8}"/>
              </a:ext>
            </a:extLst>
          </p:cNvPr>
          <p:cNvCxnSpPr>
            <a:cxnSpLocks/>
            <a:stCxn id="41" idx="7"/>
            <a:endCxn id="42" idx="3"/>
          </p:cNvCxnSpPr>
          <p:nvPr/>
        </p:nvCxnSpPr>
        <p:spPr>
          <a:xfrm flipV="1">
            <a:off x="2032271"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3" name="Picture 52">
            <a:extLst>
              <a:ext uri="{FF2B5EF4-FFF2-40B4-BE49-F238E27FC236}">
                <a16:creationId xmlns:a16="http://schemas.microsoft.com/office/drawing/2014/main" id="{0B65FD52-56C7-9D4F-8AB0-917B11014F06}"/>
              </a:ext>
            </a:extLst>
          </p:cNvPr>
          <p:cNvPicPr>
            <a:picLocks noChangeAspect="1"/>
          </p:cNvPicPr>
          <p:nvPr/>
        </p:nvPicPr>
        <p:blipFill>
          <a:blip r:embed="rId3"/>
          <a:stretch>
            <a:fillRect/>
          </a:stretch>
        </p:blipFill>
        <p:spPr>
          <a:xfrm>
            <a:off x="627294" y="5723575"/>
            <a:ext cx="1648863" cy="365317"/>
          </a:xfrm>
          <a:prstGeom prst="rect">
            <a:avLst/>
          </a:prstGeom>
        </p:spPr>
      </p:pic>
      <p:pic>
        <p:nvPicPr>
          <p:cNvPr id="54" name="Picture 53">
            <a:extLst>
              <a:ext uri="{FF2B5EF4-FFF2-40B4-BE49-F238E27FC236}">
                <a16:creationId xmlns:a16="http://schemas.microsoft.com/office/drawing/2014/main" id="{47EEC504-BB2F-5A41-B5E6-7490147A2546}"/>
              </a:ext>
            </a:extLst>
          </p:cNvPr>
          <p:cNvPicPr>
            <a:picLocks noChangeAspect="1"/>
          </p:cNvPicPr>
          <p:nvPr/>
        </p:nvPicPr>
        <p:blipFill>
          <a:blip r:embed="rId4"/>
          <a:stretch>
            <a:fillRect/>
          </a:stretch>
        </p:blipFill>
        <p:spPr>
          <a:xfrm>
            <a:off x="75419" y="4047965"/>
            <a:ext cx="2965954" cy="417263"/>
          </a:xfrm>
          <a:prstGeom prst="rect">
            <a:avLst/>
          </a:prstGeom>
        </p:spPr>
      </p:pic>
      <p:pic>
        <p:nvPicPr>
          <p:cNvPr id="55" name="Picture 54">
            <a:extLst>
              <a:ext uri="{FF2B5EF4-FFF2-40B4-BE49-F238E27FC236}">
                <a16:creationId xmlns:a16="http://schemas.microsoft.com/office/drawing/2014/main" id="{38579278-5D5C-7B45-A559-FF1ECBC19A7D}"/>
              </a:ext>
            </a:extLst>
          </p:cNvPr>
          <p:cNvPicPr>
            <a:picLocks noChangeAspect="1"/>
          </p:cNvPicPr>
          <p:nvPr/>
        </p:nvPicPr>
        <p:blipFill>
          <a:blip r:embed="rId5"/>
          <a:stretch>
            <a:fillRect/>
          </a:stretch>
        </p:blipFill>
        <p:spPr>
          <a:xfrm>
            <a:off x="75418" y="4812298"/>
            <a:ext cx="3032629" cy="423423"/>
          </a:xfrm>
          <a:prstGeom prst="rect">
            <a:avLst/>
          </a:prstGeom>
        </p:spPr>
      </p:pic>
      <p:sp>
        <p:nvSpPr>
          <p:cNvPr id="56" name="TextBox 55">
            <a:extLst>
              <a:ext uri="{FF2B5EF4-FFF2-40B4-BE49-F238E27FC236}">
                <a16:creationId xmlns:a16="http://schemas.microsoft.com/office/drawing/2014/main" id="{4AF3C0A2-2D66-134C-A071-7867DC481750}"/>
              </a:ext>
            </a:extLst>
          </p:cNvPr>
          <p:cNvSpPr txBox="1"/>
          <p:nvPr/>
        </p:nvSpPr>
        <p:spPr>
          <a:xfrm>
            <a:off x="4487843" y="2137806"/>
            <a:ext cx="2195473" cy="523220"/>
          </a:xfrm>
          <a:prstGeom prst="rect">
            <a:avLst/>
          </a:prstGeom>
          <a:noFill/>
        </p:spPr>
        <p:txBody>
          <a:bodyPr wrap="none" rtlCol="0">
            <a:spAutoFit/>
          </a:bodyPr>
          <a:lstStyle/>
          <a:p>
            <a:r>
              <a:rPr lang="en-US" sz="2800" dirty="0"/>
              <a:t>Graph Signal: </a:t>
            </a:r>
          </a:p>
        </p:txBody>
      </p:sp>
      <p:pic>
        <p:nvPicPr>
          <p:cNvPr id="57" name="Picture 56">
            <a:extLst>
              <a:ext uri="{FF2B5EF4-FFF2-40B4-BE49-F238E27FC236}">
                <a16:creationId xmlns:a16="http://schemas.microsoft.com/office/drawing/2014/main" id="{317987D8-2D8B-3447-89AB-2A55DB72376E}"/>
              </a:ext>
            </a:extLst>
          </p:cNvPr>
          <p:cNvPicPr>
            <a:picLocks noChangeAspect="1"/>
          </p:cNvPicPr>
          <p:nvPr/>
        </p:nvPicPr>
        <p:blipFill>
          <a:blip r:embed="rId6"/>
          <a:stretch>
            <a:fillRect/>
          </a:stretch>
        </p:blipFill>
        <p:spPr>
          <a:xfrm>
            <a:off x="6683316" y="2137806"/>
            <a:ext cx="2298700" cy="520700"/>
          </a:xfrm>
          <a:prstGeom prst="rect">
            <a:avLst/>
          </a:prstGeom>
        </p:spPr>
      </p:pic>
      <p:pic>
        <p:nvPicPr>
          <p:cNvPr id="58" name="Picture 57">
            <a:extLst>
              <a:ext uri="{FF2B5EF4-FFF2-40B4-BE49-F238E27FC236}">
                <a16:creationId xmlns:a16="http://schemas.microsoft.com/office/drawing/2014/main" id="{33F26672-FB7B-1E4C-AE20-B1E32EB1D721}"/>
              </a:ext>
            </a:extLst>
          </p:cNvPr>
          <p:cNvPicPr>
            <a:picLocks noChangeAspect="1"/>
          </p:cNvPicPr>
          <p:nvPr/>
        </p:nvPicPr>
        <p:blipFill>
          <a:blip r:embed="rId7"/>
          <a:stretch>
            <a:fillRect/>
          </a:stretch>
        </p:blipFill>
        <p:spPr>
          <a:xfrm>
            <a:off x="6155282" y="3559526"/>
            <a:ext cx="1774222" cy="2529366"/>
          </a:xfrm>
          <a:prstGeom prst="rect">
            <a:avLst/>
          </a:prstGeom>
        </p:spPr>
      </p:pic>
      <p:sp>
        <p:nvSpPr>
          <p:cNvPr id="59" name="Rectangle 58">
            <a:extLst>
              <a:ext uri="{FF2B5EF4-FFF2-40B4-BE49-F238E27FC236}">
                <a16:creationId xmlns:a16="http://schemas.microsoft.com/office/drawing/2014/main" id="{FE9F1DCD-7A61-1049-A305-1C9FC0D6B53B}"/>
              </a:ext>
            </a:extLst>
          </p:cNvPr>
          <p:cNvSpPr/>
          <p:nvPr/>
        </p:nvSpPr>
        <p:spPr>
          <a:xfrm rot="10800000">
            <a:off x="16429" y="20377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96044B-FB49-CD41-B518-23F35FB8C930}"/>
              </a:ext>
            </a:extLst>
          </p:cNvPr>
          <p:cNvSpPr/>
          <p:nvPr/>
        </p:nvSpPr>
        <p:spPr>
          <a:xfrm rot="10800000">
            <a:off x="866357" y="217854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6D59DB7-F7B3-0A4B-84A1-B5C7F6585FAB}"/>
              </a:ext>
            </a:extLst>
          </p:cNvPr>
          <p:cNvSpPr/>
          <p:nvPr/>
        </p:nvSpPr>
        <p:spPr>
          <a:xfrm rot="10800000">
            <a:off x="1769984" y="188921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DBB0090-3626-6C45-8FA6-A52C81C8A1B8}"/>
              </a:ext>
            </a:extLst>
          </p:cNvPr>
          <p:cNvSpPr/>
          <p:nvPr/>
        </p:nvSpPr>
        <p:spPr>
          <a:xfrm rot="10800000">
            <a:off x="2667069" y="17560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0385344-CA86-DD4D-AED4-5D35830F8C6E}"/>
              </a:ext>
            </a:extLst>
          </p:cNvPr>
          <p:cNvSpPr/>
          <p:nvPr/>
        </p:nvSpPr>
        <p:spPr>
          <a:xfrm rot="10800000">
            <a:off x="160019" y="299491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3AD2F44-DDAA-AE49-8541-7A98E9BD0197}"/>
              </a:ext>
            </a:extLst>
          </p:cNvPr>
          <p:cNvSpPr/>
          <p:nvPr/>
        </p:nvSpPr>
        <p:spPr>
          <a:xfrm rot="10800000">
            <a:off x="1769984" y="33230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E409E4C-397F-DB4A-8034-40092D0AD45C}"/>
              </a:ext>
            </a:extLst>
          </p:cNvPr>
          <p:cNvSpPr/>
          <p:nvPr/>
        </p:nvSpPr>
        <p:spPr>
          <a:xfrm rot="10800000">
            <a:off x="1734969" y="26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57341CF-005D-4946-B630-D213DCF463E0}"/>
              </a:ext>
            </a:extLst>
          </p:cNvPr>
          <p:cNvSpPr/>
          <p:nvPr/>
        </p:nvSpPr>
        <p:spPr>
          <a:xfrm rot="10800000">
            <a:off x="2549306" y="28269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32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endParaRPr lang="en-US" sz="3500" dirty="0">
              <a:solidFill>
                <a:schemeClr val="bg1"/>
              </a:solidFill>
            </a:endParaRPr>
          </a:p>
        </p:txBody>
      </p:sp>
      <p:sp>
        <p:nvSpPr>
          <p:cNvPr id="6" name="Title 1">
            <a:extLst>
              <a:ext uri="{FF2B5EF4-FFF2-40B4-BE49-F238E27FC236}">
                <a16:creationId xmlns:a16="http://schemas.microsoft.com/office/drawing/2014/main" id="{35DBD7B6-44F2-476A-87CB-8DBA43D80BA6}"/>
              </a:ext>
            </a:extLst>
          </p:cNvPr>
          <p:cNvSpPr txBox="1">
            <a:spLocks/>
          </p:cNvSpPr>
          <p:nvPr/>
        </p:nvSpPr>
        <p:spPr>
          <a:xfrm>
            <a:off x="196166" y="0"/>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PCA: Computation </a:t>
            </a:r>
          </a:p>
        </p:txBody>
      </p:sp>
      <p:pic>
        <p:nvPicPr>
          <p:cNvPr id="8" name="Picture 7">
            <a:extLst>
              <a:ext uri="{FF2B5EF4-FFF2-40B4-BE49-F238E27FC236}">
                <a16:creationId xmlns:a16="http://schemas.microsoft.com/office/drawing/2014/main" id="{97C6FAD6-619C-40F8-9278-8A5684AD66FD}"/>
              </a:ext>
            </a:extLst>
          </p:cNvPr>
          <p:cNvPicPr>
            <a:picLocks noChangeAspect="1"/>
          </p:cNvPicPr>
          <p:nvPr/>
        </p:nvPicPr>
        <p:blipFill>
          <a:blip r:embed="rId3"/>
          <a:stretch>
            <a:fillRect/>
          </a:stretch>
        </p:blipFill>
        <p:spPr>
          <a:xfrm>
            <a:off x="697522" y="901491"/>
            <a:ext cx="7748956" cy="5073990"/>
          </a:xfrm>
          <a:prstGeom prst="rect">
            <a:avLst/>
          </a:prstGeom>
        </p:spPr>
      </p:pic>
    </p:spTree>
    <p:extLst>
      <p:ext uri="{BB962C8B-B14F-4D97-AF65-F5344CB8AC3E}">
        <p14:creationId xmlns:p14="http://schemas.microsoft.com/office/powerpoint/2010/main" val="1460377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Matrix Representations of Graphs</a:t>
            </a:r>
          </a:p>
        </p:txBody>
      </p:sp>
      <p:sp>
        <p:nvSpPr>
          <p:cNvPr id="35" name="Oval 34">
            <a:extLst>
              <a:ext uri="{FF2B5EF4-FFF2-40B4-BE49-F238E27FC236}">
                <a16:creationId xmlns:a16="http://schemas.microsoft.com/office/drawing/2014/main" id="{F64787C3-D9C3-7B45-941B-A2A2E6E50F36}"/>
              </a:ext>
            </a:extLst>
          </p:cNvPr>
          <p:cNvSpPr/>
          <p:nvPr/>
        </p:nvSpPr>
        <p:spPr>
          <a:xfrm>
            <a:off x="594060"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887B63A-CFBF-FD46-B8EE-58B906D5188E}"/>
              </a:ext>
            </a:extLst>
          </p:cNvPr>
          <p:cNvSpPr/>
          <p:nvPr/>
        </p:nvSpPr>
        <p:spPr>
          <a:xfrm>
            <a:off x="870285"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9C334CE-1724-5846-A834-418C63A8CA43}"/>
              </a:ext>
            </a:extLst>
          </p:cNvPr>
          <p:cNvSpPr/>
          <p:nvPr/>
        </p:nvSpPr>
        <p:spPr>
          <a:xfrm>
            <a:off x="1432260"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3CD85BB-6A29-824F-927B-81A17EA1034C}"/>
              </a:ext>
            </a:extLst>
          </p:cNvPr>
          <p:cNvSpPr/>
          <p:nvPr/>
        </p:nvSpPr>
        <p:spPr>
          <a:xfrm>
            <a:off x="2308560"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604269E-AA02-1E43-9429-5EE595C2424E}"/>
              </a:ext>
            </a:extLst>
          </p:cNvPr>
          <p:cNvSpPr/>
          <p:nvPr/>
        </p:nvSpPr>
        <p:spPr>
          <a:xfrm>
            <a:off x="2232360"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AD4EB54-7D95-584E-84D2-8560E7147FED}"/>
              </a:ext>
            </a:extLst>
          </p:cNvPr>
          <p:cNvSpPr/>
          <p:nvPr/>
        </p:nvSpPr>
        <p:spPr>
          <a:xfrm>
            <a:off x="2365710"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A3CE0A5-9233-434D-A1C3-93471F05D257}"/>
              </a:ext>
            </a:extLst>
          </p:cNvPr>
          <p:cNvSpPr/>
          <p:nvPr/>
        </p:nvSpPr>
        <p:spPr>
          <a:xfrm>
            <a:off x="3061035"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A305738-9A46-2A44-BB27-836677645914}"/>
              </a:ext>
            </a:extLst>
          </p:cNvPr>
          <p:cNvSpPr/>
          <p:nvPr/>
        </p:nvSpPr>
        <p:spPr>
          <a:xfrm>
            <a:off x="3194385"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D49D9C04-8776-664A-8233-13B084D03AB8}"/>
              </a:ext>
            </a:extLst>
          </p:cNvPr>
          <p:cNvCxnSpPr>
            <a:stCxn id="35" idx="4"/>
            <a:endCxn id="67" idx="1"/>
          </p:cNvCxnSpPr>
          <p:nvPr/>
        </p:nvCxnSpPr>
        <p:spPr>
          <a:xfrm>
            <a:off x="660735"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AECC149A-DC9C-F448-BC9F-ABDF0AC8B9F7}"/>
              </a:ext>
            </a:extLst>
          </p:cNvPr>
          <p:cNvCxnSpPr>
            <a:cxnSpLocks/>
            <a:stCxn id="67" idx="7"/>
            <a:endCxn id="68" idx="3"/>
          </p:cNvCxnSpPr>
          <p:nvPr/>
        </p:nvCxnSpPr>
        <p:spPr>
          <a:xfrm flipV="1">
            <a:off x="984106"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739C514F-4DDE-C347-8933-713632AF23BC}"/>
              </a:ext>
            </a:extLst>
          </p:cNvPr>
          <p:cNvCxnSpPr>
            <a:cxnSpLocks/>
            <a:stCxn id="68" idx="6"/>
            <a:endCxn id="70" idx="2"/>
          </p:cNvCxnSpPr>
          <p:nvPr/>
        </p:nvCxnSpPr>
        <p:spPr>
          <a:xfrm>
            <a:off x="1565610"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E2EE64D-73C4-F340-9E3B-7A026597A9DC}"/>
              </a:ext>
            </a:extLst>
          </p:cNvPr>
          <p:cNvCxnSpPr>
            <a:cxnSpLocks/>
            <a:stCxn id="68" idx="6"/>
            <a:endCxn id="69" idx="2"/>
          </p:cNvCxnSpPr>
          <p:nvPr/>
        </p:nvCxnSpPr>
        <p:spPr>
          <a:xfrm flipV="1">
            <a:off x="1565610"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19EA0955-1054-7D45-AFCC-40545986815F}"/>
              </a:ext>
            </a:extLst>
          </p:cNvPr>
          <p:cNvCxnSpPr>
            <a:cxnSpLocks/>
            <a:stCxn id="69" idx="6"/>
            <a:endCxn id="73" idx="2"/>
          </p:cNvCxnSpPr>
          <p:nvPr/>
        </p:nvCxnSpPr>
        <p:spPr>
          <a:xfrm flipV="1">
            <a:off x="2441910"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54C4768-320A-AF4D-B318-56BF2EBA885A}"/>
              </a:ext>
            </a:extLst>
          </p:cNvPr>
          <p:cNvCxnSpPr>
            <a:cxnSpLocks/>
            <a:stCxn id="70" idx="0"/>
            <a:endCxn id="69" idx="4"/>
          </p:cNvCxnSpPr>
          <p:nvPr/>
        </p:nvCxnSpPr>
        <p:spPr>
          <a:xfrm flipV="1">
            <a:off x="2299035"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22ACE586-4EDA-C948-A880-523F3AF4B7DC}"/>
              </a:ext>
            </a:extLst>
          </p:cNvPr>
          <p:cNvCxnSpPr>
            <a:cxnSpLocks/>
            <a:stCxn id="67" idx="6"/>
            <a:endCxn id="70" idx="2"/>
          </p:cNvCxnSpPr>
          <p:nvPr/>
        </p:nvCxnSpPr>
        <p:spPr>
          <a:xfrm flipV="1">
            <a:off x="1003635"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1C149D-9129-824A-BD21-E7F77C403776}"/>
              </a:ext>
            </a:extLst>
          </p:cNvPr>
          <p:cNvCxnSpPr>
            <a:cxnSpLocks/>
            <a:stCxn id="71" idx="1"/>
            <a:endCxn id="68" idx="4"/>
          </p:cNvCxnSpPr>
          <p:nvPr/>
        </p:nvCxnSpPr>
        <p:spPr>
          <a:xfrm flipH="1" flipV="1">
            <a:off x="1498935"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F96AAF74-D19A-6849-8ABC-CDE062D4B3AA}"/>
              </a:ext>
            </a:extLst>
          </p:cNvPr>
          <p:cNvCxnSpPr>
            <a:cxnSpLocks/>
            <a:stCxn id="71" idx="7"/>
            <a:endCxn id="72" idx="3"/>
          </p:cNvCxnSpPr>
          <p:nvPr/>
        </p:nvCxnSpPr>
        <p:spPr>
          <a:xfrm flipV="1">
            <a:off x="2479531"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1ED879C-294F-3646-8367-29BC9470486D}"/>
                  </a:ext>
                </a:extLst>
              </p:cNvPr>
              <p:cNvSpPr txBox="1"/>
              <p:nvPr/>
            </p:nvSpPr>
            <p:spPr>
              <a:xfrm>
                <a:off x="1316372"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83" name="TextBox 82">
                <a:extLst>
                  <a:ext uri="{FF2B5EF4-FFF2-40B4-BE49-F238E27FC236}">
                    <a16:creationId xmlns:a16="http://schemas.microsoft.com/office/drawing/2014/main" id="{21ED879C-294F-3646-8367-29BC9470486D}"/>
                  </a:ext>
                </a:extLst>
              </p:cNvPr>
              <p:cNvSpPr txBox="1">
                <a:spLocks noRot="1" noChangeAspect="1" noMove="1" noResize="1" noEditPoints="1" noAdjustHandles="1" noChangeArrowheads="1" noChangeShapeType="1" noTextEdit="1"/>
              </p:cNvSpPr>
              <p:nvPr/>
            </p:nvSpPr>
            <p:spPr>
              <a:xfrm>
                <a:off x="1316372" y="2053925"/>
                <a:ext cx="294247" cy="276999"/>
              </a:xfrm>
              <a:prstGeom prst="rect">
                <a:avLst/>
              </a:prstGeom>
              <a:blipFill>
                <a:blip r:embed="rId3"/>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316AF53D-1E76-C848-836B-A895F28D0337}"/>
                  </a:ext>
                </a:extLst>
              </p:cNvPr>
              <p:cNvSpPr txBox="1"/>
              <p:nvPr/>
            </p:nvSpPr>
            <p:spPr>
              <a:xfrm>
                <a:off x="725822"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84" name="TextBox 83">
                <a:extLst>
                  <a:ext uri="{FF2B5EF4-FFF2-40B4-BE49-F238E27FC236}">
                    <a16:creationId xmlns:a16="http://schemas.microsoft.com/office/drawing/2014/main" id="{316AF53D-1E76-C848-836B-A895F28D0337}"/>
                  </a:ext>
                </a:extLst>
              </p:cNvPr>
              <p:cNvSpPr txBox="1">
                <a:spLocks noRot="1" noChangeAspect="1" noMove="1" noResize="1" noEditPoints="1" noAdjustHandles="1" noChangeArrowheads="1" noChangeShapeType="1" noTextEdit="1"/>
              </p:cNvSpPr>
              <p:nvPr/>
            </p:nvSpPr>
            <p:spPr>
              <a:xfrm>
                <a:off x="725822" y="2911171"/>
                <a:ext cx="294247" cy="276999"/>
              </a:xfrm>
              <a:prstGeom prst="rect">
                <a:avLst/>
              </a:prstGeom>
              <a:blipFill>
                <a:blip r:embed="rId4"/>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FED09D2-7C97-D84D-9E66-28A7B9E4F3CD}"/>
                  </a:ext>
                </a:extLst>
              </p:cNvPr>
              <p:cNvSpPr txBox="1"/>
              <p:nvPr/>
            </p:nvSpPr>
            <p:spPr>
              <a:xfrm>
                <a:off x="998385"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85" name="TextBox 84">
                <a:extLst>
                  <a:ext uri="{FF2B5EF4-FFF2-40B4-BE49-F238E27FC236}">
                    <a16:creationId xmlns:a16="http://schemas.microsoft.com/office/drawing/2014/main" id="{FFED09D2-7C97-D84D-9E66-28A7B9E4F3CD}"/>
                  </a:ext>
                </a:extLst>
              </p:cNvPr>
              <p:cNvSpPr txBox="1">
                <a:spLocks noRot="1" noChangeAspect="1" noMove="1" noResize="1" noEditPoints="1" noAdjustHandles="1" noChangeArrowheads="1" noChangeShapeType="1" noTextEdit="1"/>
              </p:cNvSpPr>
              <p:nvPr/>
            </p:nvSpPr>
            <p:spPr>
              <a:xfrm>
                <a:off x="998385" y="3277544"/>
                <a:ext cx="284373" cy="276999"/>
              </a:xfrm>
              <a:prstGeom prst="rect">
                <a:avLst/>
              </a:prstGeom>
              <a:blipFill>
                <a:blip r:embed="rId5"/>
                <a:stretch>
                  <a:fillRect l="-8696" r="-4348"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7EEA0F4-A150-1147-B740-C4D83ECAE150}"/>
                  </a:ext>
                </a:extLst>
              </p:cNvPr>
              <p:cNvSpPr txBox="1"/>
              <p:nvPr/>
            </p:nvSpPr>
            <p:spPr>
              <a:xfrm>
                <a:off x="3194385"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86" name="TextBox 85">
                <a:extLst>
                  <a:ext uri="{FF2B5EF4-FFF2-40B4-BE49-F238E27FC236}">
                    <a16:creationId xmlns:a16="http://schemas.microsoft.com/office/drawing/2014/main" id="{77EEA0F4-A150-1147-B740-C4D83ECAE150}"/>
                  </a:ext>
                </a:extLst>
              </p:cNvPr>
              <p:cNvSpPr txBox="1">
                <a:spLocks noRot="1" noChangeAspect="1" noMove="1" noResize="1" noEditPoints="1" noAdjustHandles="1" noChangeArrowheads="1" noChangeShapeType="1" noTextEdit="1"/>
              </p:cNvSpPr>
              <p:nvPr/>
            </p:nvSpPr>
            <p:spPr>
              <a:xfrm>
                <a:off x="3194385" y="2638547"/>
                <a:ext cx="294247" cy="276999"/>
              </a:xfrm>
              <a:prstGeom prst="rect">
                <a:avLst/>
              </a:prstGeom>
              <a:blipFill>
                <a:blip r:embed="rId6"/>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4CF8239B-B848-9E40-8B7A-77D1F925E2CC}"/>
                  </a:ext>
                </a:extLst>
              </p:cNvPr>
              <p:cNvSpPr txBox="1"/>
              <p:nvPr/>
            </p:nvSpPr>
            <p:spPr>
              <a:xfrm>
                <a:off x="2382962"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87" name="TextBox 86">
                <a:extLst>
                  <a:ext uri="{FF2B5EF4-FFF2-40B4-BE49-F238E27FC236}">
                    <a16:creationId xmlns:a16="http://schemas.microsoft.com/office/drawing/2014/main" id="{4CF8239B-B848-9E40-8B7A-77D1F925E2CC}"/>
                  </a:ext>
                </a:extLst>
              </p:cNvPr>
              <p:cNvSpPr txBox="1">
                <a:spLocks noRot="1" noChangeAspect="1" noMove="1" noResize="1" noEditPoints="1" noAdjustHandles="1" noChangeArrowheads="1" noChangeShapeType="1" noTextEdit="1"/>
              </p:cNvSpPr>
              <p:nvPr/>
            </p:nvSpPr>
            <p:spPr>
              <a:xfrm>
                <a:off x="2382962" y="2521042"/>
                <a:ext cx="294247" cy="276999"/>
              </a:xfrm>
              <a:prstGeom prst="rect">
                <a:avLst/>
              </a:prstGeom>
              <a:blipFill>
                <a:blip r:embed="rId7"/>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D80F7A2-BA7C-2142-BAAC-8F4E72519615}"/>
                  </a:ext>
                </a:extLst>
              </p:cNvPr>
              <p:cNvSpPr txBox="1"/>
              <p:nvPr/>
            </p:nvSpPr>
            <p:spPr>
              <a:xfrm>
                <a:off x="2244430"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88" name="TextBox 87">
                <a:extLst>
                  <a:ext uri="{FF2B5EF4-FFF2-40B4-BE49-F238E27FC236}">
                    <a16:creationId xmlns:a16="http://schemas.microsoft.com/office/drawing/2014/main" id="{CD80F7A2-BA7C-2142-BAAC-8F4E72519615}"/>
                  </a:ext>
                </a:extLst>
              </p:cNvPr>
              <p:cNvSpPr txBox="1">
                <a:spLocks noRot="1" noChangeAspect="1" noMove="1" noResize="1" noEditPoints="1" noAdjustHandles="1" noChangeArrowheads="1" noChangeShapeType="1" noTextEdit="1"/>
              </p:cNvSpPr>
              <p:nvPr/>
            </p:nvSpPr>
            <p:spPr>
              <a:xfrm>
                <a:off x="2244430" y="1787174"/>
                <a:ext cx="294247" cy="276999"/>
              </a:xfrm>
              <a:prstGeom prst="rect">
                <a:avLst/>
              </a:prstGeom>
              <a:blipFill>
                <a:blip r:embed="rId8"/>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E577B08-5F38-1244-B98F-707FB1273D1A}"/>
                  </a:ext>
                </a:extLst>
              </p:cNvPr>
              <p:cNvSpPr txBox="1"/>
              <p:nvPr/>
            </p:nvSpPr>
            <p:spPr>
              <a:xfrm>
                <a:off x="3261060"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89" name="TextBox 88">
                <a:extLst>
                  <a:ext uri="{FF2B5EF4-FFF2-40B4-BE49-F238E27FC236}">
                    <a16:creationId xmlns:a16="http://schemas.microsoft.com/office/drawing/2014/main" id="{AE577B08-5F38-1244-B98F-707FB1273D1A}"/>
                  </a:ext>
                </a:extLst>
              </p:cNvPr>
              <p:cNvSpPr txBox="1">
                <a:spLocks noRot="1" noChangeAspect="1" noMove="1" noResize="1" noEditPoints="1" noAdjustHandles="1" noChangeArrowheads="1" noChangeShapeType="1" noTextEdit="1"/>
              </p:cNvSpPr>
              <p:nvPr/>
            </p:nvSpPr>
            <p:spPr>
              <a:xfrm>
                <a:off x="3261060" y="1667242"/>
                <a:ext cx="294247" cy="276999"/>
              </a:xfrm>
              <a:prstGeom prst="rect">
                <a:avLst/>
              </a:prstGeom>
              <a:blipFill>
                <a:blip r:embed="rId9"/>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8B6EF0A-A423-DB41-AFC1-F13C0A5F39A5}"/>
                  </a:ext>
                </a:extLst>
              </p:cNvPr>
              <p:cNvSpPr txBox="1"/>
              <p:nvPr/>
            </p:nvSpPr>
            <p:spPr>
              <a:xfrm>
                <a:off x="449526"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0" name="TextBox 89">
                <a:extLst>
                  <a:ext uri="{FF2B5EF4-FFF2-40B4-BE49-F238E27FC236}">
                    <a16:creationId xmlns:a16="http://schemas.microsoft.com/office/drawing/2014/main" id="{58B6EF0A-A423-DB41-AFC1-F13C0A5F39A5}"/>
                  </a:ext>
                </a:extLst>
              </p:cNvPr>
              <p:cNvSpPr txBox="1">
                <a:spLocks noRot="1" noChangeAspect="1" noMove="1" noResize="1" noEditPoints="1" noAdjustHandles="1" noChangeArrowheads="1" noChangeShapeType="1" noTextEdit="1"/>
              </p:cNvSpPr>
              <p:nvPr/>
            </p:nvSpPr>
            <p:spPr>
              <a:xfrm>
                <a:off x="449526" y="1928006"/>
                <a:ext cx="288925" cy="276999"/>
              </a:xfrm>
              <a:prstGeom prst="rect">
                <a:avLst/>
              </a:prstGeom>
              <a:blipFill>
                <a:blip r:embed="rId10"/>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6403D08-CB10-2640-88CC-0214138D014B}"/>
                  </a:ext>
                </a:extLst>
              </p:cNvPr>
              <p:cNvSpPr txBox="1"/>
              <p:nvPr/>
            </p:nvSpPr>
            <p:spPr>
              <a:xfrm>
                <a:off x="3861448" y="1962434"/>
                <a:ext cx="5794630" cy="668645"/>
              </a:xfrm>
              <a:prstGeom prst="rect">
                <a:avLst/>
              </a:prstGeom>
              <a:noFill/>
            </p:spPr>
            <p:txBody>
              <a:bodyPr wrap="square" rtlCol="0">
                <a:spAutoFit/>
              </a:bodyPr>
              <a:lstStyle/>
              <a:p>
                <a:r>
                  <a:rPr lang="en-US" dirty="0"/>
                  <a:t>Adjacency Matrix: </a:t>
                </a:r>
                <a14:m>
                  <m:oMath xmlns:m="http://schemas.openxmlformats.org/officeDocument/2006/math">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r>
                      <a:rPr lang="en-US" i="1">
                        <a:latin typeface="Cambria Math" panose="02040503050406030204" pitchFamily="18" charset="0"/>
                      </a:rPr>
                      <m:t>=</m:t>
                    </m:r>
                    <m:r>
                      <a:rPr lang="en-US" b="0" i="1" smtClean="0">
                        <a:latin typeface="Cambria Math" panose="02040503050406030204" pitchFamily="18" charset="0"/>
                      </a:rPr>
                      <m:t>1</m:t>
                    </m:r>
                  </m:oMath>
                </a14:m>
                <a:r>
                  <a:rPr lang="en-US" dirty="0"/>
                  <a:t>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is adjacent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endParaRPr lang="en-US" dirty="0"/>
              </a:p>
              <a:p>
                <a:r>
                  <a:rPr lang="en-US" dirty="0"/>
                  <a:t>                                 </a:t>
                </a:r>
                <a14:m>
                  <m:oMath xmlns:m="http://schemas.openxmlformats.org/officeDocument/2006/math">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t> otherwise</a:t>
                </a:r>
              </a:p>
            </p:txBody>
          </p:sp>
        </mc:Choice>
        <mc:Fallback xmlns="">
          <p:sp>
            <p:nvSpPr>
              <p:cNvPr id="91" name="TextBox 90">
                <a:extLst>
                  <a:ext uri="{FF2B5EF4-FFF2-40B4-BE49-F238E27FC236}">
                    <a16:creationId xmlns:a16="http://schemas.microsoft.com/office/drawing/2014/main" id="{E6403D08-CB10-2640-88CC-0214138D014B}"/>
                  </a:ext>
                </a:extLst>
              </p:cNvPr>
              <p:cNvSpPr txBox="1">
                <a:spLocks noRot="1" noChangeAspect="1" noMove="1" noResize="1" noEditPoints="1" noAdjustHandles="1" noChangeArrowheads="1" noChangeShapeType="1" noTextEdit="1"/>
              </p:cNvSpPr>
              <p:nvPr/>
            </p:nvSpPr>
            <p:spPr>
              <a:xfrm>
                <a:off x="3861448" y="1962434"/>
                <a:ext cx="5794630" cy="668645"/>
              </a:xfrm>
              <a:prstGeom prst="rect">
                <a:avLst/>
              </a:prstGeom>
              <a:blipFill>
                <a:blip r:embed="rId11"/>
                <a:stretch>
                  <a:fillRect l="-655" t="-5556" b="-12963"/>
                </a:stretch>
              </a:blipFill>
            </p:spPr>
            <p:txBody>
              <a:bodyPr/>
              <a:lstStyle/>
              <a:p>
                <a:r>
                  <a:rPr lang="en-US">
                    <a:noFill/>
                  </a:rPr>
                  <a:t> </a:t>
                </a:r>
              </a:p>
            </p:txBody>
          </p:sp>
        </mc:Fallback>
      </mc:AlternateContent>
      <p:pic>
        <p:nvPicPr>
          <p:cNvPr id="92" name="Picture 91">
            <a:extLst>
              <a:ext uri="{FF2B5EF4-FFF2-40B4-BE49-F238E27FC236}">
                <a16:creationId xmlns:a16="http://schemas.microsoft.com/office/drawing/2014/main" id="{0837CFB2-A7A0-1D40-9A3D-F11A793F3F7C}"/>
              </a:ext>
            </a:extLst>
          </p:cNvPr>
          <p:cNvPicPr>
            <a:picLocks noChangeAspect="1"/>
          </p:cNvPicPr>
          <p:nvPr/>
        </p:nvPicPr>
        <p:blipFill>
          <a:blip r:embed="rId12"/>
          <a:stretch>
            <a:fillRect/>
          </a:stretch>
        </p:blipFill>
        <p:spPr>
          <a:xfrm>
            <a:off x="3019309" y="4216533"/>
            <a:ext cx="2063984" cy="1625741"/>
          </a:xfrm>
          <a:prstGeom prst="rect">
            <a:avLst/>
          </a:prstGeom>
        </p:spPr>
      </p:pic>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1AF4AB3-4CA5-F245-ABAD-C449B38C1253}"/>
                  </a:ext>
                </a:extLst>
              </p:cNvPr>
              <p:cNvSpPr txBox="1"/>
              <p:nvPr/>
            </p:nvSpPr>
            <p:spPr>
              <a:xfrm>
                <a:off x="3846117"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93" name="TextBox 92">
                <a:extLst>
                  <a:ext uri="{FF2B5EF4-FFF2-40B4-BE49-F238E27FC236}">
                    <a16:creationId xmlns:a16="http://schemas.microsoft.com/office/drawing/2014/main" id="{01AF4AB3-4CA5-F245-ABAD-C449B38C1253}"/>
                  </a:ext>
                </a:extLst>
              </p:cNvPr>
              <p:cNvSpPr txBox="1">
                <a:spLocks noRot="1" noChangeAspect="1" noMove="1" noResize="1" noEditPoints="1" noAdjustHandles="1" noChangeArrowheads="1" noChangeShapeType="1" noTextEdit="1"/>
              </p:cNvSpPr>
              <p:nvPr/>
            </p:nvSpPr>
            <p:spPr>
              <a:xfrm>
                <a:off x="3846117" y="5957328"/>
                <a:ext cx="205184" cy="276999"/>
              </a:xfrm>
              <a:prstGeom prst="rect">
                <a:avLst/>
              </a:prstGeom>
              <a:blipFill>
                <a:blip r:embed="rId13"/>
                <a:stretch>
                  <a:fillRect l="-22222" r="-22222" b="-8333"/>
                </a:stretch>
              </a:blipFill>
            </p:spPr>
            <p:txBody>
              <a:bodyPr/>
              <a:lstStyle/>
              <a:p>
                <a:r>
                  <a:rPr lang="en-US">
                    <a:noFill/>
                  </a:rPr>
                  <a:t> </a:t>
                </a:r>
              </a:p>
            </p:txBody>
          </p:sp>
        </mc:Fallback>
      </mc:AlternateContent>
      <p:sp>
        <p:nvSpPr>
          <p:cNvPr id="94" name="TextBox 93">
            <a:extLst>
              <a:ext uri="{FF2B5EF4-FFF2-40B4-BE49-F238E27FC236}">
                <a16:creationId xmlns:a16="http://schemas.microsoft.com/office/drawing/2014/main" id="{5D38B1D9-3434-1E4D-A582-380A6BB4082B}"/>
              </a:ext>
            </a:extLst>
          </p:cNvPr>
          <p:cNvSpPr txBox="1"/>
          <p:nvPr/>
        </p:nvSpPr>
        <p:spPr>
          <a:xfrm>
            <a:off x="3168403" y="3778314"/>
            <a:ext cx="2241727" cy="369332"/>
          </a:xfrm>
          <a:prstGeom prst="rect">
            <a:avLst/>
          </a:prstGeom>
          <a:noFill/>
        </p:spPr>
        <p:txBody>
          <a:bodyPr wrap="square" rtlCol="0">
            <a:spAutoFit/>
          </a:bodyPr>
          <a:lstStyle/>
          <a:p>
            <a:r>
              <a:rPr lang="en-US" dirty="0"/>
              <a:t>Adjacency Matrix</a:t>
            </a:r>
          </a:p>
        </p:txBody>
      </p:sp>
      <p:pic>
        <p:nvPicPr>
          <p:cNvPr id="95" name="Picture 94">
            <a:extLst>
              <a:ext uri="{FF2B5EF4-FFF2-40B4-BE49-F238E27FC236}">
                <a16:creationId xmlns:a16="http://schemas.microsoft.com/office/drawing/2014/main" id="{C95BC6AF-7E64-754D-82D6-5258F20D1BB7}"/>
              </a:ext>
            </a:extLst>
          </p:cNvPr>
          <p:cNvPicPr>
            <a:picLocks noChangeAspect="1"/>
          </p:cNvPicPr>
          <p:nvPr/>
        </p:nvPicPr>
        <p:blipFill>
          <a:blip r:embed="rId14"/>
          <a:stretch>
            <a:fillRect/>
          </a:stretch>
        </p:blipFill>
        <p:spPr>
          <a:xfrm>
            <a:off x="77227" y="4216533"/>
            <a:ext cx="2063984" cy="1625741"/>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5E0E5E9-BE43-6E41-99F8-2D8F2963A349}"/>
                  </a:ext>
                </a:extLst>
              </p:cNvPr>
              <p:cNvSpPr txBox="1"/>
              <p:nvPr/>
            </p:nvSpPr>
            <p:spPr>
              <a:xfrm>
                <a:off x="1021084" y="5957328"/>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𝑫</m:t>
                      </m:r>
                    </m:oMath>
                  </m:oMathPara>
                </a14:m>
                <a:endParaRPr lang="en-US" b="1" dirty="0"/>
              </a:p>
            </p:txBody>
          </p:sp>
        </mc:Choice>
        <mc:Fallback xmlns="">
          <p:sp>
            <p:nvSpPr>
              <p:cNvPr id="96" name="TextBox 95">
                <a:extLst>
                  <a:ext uri="{FF2B5EF4-FFF2-40B4-BE49-F238E27FC236}">
                    <a16:creationId xmlns:a16="http://schemas.microsoft.com/office/drawing/2014/main" id="{55E0E5E9-BE43-6E41-99F8-2D8F2963A349}"/>
                  </a:ext>
                </a:extLst>
              </p:cNvPr>
              <p:cNvSpPr txBox="1">
                <a:spLocks noRot="1" noChangeAspect="1" noMove="1" noResize="1" noEditPoints="1" noAdjustHandles="1" noChangeArrowheads="1" noChangeShapeType="1" noTextEdit="1"/>
              </p:cNvSpPr>
              <p:nvPr/>
            </p:nvSpPr>
            <p:spPr>
              <a:xfrm>
                <a:off x="1021084" y="5957328"/>
                <a:ext cx="226023" cy="276999"/>
              </a:xfrm>
              <a:prstGeom prst="rect">
                <a:avLst/>
              </a:prstGeom>
              <a:blipFill>
                <a:blip r:embed="rId15"/>
                <a:stretch>
                  <a:fillRect l="-21053" r="-21053"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8A2918EF-8718-784D-90D0-CB44140BECA4}"/>
                  </a:ext>
                </a:extLst>
              </p:cNvPr>
              <p:cNvSpPr txBox="1"/>
              <p:nvPr/>
            </p:nvSpPr>
            <p:spPr>
              <a:xfrm>
                <a:off x="2464001" y="4890903"/>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97" name="TextBox 96">
                <a:extLst>
                  <a:ext uri="{FF2B5EF4-FFF2-40B4-BE49-F238E27FC236}">
                    <a16:creationId xmlns:a16="http://schemas.microsoft.com/office/drawing/2014/main" id="{8A2918EF-8718-784D-90D0-CB44140BECA4}"/>
                  </a:ext>
                </a:extLst>
              </p:cNvPr>
              <p:cNvSpPr txBox="1">
                <a:spLocks noRot="1" noChangeAspect="1" noMove="1" noResize="1" noEditPoints="1" noAdjustHandles="1" noChangeArrowheads="1" noChangeShapeType="1" noTextEdit="1"/>
              </p:cNvSpPr>
              <p:nvPr/>
            </p:nvSpPr>
            <p:spPr>
              <a:xfrm>
                <a:off x="2464001" y="4890903"/>
                <a:ext cx="226023" cy="276999"/>
              </a:xfrm>
              <a:prstGeom prst="rect">
                <a:avLst/>
              </a:prstGeom>
              <a:blipFill>
                <a:blip r:embed="rId16"/>
                <a:stretch>
                  <a:fillRect l="-5263" r="-10526"/>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EFDAFFEC-80BC-2940-A2E2-447F948A3802}"/>
              </a:ext>
            </a:extLst>
          </p:cNvPr>
          <p:cNvSpPr txBox="1"/>
          <p:nvPr/>
        </p:nvSpPr>
        <p:spPr>
          <a:xfrm>
            <a:off x="222274" y="3762646"/>
            <a:ext cx="2241727" cy="369332"/>
          </a:xfrm>
          <a:prstGeom prst="rect">
            <a:avLst/>
          </a:prstGeom>
          <a:noFill/>
        </p:spPr>
        <p:txBody>
          <a:bodyPr wrap="square" rtlCol="0">
            <a:spAutoFit/>
          </a:bodyPr>
          <a:lstStyle/>
          <a:p>
            <a:r>
              <a:rPr lang="en-US" dirty="0"/>
              <a:t>Degree Matrix</a:t>
            </a:r>
          </a:p>
        </p:txBody>
      </p:sp>
      <p:sp>
        <p:nvSpPr>
          <p:cNvPr id="99" name="Slide Number Placeholder 2">
            <a:extLst>
              <a:ext uri="{FF2B5EF4-FFF2-40B4-BE49-F238E27FC236}">
                <a16:creationId xmlns:a16="http://schemas.microsoft.com/office/drawing/2014/main" id="{73536D50-1CF2-6348-ADED-4FF7C3AE2F7E}"/>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50</a:t>
            </a:fld>
            <a:endParaRPr lang="en-US" dirty="0"/>
          </a:p>
        </p:txBody>
      </p:sp>
      <p:pic>
        <p:nvPicPr>
          <p:cNvPr id="100" name="Picture 99">
            <a:extLst>
              <a:ext uri="{FF2B5EF4-FFF2-40B4-BE49-F238E27FC236}">
                <a16:creationId xmlns:a16="http://schemas.microsoft.com/office/drawing/2014/main" id="{4E79420D-B1D2-9948-9785-42CBCC8D4857}"/>
              </a:ext>
            </a:extLst>
          </p:cNvPr>
          <p:cNvPicPr>
            <a:picLocks noChangeAspect="1"/>
          </p:cNvPicPr>
          <p:nvPr/>
        </p:nvPicPr>
        <p:blipFill>
          <a:blip r:embed="rId17"/>
          <a:stretch>
            <a:fillRect/>
          </a:stretch>
        </p:blipFill>
        <p:spPr>
          <a:xfrm>
            <a:off x="5961391" y="4216533"/>
            <a:ext cx="3114824" cy="1625741"/>
          </a:xfrm>
          <a:prstGeom prst="rect">
            <a:avLst/>
          </a:prstGeom>
        </p:spPr>
      </p:pic>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6A592E2B-AB11-6B4C-BB9C-3799B7806A03}"/>
                  </a:ext>
                </a:extLst>
              </p:cNvPr>
              <p:cNvSpPr txBox="1"/>
              <p:nvPr/>
            </p:nvSpPr>
            <p:spPr>
              <a:xfrm>
                <a:off x="7416211" y="5952777"/>
                <a:ext cx="182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m:t>
                      </m:r>
                    </m:oMath>
                  </m:oMathPara>
                </a14:m>
                <a:endParaRPr lang="en-US" b="1" dirty="0"/>
              </a:p>
            </p:txBody>
          </p:sp>
        </mc:Choice>
        <mc:Fallback xmlns="">
          <p:sp>
            <p:nvSpPr>
              <p:cNvPr id="101" name="TextBox 100">
                <a:extLst>
                  <a:ext uri="{FF2B5EF4-FFF2-40B4-BE49-F238E27FC236}">
                    <a16:creationId xmlns:a16="http://schemas.microsoft.com/office/drawing/2014/main" id="{6A592E2B-AB11-6B4C-BB9C-3799B7806A03}"/>
                  </a:ext>
                </a:extLst>
              </p:cNvPr>
              <p:cNvSpPr txBox="1">
                <a:spLocks noRot="1" noChangeAspect="1" noMove="1" noResize="1" noEditPoints="1" noAdjustHandles="1" noChangeArrowheads="1" noChangeShapeType="1" noTextEdit="1"/>
              </p:cNvSpPr>
              <p:nvPr/>
            </p:nvSpPr>
            <p:spPr>
              <a:xfrm>
                <a:off x="7416211" y="5952777"/>
                <a:ext cx="182742" cy="276999"/>
              </a:xfrm>
              <a:prstGeom prst="rect">
                <a:avLst/>
              </a:prstGeom>
              <a:blipFill>
                <a:blip r:embed="rId18"/>
                <a:stretch>
                  <a:fillRect l="-33333" r="-266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853C1C-0FD3-294E-909C-ACE4B8E33A5D}"/>
                  </a:ext>
                </a:extLst>
              </p:cNvPr>
              <p:cNvSpPr txBox="1"/>
              <p:nvPr/>
            </p:nvSpPr>
            <p:spPr>
              <a:xfrm>
                <a:off x="5410130" y="4890902"/>
                <a:ext cx="2051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102" name="TextBox 101">
                <a:extLst>
                  <a:ext uri="{FF2B5EF4-FFF2-40B4-BE49-F238E27FC236}">
                    <a16:creationId xmlns:a16="http://schemas.microsoft.com/office/drawing/2014/main" id="{33853C1C-0FD3-294E-909C-ACE4B8E33A5D}"/>
                  </a:ext>
                </a:extLst>
              </p:cNvPr>
              <p:cNvSpPr txBox="1">
                <a:spLocks noRot="1" noChangeAspect="1" noMove="1" noResize="1" noEditPoints="1" noAdjustHandles="1" noChangeArrowheads="1" noChangeShapeType="1" noTextEdit="1"/>
              </p:cNvSpPr>
              <p:nvPr/>
            </p:nvSpPr>
            <p:spPr>
              <a:xfrm>
                <a:off x="5410130" y="4890902"/>
                <a:ext cx="205184" cy="276999"/>
              </a:xfrm>
              <a:prstGeom prst="rect">
                <a:avLst/>
              </a:prstGeom>
              <a:blipFill>
                <a:blip r:embed="rId19"/>
                <a:stretch>
                  <a:fillRect l="-16667" r="-11111"/>
                </a:stretch>
              </a:blipFill>
            </p:spPr>
            <p:txBody>
              <a:bodyPr/>
              <a:lstStyle/>
              <a:p>
                <a:r>
                  <a:rPr lang="en-US">
                    <a:noFill/>
                  </a:rPr>
                  <a:t> </a:t>
                </a:r>
              </a:p>
            </p:txBody>
          </p:sp>
        </mc:Fallback>
      </mc:AlternateContent>
      <p:sp>
        <p:nvSpPr>
          <p:cNvPr id="103" name="TextBox 102">
            <a:extLst>
              <a:ext uri="{FF2B5EF4-FFF2-40B4-BE49-F238E27FC236}">
                <a16:creationId xmlns:a16="http://schemas.microsoft.com/office/drawing/2014/main" id="{91F76847-0C9B-1249-805D-9AB3C02FADEA}"/>
              </a:ext>
            </a:extLst>
          </p:cNvPr>
          <p:cNvSpPr txBox="1"/>
          <p:nvPr/>
        </p:nvSpPr>
        <p:spPr>
          <a:xfrm>
            <a:off x="6566237" y="3752287"/>
            <a:ext cx="2241727" cy="369332"/>
          </a:xfrm>
          <a:prstGeom prst="rect">
            <a:avLst/>
          </a:prstGeom>
          <a:noFill/>
        </p:spPr>
        <p:txBody>
          <a:bodyPr wrap="square" rtlCol="0">
            <a:spAutoFit/>
          </a:bodyPr>
          <a:lstStyle/>
          <a:p>
            <a:r>
              <a:rPr lang="en-US" dirty="0"/>
              <a:t>Laplacian Matrix</a:t>
            </a:r>
          </a:p>
        </p:txBody>
      </p:sp>
    </p:spTree>
    <p:extLst>
      <p:ext uri="{BB962C8B-B14F-4D97-AF65-F5344CB8AC3E}">
        <p14:creationId xmlns:p14="http://schemas.microsoft.com/office/powerpoint/2010/main" val="2740919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Laplacian Matrix as an Operator</a:t>
            </a:r>
          </a:p>
        </p:txBody>
      </p:sp>
      <p:sp>
        <p:nvSpPr>
          <p:cNvPr id="99" name="Slide Number Placeholder 2">
            <a:extLst>
              <a:ext uri="{FF2B5EF4-FFF2-40B4-BE49-F238E27FC236}">
                <a16:creationId xmlns:a16="http://schemas.microsoft.com/office/drawing/2014/main" id="{73536D50-1CF2-6348-ADED-4FF7C3AE2F7E}"/>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51</a:t>
            </a:fld>
            <a:endParaRPr lang="en-US" dirty="0"/>
          </a:p>
        </p:txBody>
      </p:sp>
      <p:sp>
        <p:nvSpPr>
          <p:cNvPr id="42" name="TextBox 41">
            <a:extLst>
              <a:ext uri="{FF2B5EF4-FFF2-40B4-BE49-F238E27FC236}">
                <a16:creationId xmlns:a16="http://schemas.microsoft.com/office/drawing/2014/main" id="{B299D9F9-7BAF-3943-9C6D-78DA4A0F20FB}"/>
              </a:ext>
            </a:extLst>
          </p:cNvPr>
          <p:cNvSpPr txBox="1"/>
          <p:nvPr/>
        </p:nvSpPr>
        <p:spPr>
          <a:xfrm>
            <a:off x="62947" y="788914"/>
            <a:ext cx="6765235"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43" name="Picture 42">
            <a:extLst>
              <a:ext uri="{FF2B5EF4-FFF2-40B4-BE49-F238E27FC236}">
                <a16:creationId xmlns:a16="http://schemas.microsoft.com/office/drawing/2014/main" id="{BC4C71A8-09DA-6940-B6DE-4126ADBEF476}"/>
              </a:ext>
            </a:extLst>
          </p:cNvPr>
          <p:cNvPicPr>
            <a:picLocks noChangeAspect="1"/>
          </p:cNvPicPr>
          <p:nvPr/>
        </p:nvPicPr>
        <p:blipFill>
          <a:blip r:embed="rId3"/>
          <a:stretch>
            <a:fillRect/>
          </a:stretch>
        </p:blipFill>
        <p:spPr>
          <a:xfrm>
            <a:off x="1037612" y="1661830"/>
            <a:ext cx="4122108" cy="306877"/>
          </a:xfrm>
          <a:prstGeom prst="rect">
            <a:avLst/>
          </a:prstGeom>
        </p:spPr>
      </p:pic>
      <p:pic>
        <p:nvPicPr>
          <p:cNvPr id="44" name="Picture 43">
            <a:extLst>
              <a:ext uri="{FF2B5EF4-FFF2-40B4-BE49-F238E27FC236}">
                <a16:creationId xmlns:a16="http://schemas.microsoft.com/office/drawing/2014/main" id="{F4CE311F-362C-2E46-BF67-7ABDD822F7E4}"/>
              </a:ext>
            </a:extLst>
          </p:cNvPr>
          <p:cNvPicPr>
            <a:picLocks noChangeAspect="1"/>
          </p:cNvPicPr>
          <p:nvPr/>
        </p:nvPicPr>
        <p:blipFill>
          <a:blip r:embed="rId4"/>
          <a:stretch>
            <a:fillRect/>
          </a:stretch>
        </p:blipFill>
        <p:spPr>
          <a:xfrm>
            <a:off x="1037612" y="2367526"/>
            <a:ext cx="3634008" cy="756360"/>
          </a:xfrm>
          <a:prstGeom prst="rect">
            <a:avLst/>
          </a:prstGeom>
        </p:spPr>
      </p:pic>
      <p:sp>
        <p:nvSpPr>
          <p:cNvPr id="45" name="TextBox 44">
            <a:extLst>
              <a:ext uri="{FF2B5EF4-FFF2-40B4-BE49-F238E27FC236}">
                <a16:creationId xmlns:a16="http://schemas.microsoft.com/office/drawing/2014/main" id="{FB17EF16-3F7E-C849-85C1-0EA4E51415C4}"/>
              </a:ext>
            </a:extLst>
          </p:cNvPr>
          <p:cNvSpPr txBox="1"/>
          <p:nvPr/>
        </p:nvSpPr>
        <p:spPr>
          <a:xfrm>
            <a:off x="132522" y="3250309"/>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46" name="Picture 45">
            <a:extLst>
              <a:ext uri="{FF2B5EF4-FFF2-40B4-BE49-F238E27FC236}">
                <a16:creationId xmlns:a16="http://schemas.microsoft.com/office/drawing/2014/main" id="{526891FC-3261-B549-A75E-62DF161C5C31}"/>
              </a:ext>
            </a:extLst>
          </p:cNvPr>
          <p:cNvPicPr>
            <a:picLocks noChangeAspect="1"/>
          </p:cNvPicPr>
          <p:nvPr/>
        </p:nvPicPr>
        <p:blipFill>
          <a:blip r:embed="rId5"/>
          <a:stretch>
            <a:fillRect/>
          </a:stretch>
        </p:blipFill>
        <p:spPr>
          <a:xfrm>
            <a:off x="941847" y="4069772"/>
            <a:ext cx="4764777" cy="992289"/>
          </a:xfrm>
          <a:prstGeom prst="rect">
            <a:avLst/>
          </a:prstGeom>
        </p:spPr>
      </p:pic>
      <p:cxnSp>
        <p:nvCxnSpPr>
          <p:cNvPr id="47" name="Straight Connector 46">
            <a:extLst>
              <a:ext uri="{FF2B5EF4-FFF2-40B4-BE49-F238E27FC236}">
                <a16:creationId xmlns:a16="http://schemas.microsoft.com/office/drawing/2014/main" id="{8A5E57E1-EAD0-AC4B-8584-DBED0329AFF4}"/>
              </a:ext>
            </a:extLst>
          </p:cNvPr>
          <p:cNvCxnSpPr/>
          <p:nvPr/>
        </p:nvCxnSpPr>
        <p:spPr>
          <a:xfrm>
            <a:off x="941847" y="5196170"/>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FB0EDD7-39E6-1144-9DFE-EE353D2956D7}"/>
                  </a:ext>
                </a:extLst>
              </p:cNvPr>
              <p:cNvSpPr txBox="1"/>
              <p:nvPr/>
            </p:nvSpPr>
            <p:spPr>
              <a:xfrm>
                <a:off x="1111621" y="5264608"/>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48" name="TextBox 47">
                <a:extLst>
                  <a:ext uri="{FF2B5EF4-FFF2-40B4-BE49-F238E27FC236}">
                    <a16:creationId xmlns:a16="http://schemas.microsoft.com/office/drawing/2014/main" id="{AFB0EDD7-39E6-1144-9DFE-EE353D2956D7}"/>
                  </a:ext>
                </a:extLst>
              </p:cNvPr>
              <p:cNvSpPr txBox="1">
                <a:spLocks noRot="1" noChangeAspect="1" noMove="1" noResize="1" noEditPoints="1" noAdjustHandles="1" noChangeArrowheads="1" noChangeShapeType="1" noTextEdit="1"/>
              </p:cNvSpPr>
              <p:nvPr/>
            </p:nvSpPr>
            <p:spPr>
              <a:xfrm>
                <a:off x="1111621" y="5264608"/>
                <a:ext cx="4403257" cy="369332"/>
              </a:xfrm>
              <a:prstGeom prst="rect">
                <a:avLst/>
              </a:prstGeom>
              <a:blipFill>
                <a:blip r:embed="rId6"/>
                <a:stretch>
                  <a:fillRect l="-1149" t="-6667" r="-6034" b="-26667"/>
                </a:stretch>
              </a:blipFill>
            </p:spPr>
            <p:txBody>
              <a:bodyPr/>
              <a:lstStyle/>
              <a:p>
                <a:r>
                  <a:rPr lang="en-US">
                    <a:noFill/>
                  </a:rPr>
                  <a:t> </a:t>
                </a:r>
              </a:p>
            </p:txBody>
          </p:sp>
        </mc:Fallback>
      </mc:AlternateContent>
      <p:sp>
        <p:nvSpPr>
          <p:cNvPr id="49" name="Oval 48">
            <a:extLst>
              <a:ext uri="{FF2B5EF4-FFF2-40B4-BE49-F238E27FC236}">
                <a16:creationId xmlns:a16="http://schemas.microsoft.com/office/drawing/2014/main" id="{2FF7B2EB-0827-CE4C-BF56-06458CAD7805}"/>
              </a:ext>
            </a:extLst>
          </p:cNvPr>
          <p:cNvSpPr/>
          <p:nvPr/>
        </p:nvSpPr>
        <p:spPr>
          <a:xfrm>
            <a:off x="6118987" y="203560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669EC93-9A53-9C45-B592-B551F607783B}"/>
              </a:ext>
            </a:extLst>
          </p:cNvPr>
          <p:cNvSpPr/>
          <p:nvPr/>
        </p:nvSpPr>
        <p:spPr>
          <a:xfrm>
            <a:off x="6395212" y="26261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71EC7B6-E57B-3E4B-86F9-FF41A16B4804}"/>
              </a:ext>
            </a:extLst>
          </p:cNvPr>
          <p:cNvSpPr/>
          <p:nvPr/>
        </p:nvSpPr>
        <p:spPr>
          <a:xfrm>
            <a:off x="6957187" y="21689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1CBA14-8EFD-9247-80EB-5D873280BE63}"/>
              </a:ext>
            </a:extLst>
          </p:cNvPr>
          <p:cNvSpPr/>
          <p:nvPr/>
        </p:nvSpPr>
        <p:spPr>
          <a:xfrm>
            <a:off x="7833487" y="188320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EDA1ABB-656F-C54E-9B8D-641BE1AF6FCD}"/>
              </a:ext>
            </a:extLst>
          </p:cNvPr>
          <p:cNvSpPr/>
          <p:nvPr/>
        </p:nvSpPr>
        <p:spPr>
          <a:xfrm>
            <a:off x="7757287" y="2311832"/>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321058F-7FAF-4A4E-B0A9-E8F1BAB0D1C6}"/>
              </a:ext>
            </a:extLst>
          </p:cNvPr>
          <p:cNvSpPr/>
          <p:nvPr/>
        </p:nvSpPr>
        <p:spPr>
          <a:xfrm>
            <a:off x="7890637" y="2939516"/>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15C07C2-2ADB-7742-BB58-646AD7AC49EF}"/>
              </a:ext>
            </a:extLst>
          </p:cNvPr>
          <p:cNvSpPr/>
          <p:nvPr/>
        </p:nvSpPr>
        <p:spPr>
          <a:xfrm>
            <a:off x="8585962" y="241660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9DA78AB-FE7E-0949-A4F4-41FF85F6A10E}"/>
              </a:ext>
            </a:extLst>
          </p:cNvPr>
          <p:cNvSpPr/>
          <p:nvPr/>
        </p:nvSpPr>
        <p:spPr>
          <a:xfrm>
            <a:off x="8719312" y="17498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8A5A5306-720D-C24F-B096-4D4D0E4EA118}"/>
              </a:ext>
            </a:extLst>
          </p:cNvPr>
          <p:cNvCxnSpPr>
            <a:stCxn id="49" idx="4"/>
            <a:endCxn id="50" idx="1"/>
          </p:cNvCxnSpPr>
          <p:nvPr/>
        </p:nvCxnSpPr>
        <p:spPr>
          <a:xfrm>
            <a:off x="6185662" y="2168957"/>
            <a:ext cx="229079" cy="47672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DDCD0564-B0F9-034F-AACE-F4BD3B65D705}"/>
              </a:ext>
            </a:extLst>
          </p:cNvPr>
          <p:cNvCxnSpPr>
            <a:cxnSpLocks/>
            <a:stCxn id="50" idx="7"/>
            <a:endCxn id="51" idx="3"/>
          </p:cNvCxnSpPr>
          <p:nvPr/>
        </p:nvCxnSpPr>
        <p:spPr>
          <a:xfrm flipV="1">
            <a:off x="6509033" y="2282778"/>
            <a:ext cx="467683" cy="36290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435A1D2-5B59-384B-BADC-7DE061290B6A}"/>
              </a:ext>
            </a:extLst>
          </p:cNvPr>
          <p:cNvCxnSpPr>
            <a:cxnSpLocks/>
            <a:stCxn id="51" idx="6"/>
            <a:endCxn id="53" idx="2"/>
          </p:cNvCxnSpPr>
          <p:nvPr/>
        </p:nvCxnSpPr>
        <p:spPr>
          <a:xfrm>
            <a:off x="7090537" y="2235632"/>
            <a:ext cx="666750" cy="142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9FC8C02-CDBA-CE4F-B49F-FC56853AD31C}"/>
              </a:ext>
            </a:extLst>
          </p:cNvPr>
          <p:cNvCxnSpPr>
            <a:cxnSpLocks/>
            <a:stCxn id="51" idx="6"/>
            <a:endCxn id="52" idx="2"/>
          </p:cNvCxnSpPr>
          <p:nvPr/>
        </p:nvCxnSpPr>
        <p:spPr>
          <a:xfrm flipV="1">
            <a:off x="7090537" y="1949882"/>
            <a:ext cx="742950" cy="2857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E62D627-F4C2-114D-8408-839788200795}"/>
              </a:ext>
            </a:extLst>
          </p:cNvPr>
          <p:cNvCxnSpPr>
            <a:cxnSpLocks/>
            <a:stCxn id="52" idx="6"/>
            <a:endCxn id="56" idx="2"/>
          </p:cNvCxnSpPr>
          <p:nvPr/>
        </p:nvCxnSpPr>
        <p:spPr>
          <a:xfrm flipV="1">
            <a:off x="7966837" y="1816532"/>
            <a:ext cx="752475" cy="1333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D816A8D0-C367-7E43-90DE-09AD68D89EFA}"/>
              </a:ext>
            </a:extLst>
          </p:cNvPr>
          <p:cNvCxnSpPr>
            <a:cxnSpLocks/>
            <a:stCxn id="53" idx="0"/>
            <a:endCxn id="52" idx="4"/>
          </p:cNvCxnSpPr>
          <p:nvPr/>
        </p:nvCxnSpPr>
        <p:spPr>
          <a:xfrm flipV="1">
            <a:off x="7823962" y="2016557"/>
            <a:ext cx="76200" cy="2952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B7501D0-E09E-4249-A8C0-789A0453656E}"/>
              </a:ext>
            </a:extLst>
          </p:cNvPr>
          <p:cNvCxnSpPr>
            <a:cxnSpLocks/>
            <a:stCxn id="50" idx="6"/>
            <a:endCxn id="53" idx="2"/>
          </p:cNvCxnSpPr>
          <p:nvPr/>
        </p:nvCxnSpPr>
        <p:spPr>
          <a:xfrm flipV="1">
            <a:off x="6528562" y="2378507"/>
            <a:ext cx="1228725" cy="3143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5C99904-5E7B-7E49-95A7-0AE7ABD7B2D6}"/>
              </a:ext>
            </a:extLst>
          </p:cNvPr>
          <p:cNvCxnSpPr>
            <a:cxnSpLocks/>
            <a:stCxn id="54" idx="1"/>
            <a:endCxn id="51" idx="4"/>
          </p:cNvCxnSpPr>
          <p:nvPr/>
        </p:nvCxnSpPr>
        <p:spPr>
          <a:xfrm flipH="1" flipV="1">
            <a:off x="7023862" y="2302307"/>
            <a:ext cx="886304" cy="6567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8B6D81A-D449-9D44-8CAD-4DF559C4DE98}"/>
              </a:ext>
            </a:extLst>
          </p:cNvPr>
          <p:cNvCxnSpPr>
            <a:cxnSpLocks/>
            <a:stCxn id="54" idx="7"/>
            <a:endCxn id="55" idx="3"/>
          </p:cNvCxnSpPr>
          <p:nvPr/>
        </p:nvCxnSpPr>
        <p:spPr>
          <a:xfrm flipV="1">
            <a:off x="8004458" y="2530428"/>
            <a:ext cx="601033" cy="4286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ADEC1F04-855F-D341-A3F1-6DA319B7D8B7}"/>
              </a:ext>
            </a:extLst>
          </p:cNvPr>
          <p:cNvCxnSpPr>
            <a:cxnSpLocks/>
          </p:cNvCxnSpPr>
          <p:nvPr/>
        </p:nvCxnSpPr>
        <p:spPr>
          <a:xfrm>
            <a:off x="6181247" y="1646838"/>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C35A2C9-F916-0043-B0DE-E08C98E09DE1}"/>
              </a:ext>
            </a:extLst>
          </p:cNvPr>
          <p:cNvCxnSpPr>
            <a:cxnSpLocks/>
          </p:cNvCxnSpPr>
          <p:nvPr/>
        </p:nvCxnSpPr>
        <p:spPr>
          <a:xfrm>
            <a:off x="6461885" y="2235632"/>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DBA6119-4D9E-FA4F-BD46-3C47906BEEBC}"/>
              </a:ext>
            </a:extLst>
          </p:cNvPr>
          <p:cNvCxnSpPr>
            <a:cxnSpLocks/>
          </p:cNvCxnSpPr>
          <p:nvPr/>
        </p:nvCxnSpPr>
        <p:spPr>
          <a:xfrm>
            <a:off x="7023840" y="178607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195C57F-C99A-2244-8C52-A87393759578}"/>
              </a:ext>
            </a:extLst>
          </p:cNvPr>
          <p:cNvCxnSpPr>
            <a:cxnSpLocks/>
          </p:cNvCxnSpPr>
          <p:nvPr/>
        </p:nvCxnSpPr>
        <p:spPr>
          <a:xfrm>
            <a:off x="7890024" y="1502694"/>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471AFFC-A56E-B84B-ABFF-7EB65442C222}"/>
              </a:ext>
            </a:extLst>
          </p:cNvPr>
          <p:cNvCxnSpPr>
            <a:cxnSpLocks/>
          </p:cNvCxnSpPr>
          <p:nvPr/>
        </p:nvCxnSpPr>
        <p:spPr>
          <a:xfrm>
            <a:off x="8785987" y="138233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111AD-A564-664F-B2F3-562CEDB195A5}"/>
              </a:ext>
            </a:extLst>
          </p:cNvPr>
          <p:cNvCxnSpPr>
            <a:cxnSpLocks/>
          </p:cNvCxnSpPr>
          <p:nvPr/>
        </p:nvCxnSpPr>
        <p:spPr>
          <a:xfrm>
            <a:off x="7785145" y="1949882"/>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6E5AC19-CCD0-E445-B748-8FCE23CD948C}"/>
              </a:ext>
            </a:extLst>
          </p:cNvPr>
          <p:cNvCxnSpPr>
            <a:cxnSpLocks/>
          </p:cNvCxnSpPr>
          <p:nvPr/>
        </p:nvCxnSpPr>
        <p:spPr>
          <a:xfrm>
            <a:off x="8662401" y="203560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2EF70A9-AEDB-C248-9876-B343F7E890C4}"/>
              </a:ext>
            </a:extLst>
          </p:cNvPr>
          <p:cNvCxnSpPr>
            <a:cxnSpLocks/>
          </p:cNvCxnSpPr>
          <p:nvPr/>
        </p:nvCxnSpPr>
        <p:spPr>
          <a:xfrm>
            <a:off x="7962533" y="254538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5607ECA9-872B-2140-AC7C-36DB36C457CD}"/>
              </a:ext>
            </a:extLst>
          </p:cNvPr>
          <p:cNvSpPr/>
          <p:nvPr/>
        </p:nvSpPr>
        <p:spPr>
          <a:xfrm>
            <a:off x="6118987" y="3295824"/>
            <a:ext cx="2764859" cy="369332"/>
          </a:xfrm>
          <a:prstGeom prst="rect">
            <a:avLst/>
          </a:prstGeom>
        </p:spPr>
        <p:txBody>
          <a:bodyPr wrap="none">
            <a:spAutoFit/>
          </a:bodyPr>
          <a:lstStyle/>
          <a:p>
            <a:r>
              <a:rPr lang="en-US" dirty="0"/>
              <a:t>Low frequency graph signal</a:t>
            </a:r>
          </a:p>
        </p:txBody>
      </p:sp>
      <p:sp>
        <p:nvSpPr>
          <p:cNvPr id="112" name="Oval 111">
            <a:extLst>
              <a:ext uri="{FF2B5EF4-FFF2-40B4-BE49-F238E27FC236}">
                <a16:creationId xmlns:a16="http://schemas.microsoft.com/office/drawing/2014/main" id="{E7B4B9EA-083A-DE4F-AC68-E0A49DA759AA}"/>
              </a:ext>
            </a:extLst>
          </p:cNvPr>
          <p:cNvSpPr/>
          <p:nvPr/>
        </p:nvSpPr>
        <p:spPr>
          <a:xfrm>
            <a:off x="6185206" y="451611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190B46C-1606-FC46-B84D-4B6B00442DBB}"/>
              </a:ext>
            </a:extLst>
          </p:cNvPr>
          <p:cNvSpPr/>
          <p:nvPr/>
        </p:nvSpPr>
        <p:spPr>
          <a:xfrm>
            <a:off x="6461431" y="510666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EB4C680-8216-864B-AA8A-D9321FFB50DF}"/>
              </a:ext>
            </a:extLst>
          </p:cNvPr>
          <p:cNvSpPr/>
          <p:nvPr/>
        </p:nvSpPr>
        <p:spPr>
          <a:xfrm>
            <a:off x="7023406" y="464946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B425BC7-F834-7242-9A05-BE05F0AE2ADE}"/>
              </a:ext>
            </a:extLst>
          </p:cNvPr>
          <p:cNvSpPr/>
          <p:nvPr/>
        </p:nvSpPr>
        <p:spPr>
          <a:xfrm>
            <a:off x="7899706" y="436371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593EEB38-FCB4-DC49-B00C-177ACE4FF6C2}"/>
              </a:ext>
            </a:extLst>
          </p:cNvPr>
          <p:cNvSpPr/>
          <p:nvPr/>
        </p:nvSpPr>
        <p:spPr>
          <a:xfrm>
            <a:off x="7823506" y="479234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08AD27E-108B-924A-8C99-AB4A781C7613}"/>
              </a:ext>
            </a:extLst>
          </p:cNvPr>
          <p:cNvSpPr/>
          <p:nvPr/>
        </p:nvSpPr>
        <p:spPr>
          <a:xfrm>
            <a:off x="7956856" y="542002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BB86E9A-91E0-A941-957D-F31F36A6DC5E}"/>
              </a:ext>
            </a:extLst>
          </p:cNvPr>
          <p:cNvSpPr/>
          <p:nvPr/>
        </p:nvSpPr>
        <p:spPr>
          <a:xfrm>
            <a:off x="8652181" y="489711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D6740AA-AE91-8148-828C-8B5A28106ED3}"/>
              </a:ext>
            </a:extLst>
          </p:cNvPr>
          <p:cNvSpPr/>
          <p:nvPr/>
        </p:nvSpPr>
        <p:spPr>
          <a:xfrm>
            <a:off x="8785531" y="423036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1291EDB-D297-4043-AA6F-4886B97FC5F6}"/>
              </a:ext>
            </a:extLst>
          </p:cNvPr>
          <p:cNvCxnSpPr>
            <a:stCxn id="112" idx="4"/>
            <a:endCxn id="113" idx="1"/>
          </p:cNvCxnSpPr>
          <p:nvPr/>
        </p:nvCxnSpPr>
        <p:spPr>
          <a:xfrm>
            <a:off x="6251881" y="4649468"/>
            <a:ext cx="229079" cy="47672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2465405F-48D9-B342-82B9-99C25CE90A8E}"/>
              </a:ext>
            </a:extLst>
          </p:cNvPr>
          <p:cNvCxnSpPr>
            <a:cxnSpLocks/>
            <a:stCxn id="113" idx="7"/>
            <a:endCxn id="114" idx="3"/>
          </p:cNvCxnSpPr>
          <p:nvPr/>
        </p:nvCxnSpPr>
        <p:spPr>
          <a:xfrm flipV="1">
            <a:off x="6575252" y="4763289"/>
            <a:ext cx="467683" cy="36290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7B3E89CD-A9C4-AA47-825F-C77AE845EEDE}"/>
              </a:ext>
            </a:extLst>
          </p:cNvPr>
          <p:cNvCxnSpPr>
            <a:cxnSpLocks/>
            <a:stCxn id="114" idx="6"/>
            <a:endCxn id="116" idx="2"/>
          </p:cNvCxnSpPr>
          <p:nvPr/>
        </p:nvCxnSpPr>
        <p:spPr>
          <a:xfrm>
            <a:off x="7156756" y="4716143"/>
            <a:ext cx="666750" cy="142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F83E835-1EF8-9F46-954E-A677317C5061}"/>
              </a:ext>
            </a:extLst>
          </p:cNvPr>
          <p:cNvCxnSpPr>
            <a:cxnSpLocks/>
            <a:stCxn id="114" idx="6"/>
            <a:endCxn id="115" idx="2"/>
          </p:cNvCxnSpPr>
          <p:nvPr/>
        </p:nvCxnSpPr>
        <p:spPr>
          <a:xfrm flipV="1">
            <a:off x="7156756" y="4430393"/>
            <a:ext cx="742950" cy="2857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4B7F8C3-C68B-DC44-8653-E935780ED142}"/>
              </a:ext>
            </a:extLst>
          </p:cNvPr>
          <p:cNvCxnSpPr>
            <a:cxnSpLocks/>
            <a:stCxn id="115" idx="6"/>
            <a:endCxn id="119" idx="2"/>
          </p:cNvCxnSpPr>
          <p:nvPr/>
        </p:nvCxnSpPr>
        <p:spPr>
          <a:xfrm flipV="1">
            <a:off x="8033056" y="4297043"/>
            <a:ext cx="752475" cy="1333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CDD38FCD-F207-1F40-9D2C-E093469D7DB5}"/>
              </a:ext>
            </a:extLst>
          </p:cNvPr>
          <p:cNvCxnSpPr>
            <a:cxnSpLocks/>
            <a:stCxn id="116" idx="0"/>
            <a:endCxn id="115" idx="4"/>
          </p:cNvCxnSpPr>
          <p:nvPr/>
        </p:nvCxnSpPr>
        <p:spPr>
          <a:xfrm flipV="1">
            <a:off x="7890181" y="4497068"/>
            <a:ext cx="76200" cy="2952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7F7A72C9-7EC6-2E43-ACD1-35830650D9A8}"/>
              </a:ext>
            </a:extLst>
          </p:cNvPr>
          <p:cNvCxnSpPr>
            <a:cxnSpLocks/>
            <a:stCxn id="113" idx="6"/>
            <a:endCxn id="116" idx="2"/>
          </p:cNvCxnSpPr>
          <p:nvPr/>
        </p:nvCxnSpPr>
        <p:spPr>
          <a:xfrm flipV="1">
            <a:off x="6594781" y="4859018"/>
            <a:ext cx="1228725" cy="3143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86EF6E4-FA01-6D48-AF97-4E801D554E9F}"/>
              </a:ext>
            </a:extLst>
          </p:cNvPr>
          <p:cNvCxnSpPr>
            <a:cxnSpLocks/>
            <a:stCxn id="117" idx="1"/>
            <a:endCxn id="114" idx="4"/>
          </p:cNvCxnSpPr>
          <p:nvPr/>
        </p:nvCxnSpPr>
        <p:spPr>
          <a:xfrm flipH="1" flipV="1">
            <a:off x="7090081" y="4782818"/>
            <a:ext cx="886304" cy="6567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7F32EFF3-1B1E-E94C-9411-5C9793485612}"/>
              </a:ext>
            </a:extLst>
          </p:cNvPr>
          <p:cNvCxnSpPr>
            <a:cxnSpLocks/>
            <a:stCxn id="117" idx="7"/>
            <a:endCxn id="118" idx="3"/>
          </p:cNvCxnSpPr>
          <p:nvPr/>
        </p:nvCxnSpPr>
        <p:spPr>
          <a:xfrm flipV="1">
            <a:off x="8070677" y="5010939"/>
            <a:ext cx="601033" cy="4286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92A18C08-7373-8341-AB71-3211A2071396}"/>
              </a:ext>
            </a:extLst>
          </p:cNvPr>
          <p:cNvCxnSpPr>
            <a:cxnSpLocks/>
          </p:cNvCxnSpPr>
          <p:nvPr/>
        </p:nvCxnSpPr>
        <p:spPr>
          <a:xfrm>
            <a:off x="6247466" y="412734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B517456-6215-EC4E-94A0-397FDCCA101D}"/>
              </a:ext>
            </a:extLst>
          </p:cNvPr>
          <p:cNvCxnSpPr>
            <a:cxnSpLocks/>
          </p:cNvCxnSpPr>
          <p:nvPr/>
        </p:nvCxnSpPr>
        <p:spPr>
          <a:xfrm>
            <a:off x="6528562" y="5245171"/>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E0E4A2A-9487-974E-813E-A1CCEBFE1133}"/>
              </a:ext>
            </a:extLst>
          </p:cNvPr>
          <p:cNvCxnSpPr>
            <a:cxnSpLocks/>
          </p:cNvCxnSpPr>
          <p:nvPr/>
        </p:nvCxnSpPr>
        <p:spPr>
          <a:xfrm>
            <a:off x="7090059" y="426659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3118280-B391-E34A-988C-470BE89242B6}"/>
              </a:ext>
            </a:extLst>
          </p:cNvPr>
          <p:cNvCxnSpPr>
            <a:cxnSpLocks/>
          </p:cNvCxnSpPr>
          <p:nvPr/>
        </p:nvCxnSpPr>
        <p:spPr>
          <a:xfrm>
            <a:off x="8003407" y="448296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487FF30-DC15-A14B-B92F-732A82E0A1AA}"/>
              </a:ext>
            </a:extLst>
          </p:cNvPr>
          <p:cNvCxnSpPr>
            <a:cxnSpLocks/>
          </p:cNvCxnSpPr>
          <p:nvPr/>
        </p:nvCxnSpPr>
        <p:spPr>
          <a:xfrm>
            <a:off x="8852206" y="386284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CB3374C-5F0F-2546-9A4D-6BC13A9664AD}"/>
              </a:ext>
            </a:extLst>
          </p:cNvPr>
          <p:cNvCxnSpPr>
            <a:cxnSpLocks/>
          </p:cNvCxnSpPr>
          <p:nvPr/>
        </p:nvCxnSpPr>
        <p:spPr>
          <a:xfrm>
            <a:off x="7899706" y="4925693"/>
            <a:ext cx="0" cy="229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E29E699-67E4-A043-8F3A-49E4DB412062}"/>
              </a:ext>
            </a:extLst>
          </p:cNvPr>
          <p:cNvCxnSpPr>
            <a:cxnSpLocks/>
          </p:cNvCxnSpPr>
          <p:nvPr/>
        </p:nvCxnSpPr>
        <p:spPr>
          <a:xfrm>
            <a:off x="8728620" y="451611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F7CDDD-EAC4-D64D-B4F4-BAA4DB07D54C}"/>
              </a:ext>
            </a:extLst>
          </p:cNvPr>
          <p:cNvCxnSpPr>
            <a:cxnSpLocks/>
          </p:cNvCxnSpPr>
          <p:nvPr/>
        </p:nvCxnSpPr>
        <p:spPr>
          <a:xfrm>
            <a:off x="8033056" y="5553377"/>
            <a:ext cx="0" cy="19438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D5673D37-89DA-0742-A79D-1035AC42C022}"/>
              </a:ext>
            </a:extLst>
          </p:cNvPr>
          <p:cNvSpPr/>
          <p:nvPr/>
        </p:nvSpPr>
        <p:spPr>
          <a:xfrm>
            <a:off x="6185206" y="5915754"/>
            <a:ext cx="2809039" cy="369332"/>
          </a:xfrm>
          <a:prstGeom prst="rect">
            <a:avLst/>
          </a:prstGeom>
        </p:spPr>
        <p:txBody>
          <a:bodyPr wrap="none">
            <a:spAutoFit/>
          </a:bodyPr>
          <a:lstStyle/>
          <a:p>
            <a:r>
              <a:rPr lang="en-US" dirty="0"/>
              <a:t>High frequency graph signal</a:t>
            </a:r>
          </a:p>
        </p:txBody>
      </p:sp>
    </p:spTree>
    <p:extLst>
      <p:ext uri="{BB962C8B-B14F-4D97-AF65-F5344CB8AC3E}">
        <p14:creationId xmlns:p14="http://schemas.microsoft.com/office/powerpoint/2010/main" val="4108147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Eigen-decomposition of L</a:t>
            </a:r>
          </a:p>
        </p:txBody>
      </p:sp>
      <p:sp>
        <p:nvSpPr>
          <p:cNvPr id="99" name="Slide Number Placeholder 2">
            <a:extLst>
              <a:ext uri="{FF2B5EF4-FFF2-40B4-BE49-F238E27FC236}">
                <a16:creationId xmlns:a16="http://schemas.microsoft.com/office/drawing/2014/main" id="{73536D50-1CF2-6348-ADED-4FF7C3AE2F7E}"/>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52</a:t>
            </a:fld>
            <a:endParaRPr lang="en-US" dirty="0"/>
          </a:p>
        </p:txBody>
      </p:sp>
      <p:sp>
        <p:nvSpPr>
          <p:cNvPr id="67" name="TextBox 66">
            <a:extLst>
              <a:ext uri="{FF2B5EF4-FFF2-40B4-BE49-F238E27FC236}">
                <a16:creationId xmlns:a16="http://schemas.microsoft.com/office/drawing/2014/main" id="{058937F2-EAEF-7B47-9380-314A06832680}"/>
              </a:ext>
            </a:extLst>
          </p:cNvPr>
          <p:cNvSpPr txBox="1"/>
          <p:nvPr/>
        </p:nvSpPr>
        <p:spPr>
          <a:xfrm>
            <a:off x="0" y="1029439"/>
            <a:ext cx="9966306" cy="400110"/>
          </a:xfrm>
          <a:prstGeom prst="rect">
            <a:avLst/>
          </a:prstGeom>
          <a:noFill/>
        </p:spPr>
        <p:txBody>
          <a:bodyPr wrap="square" rtlCol="0">
            <a:spAutoFit/>
          </a:bodyPr>
          <a:lstStyle/>
          <a:p>
            <a:r>
              <a:rPr lang="en-US" sz="2000" dirty="0">
                <a:solidFill>
                  <a:schemeClr val="accent5">
                    <a:lumMod val="75000"/>
                  </a:schemeClr>
                </a:solidFill>
              </a:rPr>
              <a:t>Laplacian matrix has a complete set of orthonormal eigenvectors: </a:t>
            </a:r>
            <a:endParaRPr lang="en-US" sz="2000" dirty="0">
              <a:solidFill>
                <a:srgbClr val="FF0000"/>
              </a:solidFill>
            </a:endParaRPr>
          </a:p>
        </p:txBody>
      </p:sp>
      <p:pic>
        <p:nvPicPr>
          <p:cNvPr id="68" name="Picture 67">
            <a:extLst>
              <a:ext uri="{FF2B5EF4-FFF2-40B4-BE49-F238E27FC236}">
                <a16:creationId xmlns:a16="http://schemas.microsoft.com/office/drawing/2014/main" id="{526468E0-C502-1842-ADE6-B73D14667AC8}"/>
              </a:ext>
            </a:extLst>
          </p:cNvPr>
          <p:cNvPicPr>
            <a:picLocks noChangeAspect="1"/>
          </p:cNvPicPr>
          <p:nvPr/>
        </p:nvPicPr>
        <p:blipFill>
          <a:blip r:embed="rId3"/>
          <a:stretch>
            <a:fillRect/>
          </a:stretch>
        </p:blipFill>
        <p:spPr>
          <a:xfrm>
            <a:off x="308113" y="1920667"/>
            <a:ext cx="7412035" cy="1063862"/>
          </a:xfrm>
          <a:prstGeom prst="rect">
            <a:avLst/>
          </a:prstGeom>
        </p:spPr>
      </p:pic>
      <p:sp>
        <p:nvSpPr>
          <p:cNvPr id="69" name="TextBox 68">
            <a:extLst>
              <a:ext uri="{FF2B5EF4-FFF2-40B4-BE49-F238E27FC236}">
                <a16:creationId xmlns:a16="http://schemas.microsoft.com/office/drawing/2014/main" id="{96D6422E-A2E7-2C44-9636-CAF2AE2D1BB4}"/>
              </a:ext>
            </a:extLst>
          </p:cNvPr>
          <p:cNvSpPr txBox="1"/>
          <p:nvPr/>
        </p:nvSpPr>
        <p:spPr>
          <a:xfrm>
            <a:off x="15894" y="3473362"/>
            <a:ext cx="9966306" cy="400110"/>
          </a:xfrm>
          <a:prstGeom prst="rect">
            <a:avLst/>
          </a:prstGeom>
          <a:noFill/>
        </p:spPr>
        <p:txBody>
          <a:bodyPr wrap="square" rtlCol="0">
            <a:spAutoFit/>
          </a:bodyPr>
          <a:lstStyle/>
          <a:p>
            <a:r>
              <a:rPr lang="en-US" sz="2000" dirty="0">
                <a:solidFill>
                  <a:schemeClr val="accent5">
                    <a:lumMod val="75000"/>
                  </a:schemeClr>
                </a:solidFill>
              </a:rPr>
              <a:t>Eigenvalues are sorted non-decreasingly:  </a:t>
            </a:r>
            <a:endParaRPr lang="en-US" sz="2000" dirty="0">
              <a:solidFill>
                <a:srgbClr val="FF0000"/>
              </a:solidFill>
            </a:endParaRPr>
          </a:p>
        </p:txBody>
      </p:sp>
      <p:pic>
        <p:nvPicPr>
          <p:cNvPr id="70" name="Picture 69">
            <a:extLst>
              <a:ext uri="{FF2B5EF4-FFF2-40B4-BE49-F238E27FC236}">
                <a16:creationId xmlns:a16="http://schemas.microsoft.com/office/drawing/2014/main" id="{ED229695-DAE0-A24B-8E69-B621A259CC05}"/>
              </a:ext>
            </a:extLst>
          </p:cNvPr>
          <p:cNvPicPr>
            <a:picLocks noChangeAspect="1"/>
          </p:cNvPicPr>
          <p:nvPr/>
        </p:nvPicPr>
        <p:blipFill>
          <a:blip r:embed="rId4"/>
          <a:stretch>
            <a:fillRect/>
          </a:stretch>
        </p:blipFill>
        <p:spPr>
          <a:xfrm>
            <a:off x="939334" y="4362305"/>
            <a:ext cx="3473640" cy="306216"/>
          </a:xfrm>
          <a:prstGeom prst="rect">
            <a:avLst/>
          </a:prstGeom>
        </p:spPr>
      </p:pic>
      <p:pic>
        <p:nvPicPr>
          <p:cNvPr id="71" name="Picture 70">
            <a:extLst>
              <a:ext uri="{FF2B5EF4-FFF2-40B4-BE49-F238E27FC236}">
                <a16:creationId xmlns:a16="http://schemas.microsoft.com/office/drawing/2014/main" id="{4FD72EFC-3A30-3047-AEE4-2EF29E419CA7}"/>
              </a:ext>
            </a:extLst>
          </p:cNvPr>
          <p:cNvPicPr>
            <a:picLocks noChangeAspect="1"/>
          </p:cNvPicPr>
          <p:nvPr/>
        </p:nvPicPr>
        <p:blipFill>
          <a:blip r:embed="rId4"/>
          <a:stretch>
            <a:fillRect/>
          </a:stretch>
        </p:blipFill>
        <p:spPr>
          <a:xfrm>
            <a:off x="4060221" y="5565093"/>
            <a:ext cx="4444260" cy="391780"/>
          </a:xfrm>
          <a:prstGeom prst="rect">
            <a:avLst/>
          </a:prstGeom>
        </p:spPr>
      </p:pic>
    </p:spTree>
    <p:extLst>
      <p:ext uri="{BB962C8B-B14F-4D97-AF65-F5344CB8AC3E}">
        <p14:creationId xmlns:p14="http://schemas.microsoft.com/office/powerpoint/2010/main" val="1868338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a:xfrm>
            <a:off x="0" y="1"/>
            <a:ext cx="7886700" cy="624623"/>
          </a:xfrm>
        </p:spPr>
        <p:txBody>
          <a:bodyPr/>
          <a:lstStyle/>
          <a:p>
            <a:pPr algn="l"/>
            <a:r>
              <a:rPr lang="en-US" sz="3000" dirty="0">
                <a:solidFill>
                  <a:schemeClr val="bg1"/>
                </a:solidFill>
              </a:rPr>
              <a:t>Eigenvectors as Graph Signals</a:t>
            </a:r>
          </a:p>
        </p:txBody>
      </p:sp>
      <p:sp>
        <p:nvSpPr>
          <p:cNvPr id="4" name="TextBox 3">
            <a:extLst>
              <a:ext uri="{FF2B5EF4-FFF2-40B4-BE49-F238E27FC236}">
                <a16:creationId xmlns:a16="http://schemas.microsoft.com/office/drawing/2014/main" id="{E9CEDADF-A9F4-A141-B01E-2338CA2A06DF}"/>
              </a:ext>
            </a:extLst>
          </p:cNvPr>
          <p:cNvSpPr txBox="1"/>
          <p:nvPr/>
        </p:nvSpPr>
        <p:spPr>
          <a:xfrm>
            <a:off x="628650" y="2030375"/>
            <a:ext cx="6728514" cy="738664"/>
          </a:xfrm>
          <a:prstGeom prst="rect">
            <a:avLst/>
          </a:prstGeom>
          <a:noFill/>
        </p:spPr>
        <p:txBody>
          <a:bodyPr wrap="square" rtlCol="0">
            <a:spAutoFit/>
          </a:bodyPr>
          <a:lstStyle/>
          <a:p>
            <a:r>
              <a:rPr lang="en-US" sz="2100" dirty="0">
                <a:solidFill>
                  <a:schemeClr val="accent5">
                    <a:lumMod val="75000"/>
                  </a:schemeClr>
                </a:solidFill>
              </a:rPr>
              <a:t>The frequency of an eigenvector of Laplacian matrix is its corresponding eigenvalue:</a:t>
            </a:r>
            <a:endParaRPr lang="en-US" sz="2100" dirty="0">
              <a:solidFill>
                <a:srgbClr val="FF0000"/>
              </a:solidFill>
            </a:endParaRPr>
          </a:p>
        </p:txBody>
      </p:sp>
      <p:pic>
        <p:nvPicPr>
          <p:cNvPr id="5" name="Picture 4">
            <a:extLst>
              <a:ext uri="{FF2B5EF4-FFF2-40B4-BE49-F238E27FC236}">
                <a16:creationId xmlns:a16="http://schemas.microsoft.com/office/drawing/2014/main" id="{5D195B21-5622-0240-81D8-0A953CD2D84D}"/>
              </a:ext>
            </a:extLst>
          </p:cNvPr>
          <p:cNvPicPr>
            <a:picLocks noChangeAspect="1"/>
          </p:cNvPicPr>
          <p:nvPr/>
        </p:nvPicPr>
        <p:blipFill>
          <a:blip r:embed="rId2"/>
          <a:stretch>
            <a:fillRect/>
          </a:stretch>
        </p:blipFill>
        <p:spPr>
          <a:xfrm>
            <a:off x="2903957" y="2814026"/>
            <a:ext cx="3267075" cy="390525"/>
          </a:xfrm>
          <a:prstGeom prst="rect">
            <a:avLst/>
          </a:prstGeom>
        </p:spPr>
      </p:pic>
      <p:cxnSp>
        <p:nvCxnSpPr>
          <p:cNvPr id="6" name="Straight Connector 5">
            <a:extLst>
              <a:ext uri="{FF2B5EF4-FFF2-40B4-BE49-F238E27FC236}">
                <a16:creationId xmlns:a16="http://schemas.microsoft.com/office/drawing/2014/main" id="{C41D7F18-0552-E04E-956F-4403EEE69EB0}"/>
              </a:ext>
            </a:extLst>
          </p:cNvPr>
          <p:cNvCxnSpPr>
            <a:cxnSpLocks/>
          </p:cNvCxnSpPr>
          <p:nvPr/>
        </p:nvCxnSpPr>
        <p:spPr>
          <a:xfrm>
            <a:off x="2848782" y="3286430"/>
            <a:ext cx="109780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B596F7-D4AB-654B-8190-8A6B91420033}"/>
                  </a:ext>
                </a:extLst>
              </p:cNvPr>
              <p:cNvSpPr txBox="1"/>
              <p:nvPr/>
            </p:nvSpPr>
            <p:spPr>
              <a:xfrm>
                <a:off x="2375456" y="3323987"/>
                <a:ext cx="2870594" cy="369332"/>
              </a:xfrm>
              <a:prstGeom prst="rect">
                <a:avLst/>
              </a:prstGeom>
              <a:noFill/>
            </p:spPr>
            <p:txBody>
              <a:bodyPr wrap="none" rtlCol="0">
                <a:spAutoFit/>
              </a:bodyPr>
              <a:lstStyle/>
              <a:p>
                <a:r>
                  <a:rPr lang="en-US" dirty="0"/>
                  <a:t>Frequency of the signal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𝒖</m:t>
                        </m:r>
                      </m:e>
                      <m:sub>
                        <m:r>
                          <a:rPr lang="en-US" b="0" i="1" smtClean="0">
                            <a:latin typeface="Cambria Math" panose="02040503050406030204" pitchFamily="18" charset="0"/>
                          </a:rPr>
                          <m:t>𝑖</m:t>
                        </m:r>
                      </m:sub>
                    </m:sSub>
                  </m:oMath>
                </a14:m>
                <a:endParaRPr lang="en-US" dirty="0"/>
              </a:p>
            </p:txBody>
          </p:sp>
        </mc:Choice>
        <mc:Fallback xmlns="">
          <p:sp>
            <p:nvSpPr>
              <p:cNvPr id="9" name="TextBox 8">
                <a:extLst>
                  <a:ext uri="{FF2B5EF4-FFF2-40B4-BE49-F238E27FC236}">
                    <a16:creationId xmlns:a16="http://schemas.microsoft.com/office/drawing/2014/main" id="{44B596F7-D4AB-654B-8190-8A6B91420033}"/>
                  </a:ext>
                </a:extLst>
              </p:cNvPr>
              <p:cNvSpPr txBox="1">
                <a:spLocks noRot="1" noChangeAspect="1" noMove="1" noResize="1" noEditPoints="1" noAdjustHandles="1" noChangeArrowheads="1" noChangeShapeType="1" noTextEdit="1"/>
              </p:cNvSpPr>
              <p:nvPr/>
            </p:nvSpPr>
            <p:spPr>
              <a:xfrm>
                <a:off x="2375456" y="3323987"/>
                <a:ext cx="2870594" cy="369332"/>
              </a:xfrm>
              <a:prstGeom prst="rect">
                <a:avLst/>
              </a:prstGeom>
              <a:blipFill>
                <a:blip r:embed="rId3"/>
                <a:stretch>
                  <a:fillRect l="-2203" t="-6667" b="-26667"/>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0E51CCEB-F095-0243-9637-E2C4E1DACC94}"/>
              </a:ext>
            </a:extLst>
          </p:cNvPr>
          <p:cNvGrpSpPr/>
          <p:nvPr/>
        </p:nvGrpSpPr>
        <p:grpSpPr>
          <a:xfrm>
            <a:off x="1073433" y="3912448"/>
            <a:ext cx="1574635" cy="986008"/>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1695572" y="4788185"/>
                <a:ext cx="21996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1695572" y="4788185"/>
                <a:ext cx="219964" cy="276999"/>
              </a:xfrm>
              <a:prstGeom prst="rect">
                <a:avLst/>
              </a:prstGeom>
              <a:blipFill>
                <a:blip r:embed="rId4"/>
                <a:stretch>
                  <a:fillRect l="-27778" r="-33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6D45738-277E-8949-885D-143C09956780}"/>
                  </a:ext>
                </a:extLst>
              </p:cNvPr>
              <p:cNvSpPr txBox="1"/>
              <p:nvPr/>
            </p:nvSpPr>
            <p:spPr>
              <a:xfrm>
                <a:off x="829090" y="5506711"/>
                <a:ext cx="1818978" cy="2882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0</m:t>
                          </m:r>
                        </m:sub>
                        <m:sup>
                          <m:r>
                            <a:rPr lang="en-US" b="1" i="1">
                              <a:latin typeface="Cambria Math" panose="02040503050406030204" pitchFamily="18" charset="0"/>
                            </a:rPr>
                            <m:t>𝑻</m:t>
                          </m:r>
                        </m:sup>
                      </m:sSubSup>
                      <m:r>
                        <a:rPr lang="en-US" b="1" i="1">
                          <a:latin typeface="Cambria Math" panose="02040503050406030204" pitchFamily="18" charset="0"/>
                        </a:rPr>
                        <m:t>𝑳</m:t>
                      </m:r>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b="1" i="1">
                              <a:latin typeface="Cambria Math" panose="02040503050406030204" pitchFamily="18" charset="0"/>
                            </a:rPr>
                            <m:t>𝟎</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𝝀</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𝟎</m:t>
                      </m:r>
                    </m:oMath>
                  </m:oMathPara>
                </a14:m>
                <a:endParaRPr lang="en-US" dirty="0"/>
              </a:p>
            </p:txBody>
          </p:sp>
        </mc:Choice>
        <mc:Fallback xmlns="">
          <p:sp>
            <p:nvSpPr>
              <p:cNvPr id="34" name="TextBox 33">
                <a:extLst>
                  <a:ext uri="{FF2B5EF4-FFF2-40B4-BE49-F238E27FC236}">
                    <a16:creationId xmlns:a16="http://schemas.microsoft.com/office/drawing/2014/main" id="{16D45738-277E-8949-885D-143C09956780}"/>
                  </a:ext>
                </a:extLst>
              </p:cNvPr>
              <p:cNvSpPr txBox="1">
                <a:spLocks noRot="1" noChangeAspect="1" noMove="1" noResize="1" noEditPoints="1" noAdjustHandles="1" noChangeArrowheads="1" noChangeShapeType="1" noTextEdit="1"/>
              </p:cNvSpPr>
              <p:nvPr/>
            </p:nvSpPr>
            <p:spPr>
              <a:xfrm>
                <a:off x="829090" y="5506711"/>
                <a:ext cx="1818978" cy="288220"/>
              </a:xfrm>
              <a:prstGeom prst="rect">
                <a:avLst/>
              </a:prstGeom>
              <a:blipFill>
                <a:blip r:embed="rId5"/>
                <a:stretch>
                  <a:fillRect t="-4167" b="-12500"/>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91123CF-BC49-784D-85A9-09C6C220CC22}"/>
              </a:ext>
            </a:extLst>
          </p:cNvPr>
          <p:cNvGrpSpPr/>
          <p:nvPr/>
        </p:nvGrpSpPr>
        <p:grpSpPr>
          <a:xfrm>
            <a:off x="3143930" y="3864463"/>
            <a:ext cx="1574635" cy="1029791"/>
            <a:chOff x="1138268" y="4136639"/>
            <a:chExt cx="2733675" cy="1787789"/>
          </a:xfrm>
        </p:grpSpPr>
        <p:sp>
          <p:nvSpPr>
            <p:cNvPr id="62" name="Oval 61">
              <a:extLst>
                <a:ext uri="{FF2B5EF4-FFF2-40B4-BE49-F238E27FC236}">
                  <a16:creationId xmlns:a16="http://schemas.microsoft.com/office/drawing/2014/main" id="{5D0CB28E-586B-2545-925A-8DEC3D81D583}"/>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F507214-45B6-B945-9061-58E478979FF1}"/>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C638856-863B-1B46-BFB8-477EC983F4B8}"/>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13E282E-2A3E-3A45-B84F-0C502DD084D6}"/>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AA05757-00E3-7847-B8A5-DA2CE413D0F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D720444-2186-B441-99EC-3F2B0E76C873}"/>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CBFACF4-7423-744C-BA42-ABED9C5C207C}"/>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2D025FD-AEF7-5046-BE12-496185BF3EC5}"/>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49D42745-07C4-9446-9F12-8E865CCF9EE1}"/>
                </a:ext>
              </a:extLst>
            </p:cNvPr>
            <p:cNvCxnSpPr>
              <a:stCxn id="62" idx="4"/>
              <a:endCxn id="63"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E07F55E-AFD5-F74B-8A3E-8C6728BCE60A}"/>
                </a:ext>
              </a:extLst>
            </p:cNvPr>
            <p:cNvCxnSpPr>
              <a:cxnSpLocks/>
              <a:stCxn id="63" idx="7"/>
              <a:endCxn id="65"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BD1A51A-07B2-C448-8702-76C2F80F44A4}"/>
                </a:ext>
              </a:extLst>
            </p:cNvPr>
            <p:cNvCxnSpPr>
              <a:cxnSpLocks/>
              <a:stCxn id="65" idx="6"/>
              <a:endCxn id="67"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7CC525E-2018-3D47-991D-0870145BDB52}"/>
                </a:ext>
              </a:extLst>
            </p:cNvPr>
            <p:cNvCxnSpPr>
              <a:cxnSpLocks/>
              <a:stCxn id="65" idx="6"/>
              <a:endCxn id="66"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3B6786F-F18A-D446-A758-B252B9543AB2}"/>
                </a:ext>
              </a:extLst>
            </p:cNvPr>
            <p:cNvCxnSpPr>
              <a:cxnSpLocks/>
              <a:stCxn id="66" idx="6"/>
              <a:endCxn id="70"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B56B6A67-B20E-A24B-BACF-6990CD71143F}"/>
                </a:ext>
              </a:extLst>
            </p:cNvPr>
            <p:cNvCxnSpPr>
              <a:cxnSpLocks/>
              <a:stCxn id="67" idx="0"/>
              <a:endCxn id="66"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B55B8324-D0C8-A444-8161-D61F4F60B5EB}"/>
                </a:ext>
              </a:extLst>
            </p:cNvPr>
            <p:cNvCxnSpPr>
              <a:cxnSpLocks/>
              <a:stCxn id="63" idx="6"/>
              <a:endCxn id="67"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8342FD3-61C3-BD42-9C3C-DCC2A112AB15}"/>
                </a:ext>
              </a:extLst>
            </p:cNvPr>
            <p:cNvCxnSpPr>
              <a:cxnSpLocks/>
              <a:stCxn id="68" idx="1"/>
              <a:endCxn id="65"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05A414E4-8D83-FF49-857E-8CBC9CBF1BDC}"/>
                </a:ext>
              </a:extLst>
            </p:cNvPr>
            <p:cNvCxnSpPr>
              <a:cxnSpLocks/>
              <a:stCxn id="68" idx="7"/>
              <a:endCxn id="69"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4BC97E3E-20C0-9342-B02A-37BFF2CAE2A5}"/>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D26649-8DF3-D840-87C2-DFC751D74148}"/>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AAB3002-1AB6-714E-9C97-5F358570D8BB}"/>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B6BC3C-6F39-9240-B572-B68F5B31E06F}"/>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F96C495-E022-0C4D-9AFE-6B1685628641}"/>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86BE6C-525F-C445-ADC9-5C6B8DAF1DE6}"/>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3DD97C8-8328-CE44-9883-F0E0A7414E3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352D8D5-FC3A-AB48-BEA9-A7ABFFF6B6AA}"/>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741F11A-A111-D040-B7D9-A43BB569218D}"/>
                  </a:ext>
                </a:extLst>
              </p:cNvPr>
              <p:cNvSpPr txBox="1"/>
              <p:nvPr/>
            </p:nvSpPr>
            <p:spPr>
              <a:xfrm>
                <a:off x="3731127" y="4786528"/>
                <a:ext cx="21996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oMath>
                  </m:oMathPara>
                </a14:m>
                <a:endParaRPr lang="en-US" dirty="0"/>
              </a:p>
            </p:txBody>
          </p:sp>
        </mc:Choice>
        <mc:Fallback xmlns="">
          <p:sp>
            <p:nvSpPr>
              <p:cNvPr id="88" name="TextBox 87">
                <a:extLst>
                  <a:ext uri="{FF2B5EF4-FFF2-40B4-BE49-F238E27FC236}">
                    <a16:creationId xmlns:a16="http://schemas.microsoft.com/office/drawing/2014/main" id="{2741F11A-A111-D040-B7D9-A43BB569218D}"/>
                  </a:ext>
                </a:extLst>
              </p:cNvPr>
              <p:cNvSpPr txBox="1">
                <a:spLocks noRot="1" noChangeAspect="1" noMove="1" noResize="1" noEditPoints="1" noAdjustHandles="1" noChangeArrowheads="1" noChangeShapeType="1" noTextEdit="1"/>
              </p:cNvSpPr>
              <p:nvPr/>
            </p:nvSpPr>
            <p:spPr>
              <a:xfrm>
                <a:off x="3731127" y="4786528"/>
                <a:ext cx="219964" cy="276999"/>
              </a:xfrm>
              <a:prstGeom prst="rect">
                <a:avLst/>
              </a:prstGeom>
              <a:blipFill>
                <a:blip r:embed="rId6"/>
                <a:stretch>
                  <a:fillRect l="-26316" r="-26316" b="-1739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8B3B3BE2-9302-2540-B7D3-9513BE50111F}"/>
              </a:ext>
            </a:extLst>
          </p:cNvPr>
          <p:cNvGrpSpPr/>
          <p:nvPr/>
        </p:nvGrpSpPr>
        <p:grpSpPr>
          <a:xfrm>
            <a:off x="5431545" y="4042917"/>
            <a:ext cx="1574635" cy="762071"/>
            <a:chOff x="1138268" y="4525408"/>
            <a:chExt cx="2733675" cy="1323009"/>
          </a:xfrm>
        </p:grpSpPr>
        <p:sp>
          <p:nvSpPr>
            <p:cNvPr id="90" name="Oval 89">
              <a:extLst>
                <a:ext uri="{FF2B5EF4-FFF2-40B4-BE49-F238E27FC236}">
                  <a16:creationId xmlns:a16="http://schemas.microsoft.com/office/drawing/2014/main" id="{655DAFD9-2BC9-444A-9023-D7428DCE0538}"/>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A9882B-5B02-544F-8D8A-B51DB80C244C}"/>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8D929F8-286D-8048-80C6-21F23FFA178B}"/>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821CFA-9A5D-0B4E-BA5D-84348B953477}"/>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D80DBE5-C1B2-454A-A335-B8BB125DCA4A}"/>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BCCC79E-5947-944B-B414-7C65025C0731}"/>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E953DE0-ABAB-4A4C-A536-C133455EECC4}"/>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7CE6725-0799-4347-BB20-A5B21ADEDF45}"/>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5312D187-C870-4B40-99C8-65F3790AC9D5}"/>
                </a:ext>
              </a:extLst>
            </p:cNvPr>
            <p:cNvCxnSpPr>
              <a:stCxn id="90" idx="4"/>
              <a:endCxn id="91"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0826706D-C5A3-114D-BB64-40155589F65A}"/>
                </a:ext>
              </a:extLst>
            </p:cNvPr>
            <p:cNvCxnSpPr>
              <a:cxnSpLocks/>
              <a:stCxn id="91" idx="7"/>
              <a:endCxn id="92"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B09784B9-29A6-2C4C-9D30-C8FC9C1B9569}"/>
                </a:ext>
              </a:extLst>
            </p:cNvPr>
            <p:cNvCxnSpPr>
              <a:cxnSpLocks/>
              <a:stCxn id="92" idx="6"/>
              <a:endCxn id="94"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CAACDF44-0331-664D-9BC3-77639C3DA817}"/>
                </a:ext>
              </a:extLst>
            </p:cNvPr>
            <p:cNvCxnSpPr>
              <a:cxnSpLocks/>
              <a:stCxn id="92" idx="6"/>
              <a:endCxn id="93"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020AA45C-341E-F24E-A2A3-00A8D9B153FB}"/>
                </a:ext>
              </a:extLst>
            </p:cNvPr>
            <p:cNvCxnSpPr>
              <a:cxnSpLocks/>
              <a:stCxn id="93" idx="6"/>
              <a:endCxn id="97"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84335E0-B39E-F642-8335-BC4336141784}"/>
                </a:ext>
              </a:extLst>
            </p:cNvPr>
            <p:cNvCxnSpPr>
              <a:cxnSpLocks/>
              <a:stCxn id="94" idx="0"/>
              <a:endCxn id="93"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96C2801-FFAE-C24A-A135-BE068A42BC03}"/>
                </a:ext>
              </a:extLst>
            </p:cNvPr>
            <p:cNvCxnSpPr>
              <a:cxnSpLocks/>
              <a:stCxn id="91" idx="6"/>
              <a:endCxn id="94"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E9488A9-7EA6-C340-B10D-1378FA3B3794}"/>
                </a:ext>
              </a:extLst>
            </p:cNvPr>
            <p:cNvCxnSpPr>
              <a:cxnSpLocks/>
              <a:stCxn id="95" idx="1"/>
              <a:endCxn id="92"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5915C545-EAEB-E545-955C-33EA39AAAD94}"/>
                </a:ext>
              </a:extLst>
            </p:cNvPr>
            <p:cNvCxnSpPr>
              <a:cxnSpLocks/>
              <a:stCxn id="95" idx="7"/>
              <a:endCxn id="96"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48F7F06E-3712-0947-BAAE-B449E32DEAA0}"/>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2EC7E50-B15A-9648-8F1D-862F731DE3AF}"/>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EF5C4AA-733F-324B-B5D6-E96BDDCD0125}"/>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C279E2F-5C29-BC47-8040-BD6B1EC8135A}"/>
                  </a:ext>
                </a:extLst>
              </p:cNvPr>
              <p:cNvSpPr txBox="1"/>
              <p:nvPr/>
            </p:nvSpPr>
            <p:spPr>
              <a:xfrm>
                <a:off x="5996242" y="4822982"/>
                <a:ext cx="21996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7</m:t>
                          </m:r>
                        </m:sub>
                      </m:sSub>
                    </m:oMath>
                  </m:oMathPara>
                </a14:m>
                <a:endParaRPr lang="en-US" dirty="0"/>
              </a:p>
            </p:txBody>
          </p:sp>
        </mc:Choice>
        <mc:Fallback xmlns="">
          <p:sp>
            <p:nvSpPr>
              <p:cNvPr id="110" name="TextBox 109">
                <a:extLst>
                  <a:ext uri="{FF2B5EF4-FFF2-40B4-BE49-F238E27FC236}">
                    <a16:creationId xmlns:a16="http://schemas.microsoft.com/office/drawing/2014/main" id="{CC279E2F-5C29-BC47-8040-BD6B1EC8135A}"/>
                  </a:ext>
                </a:extLst>
              </p:cNvPr>
              <p:cNvSpPr txBox="1">
                <a:spLocks noRot="1" noChangeAspect="1" noMove="1" noResize="1" noEditPoints="1" noAdjustHandles="1" noChangeArrowheads="1" noChangeShapeType="1" noTextEdit="1"/>
              </p:cNvSpPr>
              <p:nvPr/>
            </p:nvSpPr>
            <p:spPr>
              <a:xfrm>
                <a:off x="5996242" y="4822982"/>
                <a:ext cx="219964" cy="276999"/>
              </a:xfrm>
              <a:prstGeom prst="rect">
                <a:avLst/>
              </a:prstGeom>
              <a:blipFill>
                <a:blip r:embed="rId7"/>
                <a:stretch>
                  <a:fillRect l="-27778" r="-33333" b="-17391"/>
                </a:stretch>
              </a:blipFill>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22A8EA5-BD2F-A243-83B1-CCABF546D244}"/>
              </a:ext>
            </a:extLst>
          </p:cNvPr>
          <p:cNvCxnSpPr>
            <a:cxnSpLocks/>
          </p:cNvCxnSpPr>
          <p:nvPr/>
        </p:nvCxnSpPr>
        <p:spPr>
          <a:xfrm flipH="1">
            <a:off x="6892906" y="4503478"/>
            <a:ext cx="2479" cy="12068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3C825892-468B-C846-912B-B5A81F8C2126}"/>
                  </a:ext>
                </a:extLst>
              </p:cNvPr>
              <p:cNvSpPr txBox="1"/>
              <p:nvPr/>
            </p:nvSpPr>
            <p:spPr>
              <a:xfrm>
                <a:off x="3228026" y="5523455"/>
                <a:ext cx="1258733" cy="2859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1</m:t>
                          </m:r>
                        </m:sub>
                        <m:sup>
                          <m:r>
                            <a:rPr lang="en-US" b="1" i="1">
                              <a:latin typeface="Cambria Math" panose="02040503050406030204" pitchFamily="18" charset="0"/>
                            </a:rPr>
                            <m:t>𝑻</m:t>
                          </m:r>
                        </m:sup>
                      </m:sSubSup>
                      <m:r>
                        <a:rPr lang="en-US" b="1" i="1">
                          <a:latin typeface="Cambria Math" panose="02040503050406030204" pitchFamily="18" charset="0"/>
                        </a:rPr>
                        <m:t>𝑳</m:t>
                      </m:r>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𝝀</m:t>
                          </m:r>
                        </m:e>
                        <m:sub>
                          <m:r>
                            <a:rPr lang="en-US" b="1" i="1">
                              <a:latin typeface="Cambria Math" panose="02040503050406030204" pitchFamily="18" charset="0"/>
                            </a:rPr>
                            <m:t>𝟏</m:t>
                          </m:r>
                        </m:sub>
                      </m:sSub>
                    </m:oMath>
                  </m:oMathPara>
                </a14:m>
                <a:endParaRPr lang="en-US" dirty="0"/>
              </a:p>
            </p:txBody>
          </p:sp>
        </mc:Choice>
        <mc:Fallback xmlns="">
          <p:sp>
            <p:nvSpPr>
              <p:cNvPr id="112" name="TextBox 111">
                <a:extLst>
                  <a:ext uri="{FF2B5EF4-FFF2-40B4-BE49-F238E27FC236}">
                    <a16:creationId xmlns:a16="http://schemas.microsoft.com/office/drawing/2014/main" id="{3C825892-468B-C846-912B-B5A81F8C2126}"/>
                  </a:ext>
                </a:extLst>
              </p:cNvPr>
              <p:cNvSpPr txBox="1">
                <a:spLocks noRot="1" noChangeAspect="1" noMove="1" noResize="1" noEditPoints="1" noAdjustHandles="1" noChangeArrowheads="1" noChangeShapeType="1" noTextEdit="1"/>
              </p:cNvSpPr>
              <p:nvPr/>
            </p:nvSpPr>
            <p:spPr>
              <a:xfrm>
                <a:off x="3228026" y="5523455"/>
                <a:ext cx="1258733" cy="285976"/>
              </a:xfrm>
              <a:prstGeom prst="rect">
                <a:avLst/>
              </a:prstGeom>
              <a:blipFill>
                <a:blip r:embed="rId8"/>
                <a:stretch>
                  <a:fillRect l="-2000" r="-1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3C79E62-C50B-3543-B175-AC038729280A}"/>
                  </a:ext>
                </a:extLst>
              </p:cNvPr>
              <p:cNvSpPr txBox="1"/>
              <p:nvPr/>
            </p:nvSpPr>
            <p:spPr>
              <a:xfrm>
                <a:off x="5431545" y="5508055"/>
                <a:ext cx="1419158" cy="285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7</m:t>
                          </m:r>
                        </m:sub>
                        <m:sup>
                          <m:r>
                            <a:rPr lang="en-US" b="1" i="1">
                              <a:latin typeface="Cambria Math" panose="02040503050406030204" pitchFamily="18" charset="0"/>
                            </a:rPr>
                            <m:t>𝑻</m:t>
                          </m:r>
                        </m:sup>
                      </m:sSubSup>
                      <m:r>
                        <a:rPr lang="en-US" b="1" i="1">
                          <a:latin typeface="Cambria Math" panose="02040503050406030204" pitchFamily="18" charset="0"/>
                        </a:rPr>
                        <m:t>𝑳</m:t>
                      </m:r>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b="1" i="1">
                              <a:latin typeface="Cambria Math" panose="02040503050406030204" pitchFamily="18" charset="0"/>
                            </a:rPr>
                            <m:t>𝟕</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𝝀</m:t>
                          </m:r>
                        </m:e>
                        <m:sub>
                          <m:r>
                            <a:rPr lang="en-US" b="1" i="1">
                              <a:latin typeface="Cambria Math" panose="02040503050406030204" pitchFamily="18" charset="0"/>
                            </a:rPr>
                            <m:t>𝟕</m:t>
                          </m:r>
                        </m:sub>
                      </m:sSub>
                    </m:oMath>
                  </m:oMathPara>
                </a14:m>
                <a:endParaRPr lang="en-US" dirty="0"/>
              </a:p>
            </p:txBody>
          </p:sp>
        </mc:Choice>
        <mc:Fallback xmlns="">
          <p:sp>
            <p:nvSpPr>
              <p:cNvPr id="113" name="TextBox 112">
                <a:extLst>
                  <a:ext uri="{FF2B5EF4-FFF2-40B4-BE49-F238E27FC236}">
                    <a16:creationId xmlns:a16="http://schemas.microsoft.com/office/drawing/2014/main" id="{43C79E62-C50B-3543-B175-AC038729280A}"/>
                  </a:ext>
                </a:extLst>
              </p:cNvPr>
              <p:cNvSpPr txBox="1">
                <a:spLocks noRot="1" noChangeAspect="1" noMove="1" noResize="1" noEditPoints="1" noAdjustHandles="1" noChangeArrowheads="1" noChangeShapeType="1" noTextEdit="1"/>
              </p:cNvSpPr>
              <p:nvPr/>
            </p:nvSpPr>
            <p:spPr>
              <a:xfrm>
                <a:off x="5431545" y="5508055"/>
                <a:ext cx="1419158" cy="285463"/>
              </a:xfrm>
              <a:prstGeom prst="rect">
                <a:avLst/>
              </a:prstGeom>
              <a:blipFill>
                <a:blip r:embed="rId9"/>
                <a:stretch>
                  <a:fillRect b="-12500"/>
                </a:stretch>
              </a:blipFill>
            </p:spPr>
            <p:txBody>
              <a:bodyPr/>
              <a:lstStyle/>
              <a:p>
                <a:r>
                  <a:rPr lang="en-US">
                    <a:noFill/>
                  </a:rPr>
                  <a:t> </a:t>
                </a:r>
              </a:p>
            </p:txBody>
          </p:sp>
        </mc:Fallback>
      </mc:AlternateContent>
      <p:sp>
        <p:nvSpPr>
          <p:cNvPr id="114" name="Slide Number Placeholder 2">
            <a:extLst>
              <a:ext uri="{FF2B5EF4-FFF2-40B4-BE49-F238E27FC236}">
                <a16:creationId xmlns:a16="http://schemas.microsoft.com/office/drawing/2014/main" id="{0FA586B7-B71D-0F49-A5A7-72D986D661A4}"/>
              </a:ext>
            </a:extLst>
          </p:cNvPr>
          <p:cNvSpPr>
            <a:spLocks noGrp="1"/>
          </p:cNvSpPr>
          <p:nvPr>
            <p:ph type="sldNum" sz="quarter" idx="12"/>
          </p:nvPr>
        </p:nvSpPr>
        <p:spPr>
          <a:xfrm>
            <a:off x="6457950" y="5624513"/>
            <a:ext cx="2057400" cy="273844"/>
          </a:xfrm>
        </p:spPr>
        <p:txBody>
          <a:bodyPr/>
          <a:lstStyle/>
          <a:p>
            <a:fld id="{4C15419E-54D6-8648-ABFB-BEF58E3E877E}" type="slidenum">
              <a:rPr lang="en-US" smtClean="0"/>
              <a:t>53</a:t>
            </a:fld>
            <a:endParaRPr lang="en-US" dirty="0"/>
          </a:p>
        </p:txBody>
      </p:sp>
    </p:spTree>
    <p:extLst>
      <p:ext uri="{BB962C8B-B14F-4D97-AF65-F5344CB8AC3E}">
        <p14:creationId xmlns:p14="http://schemas.microsoft.com/office/powerpoint/2010/main" val="2583082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pPr algn="l"/>
            <a:r>
              <a:rPr lang="en-US" sz="2900" dirty="0">
                <a:solidFill>
                  <a:schemeClr val="bg1"/>
                </a:solidFill>
              </a:rPr>
              <a:t>Eigenvectors as Graph Signals</a:t>
            </a:r>
          </a:p>
        </p:txBody>
      </p:sp>
      <p:sp>
        <p:nvSpPr>
          <p:cNvPr id="3" name="Slide Number Placeholder 2">
            <a:extLst>
              <a:ext uri="{FF2B5EF4-FFF2-40B4-BE49-F238E27FC236}">
                <a16:creationId xmlns:a16="http://schemas.microsoft.com/office/drawing/2014/main" id="{4EFD45AA-3C65-EB45-9F6B-5EA6740FA8F6}"/>
              </a:ext>
            </a:extLst>
          </p:cNvPr>
          <p:cNvSpPr>
            <a:spLocks noGrp="1"/>
          </p:cNvSpPr>
          <p:nvPr>
            <p:ph type="sldNum" sz="quarter" idx="12"/>
          </p:nvPr>
        </p:nvSpPr>
        <p:spPr/>
        <p:txBody>
          <a:bodyPr/>
          <a:lstStyle/>
          <a:p>
            <a:fld id="{4C15419E-54D6-8648-ABFB-BEF58E3E877E}" type="slidenum">
              <a:rPr lang="en-US" smtClean="0"/>
              <a:t>54</a:t>
            </a:fld>
            <a:endParaRPr lang="en-US" dirty="0"/>
          </a:p>
        </p:txBody>
      </p:sp>
      <p:sp>
        <p:nvSpPr>
          <p:cNvPr id="4" name="TextBox 3">
            <a:extLst>
              <a:ext uri="{FF2B5EF4-FFF2-40B4-BE49-F238E27FC236}">
                <a16:creationId xmlns:a16="http://schemas.microsoft.com/office/drawing/2014/main" id="{E9CEDADF-A9F4-A141-B01E-2338CA2A06DF}"/>
              </a:ext>
            </a:extLst>
          </p:cNvPr>
          <p:cNvSpPr txBox="1"/>
          <p:nvPr/>
        </p:nvSpPr>
        <p:spPr>
          <a:xfrm>
            <a:off x="628650" y="2030375"/>
            <a:ext cx="6728514" cy="738664"/>
          </a:xfrm>
          <a:prstGeom prst="rect">
            <a:avLst/>
          </a:prstGeom>
          <a:noFill/>
        </p:spPr>
        <p:txBody>
          <a:bodyPr wrap="square" rtlCol="0">
            <a:spAutoFit/>
          </a:bodyPr>
          <a:lstStyle/>
          <a:p>
            <a:r>
              <a:rPr lang="en-US" sz="2100" dirty="0">
                <a:solidFill>
                  <a:schemeClr val="accent5">
                    <a:lumMod val="75000"/>
                  </a:schemeClr>
                </a:solidFill>
              </a:rPr>
              <a:t>The frequency of an eigenvector of Laplacian matrix is its corresponding eigenvalue:</a:t>
            </a:r>
            <a:endParaRPr lang="en-US" sz="2100" dirty="0">
              <a:solidFill>
                <a:srgbClr val="FF0000"/>
              </a:solidFill>
            </a:endParaRPr>
          </a:p>
        </p:txBody>
      </p:sp>
      <p:pic>
        <p:nvPicPr>
          <p:cNvPr id="5" name="Picture 4">
            <a:extLst>
              <a:ext uri="{FF2B5EF4-FFF2-40B4-BE49-F238E27FC236}">
                <a16:creationId xmlns:a16="http://schemas.microsoft.com/office/drawing/2014/main" id="{5D195B21-5622-0240-81D8-0A953CD2D84D}"/>
              </a:ext>
            </a:extLst>
          </p:cNvPr>
          <p:cNvPicPr>
            <a:picLocks noChangeAspect="1"/>
          </p:cNvPicPr>
          <p:nvPr/>
        </p:nvPicPr>
        <p:blipFill>
          <a:blip r:embed="rId2"/>
          <a:stretch>
            <a:fillRect/>
          </a:stretch>
        </p:blipFill>
        <p:spPr>
          <a:xfrm>
            <a:off x="2903957" y="2814026"/>
            <a:ext cx="3267075" cy="390525"/>
          </a:xfrm>
          <a:prstGeom prst="rect">
            <a:avLst/>
          </a:prstGeom>
        </p:spPr>
      </p:pic>
      <p:cxnSp>
        <p:nvCxnSpPr>
          <p:cNvPr id="6" name="Straight Connector 5">
            <a:extLst>
              <a:ext uri="{FF2B5EF4-FFF2-40B4-BE49-F238E27FC236}">
                <a16:creationId xmlns:a16="http://schemas.microsoft.com/office/drawing/2014/main" id="{C41D7F18-0552-E04E-956F-4403EEE69EB0}"/>
              </a:ext>
            </a:extLst>
          </p:cNvPr>
          <p:cNvCxnSpPr>
            <a:cxnSpLocks/>
          </p:cNvCxnSpPr>
          <p:nvPr/>
        </p:nvCxnSpPr>
        <p:spPr>
          <a:xfrm>
            <a:off x="2848782" y="3286430"/>
            <a:ext cx="109780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B596F7-D4AB-654B-8190-8A6B91420033}"/>
                  </a:ext>
                </a:extLst>
              </p:cNvPr>
              <p:cNvSpPr txBox="1"/>
              <p:nvPr/>
            </p:nvSpPr>
            <p:spPr>
              <a:xfrm>
                <a:off x="2375456" y="3323987"/>
                <a:ext cx="2870594" cy="369332"/>
              </a:xfrm>
              <a:prstGeom prst="rect">
                <a:avLst/>
              </a:prstGeom>
              <a:noFill/>
            </p:spPr>
            <p:txBody>
              <a:bodyPr wrap="none" rtlCol="0">
                <a:spAutoFit/>
              </a:bodyPr>
              <a:lstStyle/>
              <a:p>
                <a:r>
                  <a:rPr lang="en-US" dirty="0"/>
                  <a:t>Frequency of the signal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𝒖</m:t>
                        </m:r>
                      </m:e>
                      <m:sub>
                        <m:r>
                          <a:rPr lang="en-US" b="0" i="1" smtClean="0">
                            <a:latin typeface="Cambria Math" panose="02040503050406030204" pitchFamily="18" charset="0"/>
                          </a:rPr>
                          <m:t>𝑖</m:t>
                        </m:r>
                      </m:sub>
                    </m:sSub>
                  </m:oMath>
                </a14:m>
                <a:endParaRPr lang="en-US" dirty="0"/>
              </a:p>
            </p:txBody>
          </p:sp>
        </mc:Choice>
        <mc:Fallback xmlns="">
          <p:sp>
            <p:nvSpPr>
              <p:cNvPr id="9" name="TextBox 8">
                <a:extLst>
                  <a:ext uri="{FF2B5EF4-FFF2-40B4-BE49-F238E27FC236}">
                    <a16:creationId xmlns:a16="http://schemas.microsoft.com/office/drawing/2014/main" id="{44B596F7-D4AB-654B-8190-8A6B91420033}"/>
                  </a:ext>
                </a:extLst>
              </p:cNvPr>
              <p:cNvSpPr txBox="1">
                <a:spLocks noRot="1" noChangeAspect="1" noMove="1" noResize="1" noEditPoints="1" noAdjustHandles="1" noChangeArrowheads="1" noChangeShapeType="1" noTextEdit="1"/>
              </p:cNvSpPr>
              <p:nvPr/>
            </p:nvSpPr>
            <p:spPr>
              <a:xfrm>
                <a:off x="2375456" y="3323987"/>
                <a:ext cx="2870594" cy="369332"/>
              </a:xfrm>
              <a:prstGeom prst="rect">
                <a:avLst/>
              </a:prstGeom>
              <a:blipFill>
                <a:blip r:embed="rId3"/>
                <a:stretch>
                  <a:fillRect l="-2203" t="-6667" b="-2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8AE35627-27C3-E045-B175-F5E5772CB522}"/>
              </a:ext>
            </a:extLst>
          </p:cNvPr>
          <p:cNvGrpSpPr/>
          <p:nvPr/>
        </p:nvGrpSpPr>
        <p:grpSpPr>
          <a:xfrm>
            <a:off x="3143930" y="3864463"/>
            <a:ext cx="1574635" cy="1029791"/>
            <a:chOff x="1138268" y="4136639"/>
            <a:chExt cx="2733675" cy="1787789"/>
          </a:xfrm>
        </p:grpSpPr>
        <p:sp>
          <p:nvSpPr>
            <p:cNvPr id="10" name="Oval 9">
              <a:extLst>
                <a:ext uri="{FF2B5EF4-FFF2-40B4-BE49-F238E27FC236}">
                  <a16:creationId xmlns:a16="http://schemas.microsoft.com/office/drawing/2014/main" id="{49F853D6-E6CB-8E40-A83A-F376A28A89B9}"/>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4AE7C4D-7F2F-A344-9802-DCDB91EFCFC8}"/>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B74EB4-94BF-2647-9E05-D3600CAAA07E}"/>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583410A-D207-4D41-9557-599461656E1C}"/>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A33AD4-F769-AD40-858D-1F5BF4DCE4AB}"/>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F6FC08-DFE4-7547-973F-F7378B504492}"/>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B68C7-2B2C-AC4D-95D3-3B98165EE8AE}"/>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1E9422A-064C-364E-96C4-371D911E0051}"/>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689E86F-EB6B-8242-A8D9-CC04A92AD25E}"/>
                </a:ext>
              </a:extLst>
            </p:cNvPr>
            <p:cNvCxnSpPr>
              <a:stCxn id="10" idx="4"/>
              <a:endCxn id="11"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62FDA0B-44CD-CE4D-A87B-FC9F20947B73}"/>
                </a:ext>
              </a:extLst>
            </p:cNvPr>
            <p:cNvCxnSpPr>
              <a:cxnSpLocks/>
              <a:stCxn id="11" idx="7"/>
              <a:endCxn id="12"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B323169-67AB-0F41-A8CE-A72C29A16EC7}"/>
                </a:ext>
              </a:extLst>
            </p:cNvPr>
            <p:cNvCxnSpPr>
              <a:cxnSpLocks/>
              <a:stCxn id="12" idx="6"/>
              <a:endCxn id="14"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5D53DF6-0C1F-4F47-A45E-E3EB635ED0C9}"/>
                </a:ext>
              </a:extLst>
            </p:cNvPr>
            <p:cNvCxnSpPr>
              <a:cxnSpLocks/>
              <a:stCxn id="12" idx="6"/>
              <a:endCxn id="13"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7411257-B17D-A041-A110-864A1F1C506A}"/>
                </a:ext>
              </a:extLst>
            </p:cNvPr>
            <p:cNvCxnSpPr>
              <a:cxnSpLocks/>
              <a:stCxn id="13" idx="6"/>
              <a:endCxn id="17"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8E6A4A5-9B14-5F43-A8DD-26A00EA9638A}"/>
                </a:ext>
              </a:extLst>
            </p:cNvPr>
            <p:cNvCxnSpPr>
              <a:cxnSpLocks/>
              <a:stCxn id="14" idx="0"/>
              <a:endCxn id="13"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C281BA7-01BE-D940-AA44-3A569A520240}"/>
                </a:ext>
              </a:extLst>
            </p:cNvPr>
            <p:cNvCxnSpPr>
              <a:cxnSpLocks/>
              <a:stCxn id="11" idx="6"/>
              <a:endCxn id="14"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A233EB7-14AD-2E46-8DCD-8BAF462BCA48}"/>
                </a:ext>
              </a:extLst>
            </p:cNvPr>
            <p:cNvCxnSpPr>
              <a:cxnSpLocks/>
              <a:stCxn id="15" idx="1"/>
              <a:endCxn id="12"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5782EC-1A60-3C4B-8FEB-08A2CB1CD779}"/>
                </a:ext>
              </a:extLst>
            </p:cNvPr>
            <p:cNvCxnSpPr>
              <a:cxnSpLocks/>
              <a:stCxn id="15" idx="7"/>
              <a:endCxn id="16"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38BE008-A576-F04C-A45E-E1CAC39A221E}"/>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0E5CF1-C23E-1541-AA87-D1ADDDFA783A}"/>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FC0E0C-C87D-7A4E-AB5F-B26B4E71623C}"/>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A4D750-4421-C642-9FFE-1770D522AA90}"/>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940D6D-B7B4-7A41-85FF-AE9E2EF23055}"/>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F68E1-D0B0-624E-A42F-2CBE90333871}"/>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D8C80C-435C-DF41-8357-8BC7EE5B92B2}"/>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DAF4E9-1956-0347-820A-8EC5132991C4}"/>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E51CCEB-F095-0243-9637-E2C4E1DACC94}"/>
              </a:ext>
            </a:extLst>
          </p:cNvPr>
          <p:cNvGrpSpPr/>
          <p:nvPr/>
        </p:nvGrpSpPr>
        <p:grpSpPr>
          <a:xfrm>
            <a:off x="1073433" y="3912448"/>
            <a:ext cx="1574635" cy="986008"/>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0460680A-5331-E84E-A04C-18E406AD0A2D}"/>
              </a:ext>
            </a:extLst>
          </p:cNvPr>
          <p:cNvCxnSpPr>
            <a:cxnSpLocks/>
          </p:cNvCxnSpPr>
          <p:nvPr/>
        </p:nvCxnSpPr>
        <p:spPr>
          <a:xfrm>
            <a:off x="763438" y="5450816"/>
            <a:ext cx="72591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1695572" y="4788185"/>
                <a:ext cx="21996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1695572" y="4788185"/>
                <a:ext cx="219964" cy="276999"/>
              </a:xfrm>
              <a:prstGeom prst="rect">
                <a:avLst/>
              </a:prstGeom>
              <a:blipFill>
                <a:blip r:embed="rId4"/>
                <a:stretch>
                  <a:fillRect l="-27778" r="-33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5975F14-B696-E542-A9BD-863760954262}"/>
                  </a:ext>
                </a:extLst>
              </p:cNvPr>
              <p:cNvSpPr txBox="1"/>
              <p:nvPr/>
            </p:nvSpPr>
            <p:spPr>
              <a:xfrm>
                <a:off x="3731127" y="4786528"/>
                <a:ext cx="21996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oMath>
                  </m:oMathPara>
                </a14:m>
                <a:endParaRPr lang="en-US" dirty="0"/>
              </a:p>
            </p:txBody>
          </p:sp>
        </mc:Choice>
        <mc:Fallback xmlns="">
          <p:sp>
            <p:nvSpPr>
              <p:cNvPr id="65" name="TextBox 64">
                <a:extLst>
                  <a:ext uri="{FF2B5EF4-FFF2-40B4-BE49-F238E27FC236}">
                    <a16:creationId xmlns:a16="http://schemas.microsoft.com/office/drawing/2014/main" id="{A5975F14-B696-E542-A9BD-863760954262}"/>
                  </a:ext>
                </a:extLst>
              </p:cNvPr>
              <p:cNvSpPr txBox="1">
                <a:spLocks noRot="1" noChangeAspect="1" noMove="1" noResize="1" noEditPoints="1" noAdjustHandles="1" noChangeArrowheads="1" noChangeShapeType="1" noTextEdit="1"/>
              </p:cNvSpPr>
              <p:nvPr/>
            </p:nvSpPr>
            <p:spPr>
              <a:xfrm>
                <a:off x="3731127" y="4786528"/>
                <a:ext cx="219964" cy="276999"/>
              </a:xfrm>
              <a:prstGeom prst="rect">
                <a:avLst/>
              </a:prstGeom>
              <a:blipFill>
                <a:blip r:embed="rId5"/>
                <a:stretch>
                  <a:fillRect l="-26316" r="-26316" b="-17391"/>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8B7B8B81-B09A-9749-A09C-B7B241D42706}"/>
              </a:ext>
            </a:extLst>
          </p:cNvPr>
          <p:cNvGrpSpPr/>
          <p:nvPr/>
        </p:nvGrpSpPr>
        <p:grpSpPr>
          <a:xfrm>
            <a:off x="5431545" y="4042917"/>
            <a:ext cx="1574635" cy="762071"/>
            <a:chOff x="1138268" y="4525408"/>
            <a:chExt cx="2733675" cy="1323009"/>
          </a:xfrm>
        </p:grpSpPr>
        <p:sp>
          <p:nvSpPr>
            <p:cNvPr id="67" name="Oval 66">
              <a:extLst>
                <a:ext uri="{FF2B5EF4-FFF2-40B4-BE49-F238E27FC236}">
                  <a16:creationId xmlns:a16="http://schemas.microsoft.com/office/drawing/2014/main" id="{6D3CB5B3-ACCC-0A44-8284-5AD996DC62C5}"/>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707395B-82DA-B64A-85CA-60A1ACB890B8}"/>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BAA9732-4E3B-DF43-A222-4D3272A5E636}"/>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4D866BA-3B39-394D-B3E2-5A02CD7867A7}"/>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277BB0F-D53E-4E4C-9E4B-A978EDBB785B}"/>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278DE87-84EF-C349-B0C3-09ED9EC60E07}"/>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0282345-1B43-DE4F-BC2F-39C7D08F1CE3}"/>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E62B710-A93B-F64F-A2A8-E7EC78B4A588}"/>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650D47A-F957-C34E-B8B6-B7D4EAB51088}"/>
                </a:ext>
              </a:extLst>
            </p:cNvPr>
            <p:cNvCxnSpPr>
              <a:stCxn id="67" idx="4"/>
              <a:endCxn id="6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2E1B4D47-E7B7-1D41-B53E-78616F1B6FB3}"/>
                </a:ext>
              </a:extLst>
            </p:cNvPr>
            <p:cNvCxnSpPr>
              <a:cxnSpLocks/>
              <a:stCxn id="68" idx="7"/>
              <a:endCxn id="6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0C1EB1E-40A8-884F-9B4B-166C11ED509E}"/>
                </a:ext>
              </a:extLst>
            </p:cNvPr>
            <p:cNvCxnSpPr>
              <a:cxnSpLocks/>
              <a:stCxn id="69" idx="6"/>
              <a:endCxn id="7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27E612A-69F7-3649-899C-B006D2981E10}"/>
                </a:ext>
              </a:extLst>
            </p:cNvPr>
            <p:cNvCxnSpPr>
              <a:cxnSpLocks/>
              <a:stCxn id="69" idx="6"/>
              <a:endCxn id="7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EE309FE-0DDD-1444-919B-32B314E78382}"/>
                </a:ext>
              </a:extLst>
            </p:cNvPr>
            <p:cNvCxnSpPr>
              <a:cxnSpLocks/>
              <a:stCxn id="70" idx="6"/>
              <a:endCxn id="7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6BB7588-DBE9-5D47-A5C8-8D03271B52E8}"/>
                </a:ext>
              </a:extLst>
            </p:cNvPr>
            <p:cNvCxnSpPr>
              <a:cxnSpLocks/>
              <a:stCxn id="71" idx="0"/>
              <a:endCxn id="7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8539394E-7E3A-0A46-A54C-7F214E77B06E}"/>
                </a:ext>
              </a:extLst>
            </p:cNvPr>
            <p:cNvCxnSpPr>
              <a:cxnSpLocks/>
              <a:stCxn id="68" idx="6"/>
              <a:endCxn id="7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EDE9DD2-E235-F041-B3A5-B9F26C948976}"/>
                </a:ext>
              </a:extLst>
            </p:cNvPr>
            <p:cNvCxnSpPr>
              <a:cxnSpLocks/>
              <a:stCxn id="72" idx="1"/>
              <a:endCxn id="6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A41983B-A1CD-2147-8326-26F19A2CF065}"/>
                </a:ext>
              </a:extLst>
            </p:cNvPr>
            <p:cNvCxnSpPr>
              <a:cxnSpLocks/>
              <a:stCxn id="72" idx="7"/>
              <a:endCxn id="7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0FFB44D9-BB1E-EF47-95CE-B5C410985654}"/>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C03B3BB-020E-1048-9F0A-26EDA5A17189}"/>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FF93B5-0B16-CC4E-8633-8D18222F81B1}"/>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B1CC16E-9E51-5147-A4A6-875381D42E80}"/>
                  </a:ext>
                </a:extLst>
              </p:cNvPr>
              <p:cNvSpPr txBox="1"/>
              <p:nvPr/>
            </p:nvSpPr>
            <p:spPr>
              <a:xfrm>
                <a:off x="5996242" y="4822982"/>
                <a:ext cx="21996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7</m:t>
                          </m:r>
                        </m:sub>
                      </m:sSub>
                    </m:oMath>
                  </m:oMathPara>
                </a14:m>
                <a:endParaRPr lang="en-US" dirty="0"/>
              </a:p>
            </p:txBody>
          </p:sp>
        </mc:Choice>
        <mc:Fallback xmlns="">
          <p:sp>
            <p:nvSpPr>
              <p:cNvPr id="92" name="TextBox 91">
                <a:extLst>
                  <a:ext uri="{FF2B5EF4-FFF2-40B4-BE49-F238E27FC236}">
                    <a16:creationId xmlns:a16="http://schemas.microsoft.com/office/drawing/2014/main" id="{CB1CC16E-9E51-5147-A4A6-875381D42E80}"/>
                  </a:ext>
                </a:extLst>
              </p:cNvPr>
              <p:cNvSpPr txBox="1">
                <a:spLocks noRot="1" noChangeAspect="1" noMove="1" noResize="1" noEditPoints="1" noAdjustHandles="1" noChangeArrowheads="1" noChangeShapeType="1" noTextEdit="1"/>
              </p:cNvSpPr>
              <p:nvPr/>
            </p:nvSpPr>
            <p:spPr>
              <a:xfrm>
                <a:off x="5996242" y="4822982"/>
                <a:ext cx="219964" cy="276999"/>
              </a:xfrm>
              <a:prstGeom prst="rect">
                <a:avLst/>
              </a:prstGeom>
              <a:blipFill>
                <a:blip r:embed="rId6"/>
                <a:stretch>
                  <a:fillRect l="-27778" r="-33333" b="-17391"/>
                </a:stretch>
              </a:blipFill>
            </p:spPr>
            <p:txBody>
              <a:bodyPr/>
              <a:lstStyle/>
              <a:p>
                <a:r>
                  <a:rPr lang="en-US">
                    <a:noFill/>
                  </a:rPr>
                  <a:t> </a:t>
                </a:r>
              </a:p>
            </p:txBody>
          </p:sp>
        </mc:Fallback>
      </mc:AlternateContent>
      <p:sp>
        <p:nvSpPr>
          <p:cNvPr id="93" name="Rectangle 92">
            <a:extLst>
              <a:ext uri="{FF2B5EF4-FFF2-40B4-BE49-F238E27FC236}">
                <a16:creationId xmlns:a16="http://schemas.microsoft.com/office/drawing/2014/main" id="{79759735-7107-1E4B-8392-2B4E64A88F3C}"/>
              </a:ext>
            </a:extLst>
          </p:cNvPr>
          <p:cNvSpPr/>
          <p:nvPr/>
        </p:nvSpPr>
        <p:spPr>
          <a:xfrm>
            <a:off x="763438" y="5138621"/>
            <a:ext cx="1685077" cy="369332"/>
          </a:xfrm>
          <a:prstGeom prst="rect">
            <a:avLst/>
          </a:prstGeom>
        </p:spPr>
        <p:txBody>
          <a:bodyPr wrap="none">
            <a:spAutoFit/>
          </a:bodyPr>
          <a:lstStyle/>
          <a:p>
            <a:r>
              <a:rPr lang="en-US" dirty="0"/>
              <a:t>Low frequency</a:t>
            </a:r>
          </a:p>
        </p:txBody>
      </p:sp>
      <p:sp>
        <p:nvSpPr>
          <p:cNvPr id="94" name="Rectangle 93">
            <a:extLst>
              <a:ext uri="{FF2B5EF4-FFF2-40B4-BE49-F238E27FC236}">
                <a16:creationId xmlns:a16="http://schemas.microsoft.com/office/drawing/2014/main" id="{9C5DBC91-7EC2-AC45-9EA0-84370A4A8AAC}"/>
              </a:ext>
            </a:extLst>
          </p:cNvPr>
          <p:cNvSpPr/>
          <p:nvPr/>
        </p:nvSpPr>
        <p:spPr>
          <a:xfrm>
            <a:off x="6620884" y="5136899"/>
            <a:ext cx="1736373" cy="369332"/>
          </a:xfrm>
          <a:prstGeom prst="rect">
            <a:avLst/>
          </a:prstGeom>
        </p:spPr>
        <p:txBody>
          <a:bodyPr wrap="none">
            <a:spAutoFit/>
          </a:bodyPr>
          <a:lstStyle/>
          <a:p>
            <a:r>
              <a:rPr lang="en-US" dirty="0"/>
              <a:t>High frequency</a:t>
            </a: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4E502A5-0CB7-334D-8918-27302207051F}"/>
                  </a:ext>
                </a:extLst>
              </p:cNvPr>
              <p:cNvSpPr txBox="1"/>
              <p:nvPr/>
            </p:nvSpPr>
            <p:spPr>
              <a:xfrm>
                <a:off x="829090" y="5506711"/>
                <a:ext cx="1818978" cy="2882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0</m:t>
                          </m:r>
                        </m:sub>
                        <m:sup>
                          <m:r>
                            <a:rPr lang="en-US" b="1" i="1">
                              <a:latin typeface="Cambria Math" panose="02040503050406030204" pitchFamily="18" charset="0"/>
                            </a:rPr>
                            <m:t>𝑻</m:t>
                          </m:r>
                        </m:sup>
                      </m:sSubSup>
                      <m:r>
                        <a:rPr lang="en-US" b="1" i="1">
                          <a:latin typeface="Cambria Math" panose="02040503050406030204" pitchFamily="18" charset="0"/>
                        </a:rPr>
                        <m:t>𝑳</m:t>
                      </m:r>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b="1" i="1">
                              <a:latin typeface="Cambria Math" panose="02040503050406030204" pitchFamily="18" charset="0"/>
                            </a:rPr>
                            <m:t>𝟎</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𝝀</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𝟎</m:t>
                      </m:r>
                    </m:oMath>
                  </m:oMathPara>
                </a14:m>
                <a:endParaRPr lang="en-US" dirty="0"/>
              </a:p>
            </p:txBody>
          </p:sp>
        </mc:Choice>
        <mc:Fallback xmlns="">
          <p:sp>
            <p:nvSpPr>
              <p:cNvPr id="95" name="TextBox 94">
                <a:extLst>
                  <a:ext uri="{FF2B5EF4-FFF2-40B4-BE49-F238E27FC236}">
                    <a16:creationId xmlns:a16="http://schemas.microsoft.com/office/drawing/2014/main" id="{B4E502A5-0CB7-334D-8918-27302207051F}"/>
                  </a:ext>
                </a:extLst>
              </p:cNvPr>
              <p:cNvSpPr txBox="1">
                <a:spLocks noRot="1" noChangeAspect="1" noMove="1" noResize="1" noEditPoints="1" noAdjustHandles="1" noChangeArrowheads="1" noChangeShapeType="1" noTextEdit="1"/>
              </p:cNvSpPr>
              <p:nvPr/>
            </p:nvSpPr>
            <p:spPr>
              <a:xfrm>
                <a:off x="829090" y="5506711"/>
                <a:ext cx="1818978" cy="288220"/>
              </a:xfrm>
              <a:prstGeom prst="rect">
                <a:avLst/>
              </a:prstGeom>
              <a:blipFill>
                <a:blip r:embed="rId7"/>
                <a:stretch>
                  <a:fillRect t="-4167"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1AC1D48-ECBA-A241-8189-6DBBD734916B}"/>
                  </a:ext>
                </a:extLst>
              </p:cNvPr>
              <p:cNvSpPr txBox="1"/>
              <p:nvPr/>
            </p:nvSpPr>
            <p:spPr>
              <a:xfrm>
                <a:off x="3228026" y="5523455"/>
                <a:ext cx="1258733" cy="2859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1</m:t>
                          </m:r>
                        </m:sub>
                        <m:sup>
                          <m:r>
                            <a:rPr lang="en-US" b="1" i="1">
                              <a:latin typeface="Cambria Math" panose="02040503050406030204" pitchFamily="18" charset="0"/>
                            </a:rPr>
                            <m:t>𝑻</m:t>
                          </m:r>
                        </m:sup>
                      </m:sSubSup>
                      <m:r>
                        <a:rPr lang="en-US" b="1" i="1">
                          <a:latin typeface="Cambria Math" panose="02040503050406030204" pitchFamily="18" charset="0"/>
                        </a:rPr>
                        <m:t>𝑳</m:t>
                      </m:r>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𝝀</m:t>
                          </m:r>
                        </m:e>
                        <m:sub>
                          <m:r>
                            <a:rPr lang="en-US" b="1" i="1">
                              <a:latin typeface="Cambria Math" panose="02040503050406030204" pitchFamily="18" charset="0"/>
                            </a:rPr>
                            <m:t>𝟏</m:t>
                          </m:r>
                        </m:sub>
                      </m:sSub>
                    </m:oMath>
                  </m:oMathPara>
                </a14:m>
                <a:endParaRPr lang="en-US" dirty="0"/>
              </a:p>
            </p:txBody>
          </p:sp>
        </mc:Choice>
        <mc:Fallback xmlns="">
          <p:sp>
            <p:nvSpPr>
              <p:cNvPr id="96" name="TextBox 95">
                <a:extLst>
                  <a:ext uri="{FF2B5EF4-FFF2-40B4-BE49-F238E27FC236}">
                    <a16:creationId xmlns:a16="http://schemas.microsoft.com/office/drawing/2014/main" id="{C1AC1D48-ECBA-A241-8189-6DBBD734916B}"/>
                  </a:ext>
                </a:extLst>
              </p:cNvPr>
              <p:cNvSpPr txBox="1">
                <a:spLocks noRot="1" noChangeAspect="1" noMove="1" noResize="1" noEditPoints="1" noAdjustHandles="1" noChangeArrowheads="1" noChangeShapeType="1" noTextEdit="1"/>
              </p:cNvSpPr>
              <p:nvPr/>
            </p:nvSpPr>
            <p:spPr>
              <a:xfrm>
                <a:off x="3228026" y="5523455"/>
                <a:ext cx="1258733" cy="285976"/>
              </a:xfrm>
              <a:prstGeom prst="rect">
                <a:avLst/>
              </a:prstGeom>
              <a:blipFill>
                <a:blip r:embed="rId8"/>
                <a:stretch>
                  <a:fillRect l="-2000" r="-1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62D7568-3089-9C4F-8F78-4BDA9E61A0CD}"/>
                  </a:ext>
                </a:extLst>
              </p:cNvPr>
              <p:cNvSpPr txBox="1"/>
              <p:nvPr/>
            </p:nvSpPr>
            <p:spPr>
              <a:xfrm>
                <a:off x="5431545" y="5508055"/>
                <a:ext cx="1419158" cy="285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7</m:t>
                          </m:r>
                        </m:sub>
                        <m:sup>
                          <m:r>
                            <a:rPr lang="en-US" b="1" i="1">
                              <a:latin typeface="Cambria Math" panose="02040503050406030204" pitchFamily="18" charset="0"/>
                            </a:rPr>
                            <m:t>𝑻</m:t>
                          </m:r>
                        </m:sup>
                      </m:sSubSup>
                      <m:r>
                        <a:rPr lang="en-US" b="1" i="1">
                          <a:latin typeface="Cambria Math" panose="02040503050406030204" pitchFamily="18" charset="0"/>
                        </a:rPr>
                        <m:t>𝑳</m:t>
                      </m:r>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b="1" i="1">
                              <a:latin typeface="Cambria Math" panose="02040503050406030204" pitchFamily="18" charset="0"/>
                            </a:rPr>
                            <m:t>𝟕</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𝝀</m:t>
                          </m:r>
                        </m:e>
                        <m:sub>
                          <m:r>
                            <a:rPr lang="en-US" b="1" i="1">
                              <a:latin typeface="Cambria Math" panose="02040503050406030204" pitchFamily="18" charset="0"/>
                            </a:rPr>
                            <m:t>𝟕</m:t>
                          </m:r>
                        </m:sub>
                      </m:sSub>
                    </m:oMath>
                  </m:oMathPara>
                </a14:m>
                <a:endParaRPr lang="en-US" dirty="0"/>
              </a:p>
            </p:txBody>
          </p:sp>
        </mc:Choice>
        <mc:Fallback xmlns="">
          <p:sp>
            <p:nvSpPr>
              <p:cNvPr id="97" name="TextBox 96">
                <a:extLst>
                  <a:ext uri="{FF2B5EF4-FFF2-40B4-BE49-F238E27FC236}">
                    <a16:creationId xmlns:a16="http://schemas.microsoft.com/office/drawing/2014/main" id="{A62D7568-3089-9C4F-8F78-4BDA9E61A0CD}"/>
                  </a:ext>
                </a:extLst>
              </p:cNvPr>
              <p:cNvSpPr txBox="1">
                <a:spLocks noRot="1" noChangeAspect="1" noMove="1" noResize="1" noEditPoints="1" noAdjustHandles="1" noChangeArrowheads="1" noChangeShapeType="1" noTextEdit="1"/>
              </p:cNvSpPr>
              <p:nvPr/>
            </p:nvSpPr>
            <p:spPr>
              <a:xfrm>
                <a:off x="5431545" y="5508055"/>
                <a:ext cx="1419158" cy="285463"/>
              </a:xfrm>
              <a:prstGeom prst="rect">
                <a:avLst/>
              </a:prstGeom>
              <a:blipFill>
                <a:blip r:embed="rId9"/>
                <a:stretch>
                  <a:fillRect b="-12500"/>
                </a:stretch>
              </a:blipFill>
            </p:spPr>
            <p:txBody>
              <a:bodyPr/>
              <a:lstStyle/>
              <a:p>
                <a:r>
                  <a:rPr lang="en-US">
                    <a:noFill/>
                  </a:rPr>
                  <a:t> </a:t>
                </a:r>
              </a:p>
            </p:txBody>
          </p:sp>
        </mc:Fallback>
      </mc:AlternateContent>
      <p:cxnSp>
        <p:nvCxnSpPr>
          <p:cNvPr id="100" name="Straight Connector 99">
            <a:extLst>
              <a:ext uri="{FF2B5EF4-FFF2-40B4-BE49-F238E27FC236}">
                <a16:creationId xmlns:a16="http://schemas.microsoft.com/office/drawing/2014/main" id="{78C04A79-B739-524F-B13B-329666615435}"/>
              </a:ext>
            </a:extLst>
          </p:cNvPr>
          <p:cNvCxnSpPr>
            <a:cxnSpLocks/>
          </p:cNvCxnSpPr>
          <p:nvPr/>
        </p:nvCxnSpPr>
        <p:spPr>
          <a:xfrm flipH="1">
            <a:off x="6892906" y="4503478"/>
            <a:ext cx="2479" cy="12068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223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pPr algn="l"/>
            <a:r>
              <a:rPr lang="en-US" dirty="0">
                <a:solidFill>
                  <a:schemeClr val="bg1"/>
                </a:solidFill>
              </a:rPr>
              <a:t>Graph Fourier Transform</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55</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628650" y="2030375"/>
                <a:ext cx="6728514" cy="415498"/>
              </a:xfrm>
              <a:prstGeom prst="rect">
                <a:avLst/>
              </a:prstGeom>
              <a:noFill/>
            </p:spPr>
            <p:txBody>
              <a:bodyPr wrap="square" rtlCol="0">
                <a:spAutoFit/>
              </a:bodyPr>
              <a:lstStyle/>
              <a:p>
                <a:r>
                  <a:rPr lang="en-US" sz="2100" dirty="0">
                    <a:solidFill>
                      <a:schemeClr val="accent5">
                        <a:lumMod val="75000"/>
                      </a:schemeClr>
                    </a:solidFill>
                  </a:rPr>
                  <a:t>A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 can be written as graph Fourier series:   </a:t>
                </a:r>
                <a:endParaRPr lang="en-US" sz="21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628650" y="2030375"/>
                <a:ext cx="6728514" cy="415498"/>
              </a:xfrm>
              <a:prstGeom prst="rect">
                <a:avLst/>
              </a:prstGeom>
              <a:blipFill>
                <a:blip r:embed="rId2"/>
                <a:stretch>
                  <a:fillRect l="-942"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628650" y="3411680"/>
                <a:ext cx="2752905" cy="738664"/>
              </a:xfrm>
              <a:prstGeom prst="rect">
                <a:avLst/>
              </a:prstGeom>
              <a:noFill/>
            </p:spPr>
            <p:txBody>
              <a:bodyPr wrap="square"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𝑢</m:t>
                        </m:r>
                      </m:e>
                      <m:sub>
                        <m:r>
                          <a:rPr lang="en-US" sz="2100" i="1">
                            <a:latin typeface="Cambria Math" panose="02040503050406030204" pitchFamily="18" charset="0"/>
                          </a:rPr>
                          <m:t>𝑖</m:t>
                        </m:r>
                      </m:sub>
                    </m:sSub>
                    <m:r>
                      <a:rPr lang="en-US" sz="2100" i="1">
                        <a:latin typeface="Cambria Math" panose="02040503050406030204" pitchFamily="18" charset="0"/>
                      </a:rPr>
                      <m:t>:</m:t>
                    </m:r>
                  </m:oMath>
                </a14:m>
                <a:r>
                  <a:rPr lang="en-US" sz="2100" dirty="0"/>
                  <a:t> graph Fourier mode</a:t>
                </a:r>
                <a:endParaRPr lang="en-US" sz="21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628650" y="3411680"/>
                <a:ext cx="2752905" cy="738664"/>
              </a:xfrm>
              <a:prstGeom prst="rect">
                <a:avLst/>
              </a:prstGeom>
              <a:blipFill>
                <a:blip r:embed="rId3"/>
                <a:stretch>
                  <a:fillRect l="-2294" t="-5085"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3808563" y="3411680"/>
                <a:ext cx="2752905" cy="415498"/>
              </a:xfrm>
              <a:prstGeom prst="rect">
                <a:avLst/>
              </a:prstGeom>
              <a:noFill/>
            </p:spPr>
            <p:txBody>
              <a:bodyPr wrap="square"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𝑖</m:t>
                        </m:r>
                      </m:sub>
                    </m:sSub>
                    <m:r>
                      <a:rPr lang="en-US" sz="2100" i="1">
                        <a:latin typeface="Cambria Math" panose="02040503050406030204" pitchFamily="18" charset="0"/>
                      </a:rPr>
                      <m:t>:</m:t>
                    </m:r>
                  </m:oMath>
                </a14:m>
                <a:r>
                  <a:rPr lang="en-US" sz="2100" dirty="0"/>
                  <a:t> frequency</a:t>
                </a:r>
                <a:endParaRPr lang="en-US" sz="21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3808563" y="3411680"/>
                <a:ext cx="2752905" cy="415498"/>
              </a:xfrm>
              <a:prstGeom prst="rect">
                <a:avLst/>
              </a:prstGeom>
              <a:blipFill>
                <a:blip r:embed="rId4"/>
                <a:stretch>
                  <a:fillRect l="-461" t="-8824"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E8324B6-A0FF-3644-B8E8-AF68A3AE601C}"/>
              </a:ext>
            </a:extLst>
          </p:cNvPr>
          <p:cNvPicPr>
            <a:picLocks noChangeAspect="1"/>
          </p:cNvPicPr>
          <p:nvPr/>
        </p:nvPicPr>
        <p:blipFill>
          <a:blip r:embed="rId5"/>
          <a:stretch>
            <a:fillRect/>
          </a:stretch>
        </p:blipFill>
        <p:spPr>
          <a:xfrm>
            <a:off x="3451207" y="2506470"/>
            <a:ext cx="1390821" cy="66079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2208-0176-9F41-BEFA-C00AA028AC9E}"/>
                  </a:ext>
                </a:extLst>
              </p:cNvPr>
              <p:cNvSpPr txBox="1"/>
              <p:nvPr/>
            </p:nvSpPr>
            <p:spPr>
              <a:xfrm>
                <a:off x="5842239" y="3429000"/>
                <a:ext cx="3228436" cy="756810"/>
              </a:xfrm>
              <a:prstGeom prst="rect">
                <a:avLst/>
              </a:prstGeom>
              <a:noFill/>
            </p:spPr>
            <p:txBody>
              <a:bodyPr wrap="square" rtlCol="0">
                <a:spAutoFit/>
              </a:bodyPr>
              <a:lstStyle/>
              <a:p>
                <a14:m>
                  <m:oMath xmlns:m="http://schemas.openxmlformats.org/officeDocument/2006/math">
                    <m:sSub>
                      <m:sSubPr>
                        <m:ctrlPr>
                          <a:rPr lang="en-US" sz="2100" i="1">
                            <a:latin typeface="Cambria Math" panose="02040503050406030204" pitchFamily="18" charset="0"/>
                          </a:rPr>
                        </m:ctrlPr>
                      </m:sSubPr>
                      <m:e>
                        <m:acc>
                          <m:accPr>
                            <m:chr m:val="̂"/>
                            <m:ctrlPr>
                              <a:rPr lang="en-US" sz="2100" i="1">
                                <a:latin typeface="Cambria Math" panose="02040503050406030204" pitchFamily="18" charset="0"/>
                              </a:rPr>
                            </m:ctrlPr>
                          </m:accPr>
                          <m:e>
                            <m:r>
                              <a:rPr lang="en-US" sz="2100" i="1">
                                <a:latin typeface="Cambria Math" panose="02040503050406030204" pitchFamily="18" charset="0"/>
                              </a:rPr>
                              <m:t>𝑓</m:t>
                            </m:r>
                          </m:e>
                        </m:acc>
                      </m:e>
                      <m:sub>
                        <m:r>
                          <a:rPr lang="en-US" sz="2100" i="1">
                            <a:latin typeface="Cambria Math" panose="02040503050406030204" pitchFamily="18" charset="0"/>
                          </a:rPr>
                          <m:t>𝑖</m:t>
                        </m:r>
                      </m:sub>
                    </m:sSub>
                    <m:r>
                      <a:rPr lang="en-US" sz="2100" i="1">
                        <a:latin typeface="Cambria Math" panose="02040503050406030204" pitchFamily="18" charset="0"/>
                      </a:rPr>
                      <m:t>:</m:t>
                    </m:r>
                  </m:oMath>
                </a14:m>
                <a:r>
                  <a:rPr lang="en-US" sz="2100" dirty="0"/>
                  <a:t> graph Fourier coefficients</a:t>
                </a:r>
                <a:endParaRPr lang="en-US" sz="2100" dirty="0">
                  <a:solidFill>
                    <a:srgbClr val="FF0000"/>
                  </a:solidFill>
                </a:endParaRPr>
              </a:p>
            </p:txBody>
          </p:sp>
        </mc:Choice>
        <mc:Fallback xmlns="">
          <p:sp>
            <p:nvSpPr>
              <p:cNvPr id="10" name="TextBox 9">
                <a:extLst>
                  <a:ext uri="{FF2B5EF4-FFF2-40B4-BE49-F238E27FC236}">
                    <a16:creationId xmlns:a16="http://schemas.microsoft.com/office/drawing/2014/main" id="{AC122208-0176-9F41-BEFA-C00AA028AC9E}"/>
                  </a:ext>
                </a:extLst>
              </p:cNvPr>
              <p:cNvSpPr txBox="1">
                <a:spLocks noRot="1" noChangeAspect="1" noMove="1" noResize="1" noEditPoints="1" noAdjustHandles="1" noChangeArrowheads="1" noChangeShapeType="1" noTextEdit="1"/>
              </p:cNvSpPr>
              <p:nvPr/>
            </p:nvSpPr>
            <p:spPr>
              <a:xfrm>
                <a:off x="5842239" y="3429000"/>
                <a:ext cx="3228436" cy="756810"/>
              </a:xfrm>
              <a:prstGeom prst="rect">
                <a:avLst/>
              </a:prstGeom>
              <a:blipFill>
                <a:blip r:embed="rId6"/>
                <a:stretch>
                  <a:fillRect l="-1953" t="-1667" b="-150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075D87DF-5961-6448-858F-DD7EBEAECE68}"/>
              </a:ext>
            </a:extLst>
          </p:cNvPr>
          <p:cNvCxnSpPr>
            <a:cxnSpLocks/>
          </p:cNvCxnSpPr>
          <p:nvPr/>
        </p:nvCxnSpPr>
        <p:spPr>
          <a:xfrm>
            <a:off x="4291609" y="2984426"/>
            <a:ext cx="313430"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A744D5C-21CF-774A-A3BB-C35E4EB4CEB3}"/>
              </a:ext>
            </a:extLst>
          </p:cNvPr>
          <p:cNvPicPr>
            <a:picLocks noChangeAspect="1"/>
          </p:cNvPicPr>
          <p:nvPr/>
        </p:nvPicPr>
        <p:blipFill>
          <a:blip r:embed="rId7"/>
          <a:stretch>
            <a:fillRect/>
          </a:stretch>
        </p:blipFill>
        <p:spPr>
          <a:xfrm>
            <a:off x="4291608" y="3096800"/>
            <a:ext cx="411121" cy="225272"/>
          </a:xfrm>
          <a:prstGeom prst="rect">
            <a:avLst/>
          </a:prstGeom>
        </p:spPr>
      </p:pic>
    </p:spTree>
    <p:extLst>
      <p:ext uri="{BB962C8B-B14F-4D97-AF65-F5344CB8AC3E}">
        <p14:creationId xmlns:p14="http://schemas.microsoft.com/office/powerpoint/2010/main" val="2871001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pPr algn="l"/>
            <a:r>
              <a:rPr lang="en-US" dirty="0">
                <a:solidFill>
                  <a:schemeClr val="bg1"/>
                </a:solidFill>
              </a:rPr>
              <a:t>Graph Fourier Transform (GFT)</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56</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628650" y="2030375"/>
                <a:ext cx="6728514" cy="415498"/>
              </a:xfrm>
              <a:prstGeom prst="rect">
                <a:avLst/>
              </a:prstGeom>
              <a:noFill/>
            </p:spPr>
            <p:txBody>
              <a:bodyPr wrap="square" rtlCol="0">
                <a:spAutoFit/>
              </a:bodyPr>
              <a:lstStyle/>
              <a:p>
                <a:r>
                  <a:rPr lang="en-US" sz="2100" dirty="0">
                    <a:solidFill>
                      <a:schemeClr val="accent5">
                        <a:lumMod val="75000"/>
                      </a:schemeClr>
                    </a:solidFill>
                  </a:rPr>
                  <a:t>A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 can be written as graph Fourier series:   </a:t>
                </a:r>
                <a:endParaRPr lang="en-US" sz="21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628650" y="2030375"/>
                <a:ext cx="6728514" cy="415498"/>
              </a:xfrm>
              <a:prstGeom prst="rect">
                <a:avLst/>
              </a:prstGeom>
              <a:blipFill>
                <a:blip r:embed="rId2"/>
                <a:stretch>
                  <a:fillRect l="-942"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628650" y="3411680"/>
                <a:ext cx="2752905" cy="323165"/>
              </a:xfrm>
              <a:prstGeom prst="rect">
                <a:avLst/>
              </a:prstGeom>
              <a:noFill/>
            </p:spPr>
            <p:txBody>
              <a:bodyPr wrap="square" rtlCol="0">
                <a:spAutoFit/>
              </a:bodyPr>
              <a:lstStyle/>
              <a:p>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𝑢</m:t>
                        </m:r>
                      </m:e>
                      <m:sub>
                        <m:r>
                          <a:rPr lang="en-US" sz="1500" i="1">
                            <a:latin typeface="Cambria Math" panose="02040503050406030204" pitchFamily="18" charset="0"/>
                          </a:rPr>
                          <m:t>𝑖</m:t>
                        </m:r>
                      </m:sub>
                    </m:sSub>
                    <m:r>
                      <a:rPr lang="en-US" sz="1500" i="1">
                        <a:latin typeface="Cambria Math" panose="02040503050406030204" pitchFamily="18" charset="0"/>
                      </a:rPr>
                      <m:t>:</m:t>
                    </m:r>
                  </m:oMath>
                </a14:m>
                <a:r>
                  <a:rPr lang="en-US" sz="1500" dirty="0"/>
                  <a:t> graph Fourier mode</a:t>
                </a:r>
                <a:endParaRPr lang="en-US" sz="15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628650" y="3411680"/>
                <a:ext cx="2752905" cy="323165"/>
              </a:xfrm>
              <a:prstGeom prst="rect">
                <a:avLst/>
              </a:prstGeom>
              <a:blipFill>
                <a:blip r:embed="rId3"/>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3808563" y="3411680"/>
                <a:ext cx="2752905" cy="323165"/>
              </a:xfrm>
              <a:prstGeom prst="rect">
                <a:avLst/>
              </a:prstGeom>
              <a:noFill/>
            </p:spPr>
            <p:txBody>
              <a:bodyPr wrap="square" rtlCol="0">
                <a:spAutoFit/>
              </a:bodyPr>
              <a:lstStyle/>
              <a:p>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𝜆</m:t>
                        </m:r>
                      </m:e>
                      <m:sub>
                        <m:r>
                          <a:rPr lang="en-US" sz="1500" i="1">
                            <a:latin typeface="Cambria Math" panose="02040503050406030204" pitchFamily="18" charset="0"/>
                          </a:rPr>
                          <m:t>𝑖</m:t>
                        </m:r>
                      </m:sub>
                    </m:sSub>
                    <m:r>
                      <a:rPr lang="en-US" sz="1500" i="1">
                        <a:latin typeface="Cambria Math" panose="02040503050406030204" pitchFamily="18" charset="0"/>
                      </a:rPr>
                      <m:t>:</m:t>
                    </m:r>
                  </m:oMath>
                </a14:m>
                <a:r>
                  <a:rPr lang="en-US" sz="1500" dirty="0"/>
                  <a:t> frequency</a:t>
                </a:r>
                <a:endParaRPr lang="en-US" sz="15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3808563" y="3411680"/>
                <a:ext cx="2752905" cy="323165"/>
              </a:xfrm>
              <a:prstGeom prst="rect">
                <a:avLst/>
              </a:prstGeom>
              <a:blipFill>
                <a:blip r:embed="rId4"/>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6A64C1-5658-D949-8B12-481C050291DB}"/>
                  </a:ext>
                </a:extLst>
              </p:cNvPr>
              <p:cNvSpPr txBox="1"/>
              <p:nvPr/>
            </p:nvSpPr>
            <p:spPr>
              <a:xfrm>
                <a:off x="5842239" y="3429000"/>
                <a:ext cx="3228436" cy="336182"/>
              </a:xfrm>
              <a:prstGeom prst="rect">
                <a:avLst/>
              </a:prstGeom>
              <a:noFill/>
            </p:spPr>
            <p:txBody>
              <a:bodyPr wrap="square" rtlCol="0">
                <a:spAutoFit/>
              </a:bodyPr>
              <a:lstStyle/>
              <a:p>
                <a14:m>
                  <m:oMath xmlns:m="http://schemas.openxmlformats.org/officeDocument/2006/math">
                    <m:sSub>
                      <m:sSubPr>
                        <m:ctrlPr>
                          <a:rPr lang="en-US" sz="1500" i="1">
                            <a:latin typeface="Cambria Math" panose="02040503050406030204" pitchFamily="18" charset="0"/>
                          </a:rPr>
                        </m:ctrlPr>
                      </m:sSubPr>
                      <m:e>
                        <m:acc>
                          <m:accPr>
                            <m:chr m:val="̂"/>
                            <m:ctrlPr>
                              <a:rPr lang="en-US" sz="1500" i="1">
                                <a:latin typeface="Cambria Math" panose="02040503050406030204" pitchFamily="18" charset="0"/>
                              </a:rPr>
                            </m:ctrlPr>
                          </m:accPr>
                          <m:e>
                            <m:r>
                              <a:rPr lang="en-US" sz="1500" i="1">
                                <a:latin typeface="Cambria Math" panose="02040503050406030204" pitchFamily="18" charset="0"/>
                              </a:rPr>
                              <m:t>𝑓</m:t>
                            </m:r>
                          </m:e>
                        </m:acc>
                      </m:e>
                      <m:sub>
                        <m:r>
                          <a:rPr lang="en-US" sz="1500" i="1">
                            <a:latin typeface="Cambria Math" panose="02040503050406030204" pitchFamily="18" charset="0"/>
                          </a:rPr>
                          <m:t>𝑖</m:t>
                        </m:r>
                      </m:sub>
                    </m:sSub>
                    <m:r>
                      <a:rPr lang="en-US" sz="1500" i="1">
                        <a:latin typeface="Cambria Math" panose="02040503050406030204" pitchFamily="18" charset="0"/>
                      </a:rPr>
                      <m:t>:</m:t>
                    </m:r>
                  </m:oMath>
                </a14:m>
                <a:r>
                  <a:rPr lang="en-US" sz="1500" dirty="0"/>
                  <a:t> graph Fourier coefficients</a:t>
                </a:r>
                <a:endParaRPr lang="en-US" sz="1500" dirty="0">
                  <a:solidFill>
                    <a:srgbClr val="FF0000"/>
                  </a:solidFill>
                </a:endParaRPr>
              </a:p>
            </p:txBody>
          </p:sp>
        </mc:Choice>
        <mc:Fallback xmlns="">
          <p:sp>
            <p:nvSpPr>
              <p:cNvPr id="20" name="TextBox 19">
                <a:extLst>
                  <a:ext uri="{FF2B5EF4-FFF2-40B4-BE49-F238E27FC236}">
                    <a16:creationId xmlns:a16="http://schemas.microsoft.com/office/drawing/2014/main" id="{516A64C1-5658-D949-8B12-481C050291DB}"/>
                  </a:ext>
                </a:extLst>
              </p:cNvPr>
              <p:cNvSpPr txBox="1">
                <a:spLocks noRot="1" noChangeAspect="1" noMove="1" noResize="1" noEditPoints="1" noAdjustHandles="1" noChangeArrowheads="1" noChangeShapeType="1" noTextEdit="1"/>
              </p:cNvSpPr>
              <p:nvPr/>
            </p:nvSpPr>
            <p:spPr>
              <a:xfrm>
                <a:off x="5842239" y="3429000"/>
                <a:ext cx="3228436" cy="336182"/>
              </a:xfrm>
              <a:prstGeom prst="rect">
                <a:avLst/>
              </a:prstGeom>
              <a:blipFill>
                <a:blip r:embed="rId5"/>
                <a:stretch>
                  <a:fillRect t="-3704" b="-18519"/>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28A802B-9C62-5543-8401-580E43ED46C0}"/>
              </a:ext>
            </a:extLst>
          </p:cNvPr>
          <p:cNvPicPr>
            <a:picLocks noChangeAspect="1"/>
          </p:cNvPicPr>
          <p:nvPr/>
        </p:nvPicPr>
        <p:blipFill>
          <a:blip r:embed="rId6"/>
          <a:stretch>
            <a:fillRect/>
          </a:stretch>
        </p:blipFill>
        <p:spPr>
          <a:xfrm>
            <a:off x="1081537" y="4229085"/>
            <a:ext cx="1282795" cy="1031951"/>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B9CE63-D095-6C4D-A269-C47FDEA44F11}"/>
                  </a:ext>
                </a:extLst>
              </p:cNvPr>
              <p:cNvSpPr txBox="1"/>
              <p:nvPr/>
            </p:nvSpPr>
            <p:spPr>
              <a:xfrm>
                <a:off x="985387" y="5362748"/>
                <a:ext cx="1809572" cy="323165"/>
              </a:xfrm>
              <a:prstGeom prst="rect">
                <a:avLst/>
              </a:prstGeom>
              <a:noFill/>
            </p:spPr>
            <p:txBody>
              <a:bodyPr wrap="square" rtlCol="0">
                <a:spAutoFit/>
              </a:bodyPr>
              <a:lstStyle/>
              <a:p>
                <a:r>
                  <a:rPr lang="en-US" sz="1500" dirty="0"/>
                  <a:t>Spatial domain: </a:t>
                </a:r>
                <a14:m>
                  <m:oMath xmlns:m="http://schemas.openxmlformats.org/officeDocument/2006/math">
                    <m:r>
                      <a:rPr lang="en-US" sz="1500" b="1" i="1" smtClean="0">
                        <a:latin typeface="Cambria Math" panose="02040503050406030204" pitchFamily="18" charset="0"/>
                      </a:rPr>
                      <m:t>𝒇</m:t>
                    </m:r>
                  </m:oMath>
                </a14:m>
                <a:endParaRPr lang="en-US" sz="1500" b="1" dirty="0"/>
              </a:p>
            </p:txBody>
          </p:sp>
        </mc:Choice>
        <mc:Fallback xmlns="">
          <p:sp>
            <p:nvSpPr>
              <p:cNvPr id="22" name="TextBox 21">
                <a:extLst>
                  <a:ext uri="{FF2B5EF4-FFF2-40B4-BE49-F238E27FC236}">
                    <a16:creationId xmlns:a16="http://schemas.microsoft.com/office/drawing/2014/main" id="{41B9CE63-D095-6C4D-A269-C47FDEA44F11}"/>
                  </a:ext>
                </a:extLst>
              </p:cNvPr>
              <p:cNvSpPr txBox="1">
                <a:spLocks noRot="1" noChangeAspect="1" noMove="1" noResize="1" noEditPoints="1" noAdjustHandles="1" noChangeArrowheads="1" noChangeShapeType="1" noTextEdit="1"/>
              </p:cNvSpPr>
              <p:nvPr/>
            </p:nvSpPr>
            <p:spPr>
              <a:xfrm>
                <a:off x="985387" y="5362748"/>
                <a:ext cx="1809572" cy="323165"/>
              </a:xfrm>
              <a:prstGeom prst="rect">
                <a:avLst/>
              </a:prstGeom>
              <a:blipFill>
                <a:blip r:embed="rId7"/>
                <a:stretch>
                  <a:fillRect l="-1399" t="-7692" b="-23077"/>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1B7417AE-B05B-2A49-BA5A-6559E396CE13}"/>
              </a:ext>
            </a:extLst>
          </p:cNvPr>
          <p:cNvSpPr/>
          <p:nvPr/>
        </p:nvSpPr>
        <p:spPr>
          <a:xfrm>
            <a:off x="3125290" y="4622747"/>
            <a:ext cx="2248967" cy="409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36CFFA-D75F-2E41-8F1F-3BC9D4F5D732}"/>
                  </a:ext>
                </a:extLst>
              </p:cNvPr>
              <p:cNvSpPr txBox="1"/>
              <p:nvPr/>
            </p:nvSpPr>
            <p:spPr>
              <a:xfrm>
                <a:off x="3910338" y="4403312"/>
                <a:ext cx="912301" cy="29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𝒇</m:t>
                          </m:r>
                        </m:e>
                      </m:ac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𝑼</m:t>
                          </m:r>
                        </m:e>
                        <m:sup>
                          <m:r>
                            <a:rPr lang="en-US" b="0" i="1" smtClean="0">
                              <a:latin typeface="Cambria Math" panose="02040503050406030204" pitchFamily="18" charset="0"/>
                            </a:rPr>
                            <m:t>𝑇</m:t>
                          </m:r>
                        </m:sup>
                      </m:sSup>
                      <m:r>
                        <a:rPr lang="en-US" b="1" i="1" smtClean="0">
                          <a:latin typeface="Cambria Math" panose="02040503050406030204" pitchFamily="18" charset="0"/>
                        </a:rPr>
                        <m:t>𝒇</m:t>
                      </m:r>
                    </m:oMath>
                  </m:oMathPara>
                </a14:m>
                <a:endParaRPr lang="en-US" b="1" dirty="0"/>
              </a:p>
            </p:txBody>
          </p:sp>
        </mc:Choice>
        <mc:Fallback xmlns="">
          <p:sp>
            <p:nvSpPr>
              <p:cNvPr id="24" name="TextBox 23">
                <a:extLst>
                  <a:ext uri="{FF2B5EF4-FFF2-40B4-BE49-F238E27FC236}">
                    <a16:creationId xmlns:a16="http://schemas.microsoft.com/office/drawing/2014/main" id="{3E36CFFA-D75F-2E41-8F1F-3BC9D4F5D732}"/>
                  </a:ext>
                </a:extLst>
              </p:cNvPr>
              <p:cNvSpPr txBox="1">
                <a:spLocks noRot="1" noChangeAspect="1" noMove="1" noResize="1" noEditPoints="1" noAdjustHandles="1" noChangeArrowheads="1" noChangeShapeType="1" noTextEdit="1"/>
              </p:cNvSpPr>
              <p:nvPr/>
            </p:nvSpPr>
            <p:spPr>
              <a:xfrm>
                <a:off x="3910338" y="4403312"/>
                <a:ext cx="912301" cy="292452"/>
              </a:xfrm>
              <a:prstGeom prst="rect">
                <a:avLst/>
              </a:prstGeom>
              <a:blipFill>
                <a:blip r:embed="rId8"/>
                <a:stretch>
                  <a:fillRect l="-8219" t="-16667" r="-8219"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E2BFCB8-077C-7649-A9A3-3224E7EFD8E0}"/>
                  </a:ext>
                </a:extLst>
              </p:cNvPr>
              <p:cNvSpPr txBox="1"/>
              <p:nvPr/>
            </p:nvSpPr>
            <p:spPr>
              <a:xfrm>
                <a:off x="3297169" y="5020976"/>
                <a:ext cx="1988878" cy="323165"/>
              </a:xfrm>
              <a:prstGeom prst="rect">
                <a:avLst/>
              </a:prstGeom>
              <a:noFill/>
            </p:spPr>
            <p:txBody>
              <a:bodyPr wrap="none" rtlCol="0">
                <a:spAutoFit/>
              </a:bodyPr>
              <a:lstStyle/>
              <a:p>
                <a:r>
                  <a:rPr lang="en-US" sz="1500" dirty="0"/>
                  <a:t>Decompose signal </a:t>
                </a:r>
                <a14:m>
                  <m:oMath xmlns:m="http://schemas.openxmlformats.org/officeDocument/2006/math">
                    <m:r>
                      <a:rPr lang="en-US" sz="1500" b="0" i="1" smtClean="0">
                        <a:latin typeface="Cambria Math" panose="02040503050406030204" pitchFamily="18" charset="0"/>
                      </a:rPr>
                      <m:t>𝑓</m:t>
                    </m:r>
                  </m:oMath>
                </a14:m>
                <a:r>
                  <a:rPr lang="en-US" sz="1500" dirty="0"/>
                  <a:t> </a:t>
                </a:r>
              </a:p>
            </p:txBody>
          </p:sp>
        </mc:Choice>
        <mc:Fallback xmlns="">
          <p:sp>
            <p:nvSpPr>
              <p:cNvPr id="25" name="TextBox 24">
                <a:extLst>
                  <a:ext uri="{FF2B5EF4-FFF2-40B4-BE49-F238E27FC236}">
                    <a16:creationId xmlns:a16="http://schemas.microsoft.com/office/drawing/2014/main" id="{2E2BFCB8-077C-7649-A9A3-3224E7EFD8E0}"/>
                  </a:ext>
                </a:extLst>
              </p:cNvPr>
              <p:cNvSpPr txBox="1">
                <a:spLocks noRot="1" noChangeAspect="1" noMove="1" noResize="1" noEditPoints="1" noAdjustHandles="1" noChangeArrowheads="1" noChangeShapeType="1" noTextEdit="1"/>
              </p:cNvSpPr>
              <p:nvPr/>
            </p:nvSpPr>
            <p:spPr>
              <a:xfrm>
                <a:off x="3297169" y="5020976"/>
                <a:ext cx="1988878" cy="323165"/>
              </a:xfrm>
              <a:prstGeom prst="rect">
                <a:avLst/>
              </a:prstGeom>
              <a:blipFill>
                <a:blip r:embed="rId9"/>
                <a:stretch>
                  <a:fillRect l="-1266" t="-3846" b="-23077"/>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0860BAF-58E8-4348-AB24-9813680E1ADC}"/>
              </a:ext>
            </a:extLst>
          </p:cNvPr>
          <p:cNvPicPr>
            <a:picLocks noChangeAspect="1"/>
          </p:cNvPicPr>
          <p:nvPr/>
        </p:nvPicPr>
        <p:blipFill>
          <a:blip r:embed="rId10"/>
          <a:stretch>
            <a:fillRect/>
          </a:stretch>
        </p:blipFill>
        <p:spPr>
          <a:xfrm>
            <a:off x="6319547" y="4229085"/>
            <a:ext cx="1262355" cy="103195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86B9B4-DC5B-EE4A-A029-10BB04C684E0}"/>
                  </a:ext>
                </a:extLst>
              </p:cNvPr>
              <p:cNvSpPr txBox="1"/>
              <p:nvPr/>
            </p:nvSpPr>
            <p:spPr>
              <a:xfrm>
                <a:off x="6218434" y="5367129"/>
                <a:ext cx="1792478" cy="336054"/>
              </a:xfrm>
              <a:prstGeom prst="rect">
                <a:avLst/>
              </a:prstGeom>
              <a:noFill/>
            </p:spPr>
            <p:txBody>
              <a:bodyPr wrap="none" rtlCol="0">
                <a:spAutoFit/>
              </a:bodyPr>
              <a:lstStyle/>
              <a:p>
                <a:r>
                  <a:rPr lang="en-US" sz="1500" dirty="0"/>
                  <a:t>Spectral domain: </a:t>
                </a:r>
                <a14:m>
                  <m:oMath xmlns:m="http://schemas.openxmlformats.org/officeDocument/2006/math">
                    <m:acc>
                      <m:accPr>
                        <m:chr m:val="̂"/>
                        <m:ctrlPr>
                          <a:rPr lang="en-US" sz="1500" b="1" i="1" smtClean="0">
                            <a:latin typeface="Cambria Math" panose="02040503050406030204" pitchFamily="18" charset="0"/>
                          </a:rPr>
                        </m:ctrlPr>
                      </m:accPr>
                      <m:e>
                        <m:r>
                          <a:rPr lang="en-US" sz="1500" b="1" i="1" smtClean="0">
                            <a:latin typeface="Cambria Math" panose="02040503050406030204" pitchFamily="18" charset="0"/>
                          </a:rPr>
                          <m:t>𝒇</m:t>
                        </m:r>
                      </m:e>
                    </m:acc>
                  </m:oMath>
                </a14:m>
                <a:endParaRPr lang="en-US" sz="1500" b="1" dirty="0"/>
              </a:p>
            </p:txBody>
          </p:sp>
        </mc:Choice>
        <mc:Fallback xmlns="">
          <p:sp>
            <p:nvSpPr>
              <p:cNvPr id="27" name="TextBox 26">
                <a:extLst>
                  <a:ext uri="{FF2B5EF4-FFF2-40B4-BE49-F238E27FC236}">
                    <a16:creationId xmlns:a16="http://schemas.microsoft.com/office/drawing/2014/main" id="{0186B9B4-DC5B-EE4A-A029-10BB04C684E0}"/>
                  </a:ext>
                </a:extLst>
              </p:cNvPr>
              <p:cNvSpPr txBox="1">
                <a:spLocks noRot="1" noChangeAspect="1" noMove="1" noResize="1" noEditPoints="1" noAdjustHandles="1" noChangeArrowheads="1" noChangeShapeType="1" noTextEdit="1"/>
              </p:cNvSpPr>
              <p:nvPr/>
            </p:nvSpPr>
            <p:spPr>
              <a:xfrm>
                <a:off x="6218434" y="5367129"/>
                <a:ext cx="1792478" cy="336054"/>
              </a:xfrm>
              <a:prstGeom prst="rect">
                <a:avLst/>
              </a:prstGeom>
              <a:blipFill>
                <a:blip r:embed="rId11"/>
                <a:stretch>
                  <a:fillRect l="-1408" b="-17857"/>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991DE55D-213F-F149-BB83-F13E141C3EB6}"/>
              </a:ext>
            </a:extLst>
          </p:cNvPr>
          <p:cNvPicPr>
            <a:picLocks noChangeAspect="1"/>
          </p:cNvPicPr>
          <p:nvPr/>
        </p:nvPicPr>
        <p:blipFill>
          <a:blip r:embed="rId12"/>
          <a:stretch>
            <a:fillRect/>
          </a:stretch>
        </p:blipFill>
        <p:spPr>
          <a:xfrm>
            <a:off x="3451207" y="2506470"/>
            <a:ext cx="1390821" cy="660797"/>
          </a:xfrm>
          <a:prstGeom prst="rect">
            <a:avLst/>
          </a:prstGeom>
        </p:spPr>
      </p:pic>
      <p:cxnSp>
        <p:nvCxnSpPr>
          <p:cNvPr id="35" name="Straight Connector 34">
            <a:extLst>
              <a:ext uri="{FF2B5EF4-FFF2-40B4-BE49-F238E27FC236}">
                <a16:creationId xmlns:a16="http://schemas.microsoft.com/office/drawing/2014/main" id="{709C808D-230E-3A4F-A418-361853AB3F50}"/>
              </a:ext>
            </a:extLst>
          </p:cNvPr>
          <p:cNvCxnSpPr>
            <a:cxnSpLocks/>
          </p:cNvCxnSpPr>
          <p:nvPr/>
        </p:nvCxnSpPr>
        <p:spPr>
          <a:xfrm>
            <a:off x="4291609" y="2984426"/>
            <a:ext cx="313430"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9C3EFC05-CC5F-0549-BCB5-D5D9984CF82F}"/>
              </a:ext>
            </a:extLst>
          </p:cNvPr>
          <p:cNvPicPr>
            <a:picLocks noChangeAspect="1"/>
          </p:cNvPicPr>
          <p:nvPr/>
        </p:nvPicPr>
        <p:blipFill>
          <a:blip r:embed="rId13"/>
          <a:stretch>
            <a:fillRect/>
          </a:stretch>
        </p:blipFill>
        <p:spPr>
          <a:xfrm>
            <a:off x="4291608" y="3096800"/>
            <a:ext cx="411121" cy="225272"/>
          </a:xfrm>
          <a:prstGeom prst="rect">
            <a:avLst/>
          </a:prstGeom>
        </p:spPr>
      </p:pic>
    </p:spTree>
    <p:extLst>
      <p:ext uri="{BB962C8B-B14F-4D97-AF65-F5344CB8AC3E}">
        <p14:creationId xmlns:p14="http://schemas.microsoft.com/office/powerpoint/2010/main" val="3430693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pPr algn="l"/>
            <a:r>
              <a:rPr lang="en-US" sz="2500" dirty="0">
                <a:solidFill>
                  <a:schemeClr val="bg1"/>
                </a:solidFill>
              </a:rPr>
              <a:t>Inverse Graph Fourier Transform (IGFT)</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57</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628650" y="2030375"/>
                <a:ext cx="6728514" cy="415498"/>
              </a:xfrm>
              <a:prstGeom prst="rect">
                <a:avLst/>
              </a:prstGeom>
              <a:noFill/>
            </p:spPr>
            <p:txBody>
              <a:bodyPr wrap="square" rtlCol="0">
                <a:spAutoFit/>
              </a:bodyPr>
              <a:lstStyle/>
              <a:p>
                <a:r>
                  <a:rPr lang="en-US" sz="2100" dirty="0">
                    <a:solidFill>
                      <a:schemeClr val="accent5">
                        <a:lumMod val="75000"/>
                      </a:schemeClr>
                    </a:solidFill>
                  </a:rPr>
                  <a:t>A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 can be written as graph Fourier series:   </a:t>
                </a:r>
                <a:endParaRPr lang="en-US" sz="21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628650" y="2030375"/>
                <a:ext cx="6728514" cy="415498"/>
              </a:xfrm>
              <a:prstGeom prst="rect">
                <a:avLst/>
              </a:prstGeom>
              <a:blipFill>
                <a:blip r:embed="rId2"/>
                <a:stretch>
                  <a:fillRect l="-942"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628650" y="3411680"/>
                <a:ext cx="2752905" cy="323165"/>
              </a:xfrm>
              <a:prstGeom prst="rect">
                <a:avLst/>
              </a:prstGeom>
              <a:noFill/>
            </p:spPr>
            <p:txBody>
              <a:bodyPr wrap="square" rtlCol="0">
                <a:spAutoFit/>
              </a:bodyPr>
              <a:lstStyle/>
              <a:p>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𝑢</m:t>
                        </m:r>
                      </m:e>
                      <m:sub>
                        <m:r>
                          <a:rPr lang="en-US" sz="1500" i="1">
                            <a:latin typeface="Cambria Math" panose="02040503050406030204" pitchFamily="18" charset="0"/>
                          </a:rPr>
                          <m:t>𝑖</m:t>
                        </m:r>
                      </m:sub>
                    </m:sSub>
                    <m:r>
                      <a:rPr lang="en-US" sz="1500" i="1">
                        <a:latin typeface="Cambria Math" panose="02040503050406030204" pitchFamily="18" charset="0"/>
                      </a:rPr>
                      <m:t>:</m:t>
                    </m:r>
                  </m:oMath>
                </a14:m>
                <a:r>
                  <a:rPr lang="en-US" sz="1500" dirty="0"/>
                  <a:t> graph Fourier mode</a:t>
                </a:r>
                <a:endParaRPr lang="en-US" sz="15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628650" y="3411680"/>
                <a:ext cx="2752905" cy="323165"/>
              </a:xfrm>
              <a:prstGeom prst="rect">
                <a:avLst/>
              </a:prstGeom>
              <a:blipFill>
                <a:blip r:embed="rId3"/>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3808563" y="3411680"/>
                <a:ext cx="2752905" cy="323165"/>
              </a:xfrm>
              <a:prstGeom prst="rect">
                <a:avLst/>
              </a:prstGeom>
              <a:noFill/>
            </p:spPr>
            <p:txBody>
              <a:bodyPr wrap="square" rtlCol="0">
                <a:spAutoFit/>
              </a:bodyPr>
              <a:lstStyle/>
              <a:p>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𝜆</m:t>
                        </m:r>
                      </m:e>
                      <m:sub>
                        <m:r>
                          <a:rPr lang="en-US" sz="1500" i="1">
                            <a:latin typeface="Cambria Math" panose="02040503050406030204" pitchFamily="18" charset="0"/>
                          </a:rPr>
                          <m:t>𝑖</m:t>
                        </m:r>
                      </m:sub>
                    </m:sSub>
                    <m:r>
                      <a:rPr lang="en-US" sz="1500" i="1">
                        <a:latin typeface="Cambria Math" panose="02040503050406030204" pitchFamily="18" charset="0"/>
                      </a:rPr>
                      <m:t>:</m:t>
                    </m:r>
                  </m:oMath>
                </a14:m>
                <a:r>
                  <a:rPr lang="en-US" sz="1500" dirty="0"/>
                  <a:t> frequency</a:t>
                </a:r>
                <a:endParaRPr lang="en-US" sz="15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3808563" y="3411680"/>
                <a:ext cx="2752905" cy="323165"/>
              </a:xfrm>
              <a:prstGeom prst="rect">
                <a:avLst/>
              </a:prstGeom>
              <a:blipFill>
                <a:blip r:embed="rId4"/>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6A64C1-5658-D949-8B12-481C050291DB}"/>
                  </a:ext>
                </a:extLst>
              </p:cNvPr>
              <p:cNvSpPr txBox="1"/>
              <p:nvPr/>
            </p:nvSpPr>
            <p:spPr>
              <a:xfrm>
                <a:off x="5842239" y="3429000"/>
                <a:ext cx="3228436" cy="336182"/>
              </a:xfrm>
              <a:prstGeom prst="rect">
                <a:avLst/>
              </a:prstGeom>
              <a:noFill/>
            </p:spPr>
            <p:txBody>
              <a:bodyPr wrap="square" rtlCol="0">
                <a:spAutoFit/>
              </a:bodyPr>
              <a:lstStyle/>
              <a:p>
                <a14:m>
                  <m:oMath xmlns:m="http://schemas.openxmlformats.org/officeDocument/2006/math">
                    <m:sSub>
                      <m:sSubPr>
                        <m:ctrlPr>
                          <a:rPr lang="en-US" sz="1500" i="1">
                            <a:latin typeface="Cambria Math" panose="02040503050406030204" pitchFamily="18" charset="0"/>
                          </a:rPr>
                        </m:ctrlPr>
                      </m:sSubPr>
                      <m:e>
                        <m:acc>
                          <m:accPr>
                            <m:chr m:val="̂"/>
                            <m:ctrlPr>
                              <a:rPr lang="en-US" sz="1500" i="1">
                                <a:latin typeface="Cambria Math" panose="02040503050406030204" pitchFamily="18" charset="0"/>
                              </a:rPr>
                            </m:ctrlPr>
                          </m:accPr>
                          <m:e>
                            <m:r>
                              <a:rPr lang="en-US" sz="1500" i="1">
                                <a:latin typeface="Cambria Math" panose="02040503050406030204" pitchFamily="18" charset="0"/>
                              </a:rPr>
                              <m:t>𝑓</m:t>
                            </m:r>
                          </m:e>
                        </m:acc>
                      </m:e>
                      <m:sub>
                        <m:r>
                          <a:rPr lang="en-US" sz="1500" i="1">
                            <a:latin typeface="Cambria Math" panose="02040503050406030204" pitchFamily="18" charset="0"/>
                          </a:rPr>
                          <m:t>𝑖</m:t>
                        </m:r>
                      </m:sub>
                    </m:sSub>
                    <m:r>
                      <a:rPr lang="en-US" sz="1500" i="1">
                        <a:latin typeface="Cambria Math" panose="02040503050406030204" pitchFamily="18" charset="0"/>
                      </a:rPr>
                      <m:t>:</m:t>
                    </m:r>
                  </m:oMath>
                </a14:m>
                <a:r>
                  <a:rPr lang="en-US" sz="1500" dirty="0"/>
                  <a:t> graph Fourier coefficients</a:t>
                </a:r>
                <a:endParaRPr lang="en-US" sz="1500" dirty="0">
                  <a:solidFill>
                    <a:srgbClr val="FF0000"/>
                  </a:solidFill>
                </a:endParaRPr>
              </a:p>
            </p:txBody>
          </p:sp>
        </mc:Choice>
        <mc:Fallback xmlns="">
          <p:sp>
            <p:nvSpPr>
              <p:cNvPr id="20" name="TextBox 19">
                <a:extLst>
                  <a:ext uri="{FF2B5EF4-FFF2-40B4-BE49-F238E27FC236}">
                    <a16:creationId xmlns:a16="http://schemas.microsoft.com/office/drawing/2014/main" id="{516A64C1-5658-D949-8B12-481C050291DB}"/>
                  </a:ext>
                </a:extLst>
              </p:cNvPr>
              <p:cNvSpPr txBox="1">
                <a:spLocks noRot="1" noChangeAspect="1" noMove="1" noResize="1" noEditPoints="1" noAdjustHandles="1" noChangeArrowheads="1" noChangeShapeType="1" noTextEdit="1"/>
              </p:cNvSpPr>
              <p:nvPr/>
            </p:nvSpPr>
            <p:spPr>
              <a:xfrm>
                <a:off x="5842239" y="3429000"/>
                <a:ext cx="3228436" cy="336182"/>
              </a:xfrm>
              <a:prstGeom prst="rect">
                <a:avLst/>
              </a:prstGeom>
              <a:blipFill>
                <a:blip r:embed="rId5"/>
                <a:stretch>
                  <a:fillRect t="-3704" b="-18519"/>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28A802B-9C62-5543-8401-580E43ED46C0}"/>
              </a:ext>
            </a:extLst>
          </p:cNvPr>
          <p:cNvPicPr>
            <a:picLocks noChangeAspect="1"/>
          </p:cNvPicPr>
          <p:nvPr/>
        </p:nvPicPr>
        <p:blipFill>
          <a:blip r:embed="rId6"/>
          <a:stretch>
            <a:fillRect/>
          </a:stretch>
        </p:blipFill>
        <p:spPr>
          <a:xfrm>
            <a:off x="1081537" y="4229085"/>
            <a:ext cx="1282795" cy="1031951"/>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B9CE63-D095-6C4D-A269-C47FDEA44F11}"/>
                  </a:ext>
                </a:extLst>
              </p:cNvPr>
              <p:cNvSpPr txBox="1"/>
              <p:nvPr/>
            </p:nvSpPr>
            <p:spPr>
              <a:xfrm>
                <a:off x="985387" y="5362748"/>
                <a:ext cx="1809572" cy="323165"/>
              </a:xfrm>
              <a:prstGeom prst="rect">
                <a:avLst/>
              </a:prstGeom>
              <a:noFill/>
            </p:spPr>
            <p:txBody>
              <a:bodyPr wrap="square" rtlCol="0">
                <a:spAutoFit/>
              </a:bodyPr>
              <a:lstStyle/>
              <a:p>
                <a:r>
                  <a:rPr lang="en-US" sz="1500" dirty="0"/>
                  <a:t>Spatial domain: </a:t>
                </a:r>
                <a14:m>
                  <m:oMath xmlns:m="http://schemas.openxmlformats.org/officeDocument/2006/math">
                    <m:r>
                      <a:rPr lang="en-US" sz="1500" b="1" i="1" smtClean="0">
                        <a:latin typeface="Cambria Math" panose="02040503050406030204" pitchFamily="18" charset="0"/>
                      </a:rPr>
                      <m:t>𝒇</m:t>
                    </m:r>
                  </m:oMath>
                </a14:m>
                <a:endParaRPr lang="en-US" sz="1500" b="1" dirty="0"/>
              </a:p>
            </p:txBody>
          </p:sp>
        </mc:Choice>
        <mc:Fallback xmlns="">
          <p:sp>
            <p:nvSpPr>
              <p:cNvPr id="22" name="TextBox 21">
                <a:extLst>
                  <a:ext uri="{FF2B5EF4-FFF2-40B4-BE49-F238E27FC236}">
                    <a16:creationId xmlns:a16="http://schemas.microsoft.com/office/drawing/2014/main" id="{41B9CE63-D095-6C4D-A269-C47FDEA44F11}"/>
                  </a:ext>
                </a:extLst>
              </p:cNvPr>
              <p:cNvSpPr txBox="1">
                <a:spLocks noRot="1" noChangeAspect="1" noMove="1" noResize="1" noEditPoints="1" noAdjustHandles="1" noChangeArrowheads="1" noChangeShapeType="1" noTextEdit="1"/>
              </p:cNvSpPr>
              <p:nvPr/>
            </p:nvSpPr>
            <p:spPr>
              <a:xfrm>
                <a:off x="985387" y="5362748"/>
                <a:ext cx="1809572" cy="323165"/>
              </a:xfrm>
              <a:prstGeom prst="rect">
                <a:avLst/>
              </a:prstGeom>
              <a:blipFill>
                <a:blip r:embed="rId7"/>
                <a:stretch>
                  <a:fillRect l="-1399" t="-7692" b="-23077"/>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1B7417AE-B05B-2A49-BA5A-6559E396CE13}"/>
              </a:ext>
            </a:extLst>
          </p:cNvPr>
          <p:cNvSpPr/>
          <p:nvPr/>
        </p:nvSpPr>
        <p:spPr>
          <a:xfrm rot="10800000">
            <a:off x="3125290" y="4622747"/>
            <a:ext cx="2248967" cy="409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36CFFA-D75F-2E41-8F1F-3BC9D4F5D732}"/>
                  </a:ext>
                </a:extLst>
              </p:cNvPr>
              <p:cNvSpPr txBox="1"/>
              <p:nvPr/>
            </p:nvSpPr>
            <p:spPr>
              <a:xfrm>
                <a:off x="3910338" y="4403312"/>
                <a:ext cx="793487" cy="29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r>
                        <a:rPr lang="en-US" b="0" i="1" smtClean="0">
                          <a:latin typeface="Cambria Math" panose="02040503050406030204" pitchFamily="18" charset="0"/>
                        </a:rPr>
                        <m:t>=</m:t>
                      </m:r>
                      <m:r>
                        <a:rPr lang="en-US" b="1" i="1" smtClean="0">
                          <a:latin typeface="Cambria Math" panose="02040503050406030204" pitchFamily="18" charset="0"/>
                        </a:rPr>
                        <m:t>𝑼</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m:oMathPara>
                </a14:m>
                <a:endParaRPr lang="en-US" b="1" dirty="0"/>
              </a:p>
            </p:txBody>
          </p:sp>
        </mc:Choice>
        <mc:Fallback xmlns="">
          <p:sp>
            <p:nvSpPr>
              <p:cNvPr id="24" name="TextBox 23">
                <a:extLst>
                  <a:ext uri="{FF2B5EF4-FFF2-40B4-BE49-F238E27FC236}">
                    <a16:creationId xmlns:a16="http://schemas.microsoft.com/office/drawing/2014/main" id="{3E36CFFA-D75F-2E41-8F1F-3BC9D4F5D732}"/>
                  </a:ext>
                </a:extLst>
              </p:cNvPr>
              <p:cNvSpPr txBox="1">
                <a:spLocks noRot="1" noChangeAspect="1" noMove="1" noResize="1" noEditPoints="1" noAdjustHandles="1" noChangeArrowheads="1" noChangeShapeType="1" noTextEdit="1"/>
              </p:cNvSpPr>
              <p:nvPr/>
            </p:nvSpPr>
            <p:spPr>
              <a:xfrm>
                <a:off x="3910338" y="4403312"/>
                <a:ext cx="793487" cy="292452"/>
              </a:xfrm>
              <a:prstGeom prst="rect">
                <a:avLst/>
              </a:prstGeom>
              <a:blipFill>
                <a:blip r:embed="rId8"/>
                <a:stretch>
                  <a:fillRect l="-9375" t="-16667" r="-9375"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E2BFCB8-077C-7649-A9A3-3224E7EFD8E0}"/>
                  </a:ext>
                </a:extLst>
              </p:cNvPr>
              <p:cNvSpPr txBox="1"/>
              <p:nvPr/>
            </p:nvSpPr>
            <p:spPr>
              <a:xfrm>
                <a:off x="3520457" y="5032502"/>
                <a:ext cx="2340705" cy="369332"/>
              </a:xfrm>
              <a:prstGeom prst="rect">
                <a:avLst/>
              </a:prstGeom>
              <a:noFill/>
            </p:spPr>
            <p:txBody>
              <a:bodyPr wrap="none" rtlCol="0">
                <a:spAutoFit/>
              </a:bodyPr>
              <a:lstStyle/>
              <a:p>
                <a:r>
                  <a:rPr lang="en-US" dirty="0"/>
                  <a:t>Reconstruct signal </a:t>
                </a:r>
                <a14:m>
                  <m:oMath xmlns:m="http://schemas.openxmlformats.org/officeDocument/2006/math">
                    <m:r>
                      <a:rPr lang="en-US" b="1" i="1" smtClean="0">
                        <a:latin typeface="Cambria Math" panose="02040503050406030204" pitchFamily="18" charset="0"/>
                      </a:rPr>
                      <m:t>𝒇</m:t>
                    </m:r>
                  </m:oMath>
                </a14:m>
                <a:r>
                  <a:rPr lang="en-US" b="1" dirty="0"/>
                  <a:t> </a:t>
                </a:r>
              </a:p>
            </p:txBody>
          </p:sp>
        </mc:Choice>
        <mc:Fallback xmlns="">
          <p:sp>
            <p:nvSpPr>
              <p:cNvPr id="25" name="TextBox 24">
                <a:extLst>
                  <a:ext uri="{FF2B5EF4-FFF2-40B4-BE49-F238E27FC236}">
                    <a16:creationId xmlns:a16="http://schemas.microsoft.com/office/drawing/2014/main" id="{2E2BFCB8-077C-7649-A9A3-3224E7EFD8E0}"/>
                  </a:ext>
                </a:extLst>
              </p:cNvPr>
              <p:cNvSpPr txBox="1">
                <a:spLocks noRot="1" noChangeAspect="1" noMove="1" noResize="1" noEditPoints="1" noAdjustHandles="1" noChangeArrowheads="1" noChangeShapeType="1" noTextEdit="1"/>
              </p:cNvSpPr>
              <p:nvPr/>
            </p:nvSpPr>
            <p:spPr>
              <a:xfrm>
                <a:off x="3520457" y="5032502"/>
                <a:ext cx="2340705" cy="369332"/>
              </a:xfrm>
              <a:prstGeom prst="rect">
                <a:avLst/>
              </a:prstGeom>
              <a:blipFill>
                <a:blip r:embed="rId9"/>
                <a:stretch>
                  <a:fillRect l="-2162" t="-6667" b="-2333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0860BAF-58E8-4348-AB24-9813680E1ADC}"/>
              </a:ext>
            </a:extLst>
          </p:cNvPr>
          <p:cNvPicPr>
            <a:picLocks noChangeAspect="1"/>
          </p:cNvPicPr>
          <p:nvPr/>
        </p:nvPicPr>
        <p:blipFill>
          <a:blip r:embed="rId10"/>
          <a:stretch>
            <a:fillRect/>
          </a:stretch>
        </p:blipFill>
        <p:spPr>
          <a:xfrm>
            <a:off x="6319547" y="4229085"/>
            <a:ext cx="1262355" cy="103195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86B9B4-DC5B-EE4A-A029-10BB04C684E0}"/>
                  </a:ext>
                </a:extLst>
              </p:cNvPr>
              <p:cNvSpPr txBox="1"/>
              <p:nvPr/>
            </p:nvSpPr>
            <p:spPr>
              <a:xfrm>
                <a:off x="6218434" y="5367129"/>
                <a:ext cx="1792478" cy="336054"/>
              </a:xfrm>
              <a:prstGeom prst="rect">
                <a:avLst/>
              </a:prstGeom>
              <a:noFill/>
            </p:spPr>
            <p:txBody>
              <a:bodyPr wrap="none" rtlCol="0">
                <a:spAutoFit/>
              </a:bodyPr>
              <a:lstStyle/>
              <a:p>
                <a:r>
                  <a:rPr lang="en-US" sz="1500" dirty="0"/>
                  <a:t>Spectral domain: </a:t>
                </a:r>
                <a14:m>
                  <m:oMath xmlns:m="http://schemas.openxmlformats.org/officeDocument/2006/math">
                    <m:acc>
                      <m:accPr>
                        <m:chr m:val="̂"/>
                        <m:ctrlPr>
                          <a:rPr lang="en-US" sz="1500" b="1" i="1" smtClean="0">
                            <a:latin typeface="Cambria Math" panose="02040503050406030204" pitchFamily="18" charset="0"/>
                          </a:rPr>
                        </m:ctrlPr>
                      </m:accPr>
                      <m:e>
                        <m:r>
                          <a:rPr lang="en-US" sz="1500" b="1" i="1" smtClean="0">
                            <a:latin typeface="Cambria Math" panose="02040503050406030204" pitchFamily="18" charset="0"/>
                          </a:rPr>
                          <m:t>𝒇</m:t>
                        </m:r>
                      </m:e>
                    </m:acc>
                  </m:oMath>
                </a14:m>
                <a:endParaRPr lang="en-US" sz="1500" b="1" dirty="0"/>
              </a:p>
            </p:txBody>
          </p:sp>
        </mc:Choice>
        <mc:Fallback xmlns="">
          <p:sp>
            <p:nvSpPr>
              <p:cNvPr id="27" name="TextBox 26">
                <a:extLst>
                  <a:ext uri="{FF2B5EF4-FFF2-40B4-BE49-F238E27FC236}">
                    <a16:creationId xmlns:a16="http://schemas.microsoft.com/office/drawing/2014/main" id="{0186B9B4-DC5B-EE4A-A029-10BB04C684E0}"/>
                  </a:ext>
                </a:extLst>
              </p:cNvPr>
              <p:cNvSpPr txBox="1">
                <a:spLocks noRot="1" noChangeAspect="1" noMove="1" noResize="1" noEditPoints="1" noAdjustHandles="1" noChangeArrowheads="1" noChangeShapeType="1" noTextEdit="1"/>
              </p:cNvSpPr>
              <p:nvPr/>
            </p:nvSpPr>
            <p:spPr>
              <a:xfrm>
                <a:off x="6218434" y="5367129"/>
                <a:ext cx="1792478" cy="336054"/>
              </a:xfrm>
              <a:prstGeom prst="rect">
                <a:avLst/>
              </a:prstGeom>
              <a:blipFill>
                <a:blip r:embed="rId11"/>
                <a:stretch>
                  <a:fillRect l="-1408" b="-17857"/>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03029AED-478F-B049-8BA3-4F8A72FAA334}"/>
              </a:ext>
            </a:extLst>
          </p:cNvPr>
          <p:cNvPicPr>
            <a:picLocks noChangeAspect="1"/>
          </p:cNvPicPr>
          <p:nvPr/>
        </p:nvPicPr>
        <p:blipFill>
          <a:blip r:embed="rId12"/>
          <a:stretch>
            <a:fillRect/>
          </a:stretch>
        </p:blipFill>
        <p:spPr>
          <a:xfrm>
            <a:off x="3451207" y="2506470"/>
            <a:ext cx="1390821" cy="660797"/>
          </a:xfrm>
          <a:prstGeom prst="rect">
            <a:avLst/>
          </a:prstGeom>
        </p:spPr>
      </p:pic>
      <p:cxnSp>
        <p:nvCxnSpPr>
          <p:cNvPr id="30" name="Straight Connector 29">
            <a:extLst>
              <a:ext uri="{FF2B5EF4-FFF2-40B4-BE49-F238E27FC236}">
                <a16:creationId xmlns:a16="http://schemas.microsoft.com/office/drawing/2014/main" id="{65AA8E52-28F6-A64E-A877-B8682E258D5D}"/>
              </a:ext>
            </a:extLst>
          </p:cNvPr>
          <p:cNvCxnSpPr>
            <a:cxnSpLocks/>
          </p:cNvCxnSpPr>
          <p:nvPr/>
        </p:nvCxnSpPr>
        <p:spPr>
          <a:xfrm>
            <a:off x="4291609" y="2984426"/>
            <a:ext cx="313430"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FD63069-52B0-394C-B944-B5D6DA49FA39}"/>
              </a:ext>
            </a:extLst>
          </p:cNvPr>
          <p:cNvPicPr>
            <a:picLocks noChangeAspect="1"/>
          </p:cNvPicPr>
          <p:nvPr/>
        </p:nvPicPr>
        <p:blipFill>
          <a:blip r:embed="rId13"/>
          <a:stretch>
            <a:fillRect/>
          </a:stretch>
        </p:blipFill>
        <p:spPr>
          <a:xfrm>
            <a:off x="4291608" y="3096800"/>
            <a:ext cx="411121" cy="225272"/>
          </a:xfrm>
          <a:prstGeom prst="rect">
            <a:avLst/>
          </a:prstGeom>
        </p:spPr>
      </p:pic>
    </p:spTree>
    <p:extLst>
      <p:ext uri="{BB962C8B-B14F-4D97-AF65-F5344CB8AC3E}">
        <p14:creationId xmlns:p14="http://schemas.microsoft.com/office/powerpoint/2010/main" val="3256972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pPr algn="l"/>
            <a:r>
              <a:rPr lang="en-US" dirty="0">
                <a:solidFill>
                  <a:schemeClr val="bg1"/>
                </a:solidFill>
              </a:rPr>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58</a:t>
            </a:fld>
            <a:endParaRPr lang="en-US" dirty="0"/>
          </a:p>
        </p:txBody>
      </p:sp>
      <p:sp>
        <p:nvSpPr>
          <p:cNvPr id="5" name="TextBox 4">
            <a:extLst>
              <a:ext uri="{FF2B5EF4-FFF2-40B4-BE49-F238E27FC236}">
                <a16:creationId xmlns:a16="http://schemas.microsoft.com/office/drawing/2014/main" id="{BCF95B9B-C645-7645-9BCB-C9608F1B8C92}"/>
              </a:ext>
            </a:extLst>
          </p:cNvPr>
          <p:cNvSpPr txBox="1"/>
          <p:nvPr/>
        </p:nvSpPr>
        <p:spPr>
          <a:xfrm>
            <a:off x="1547893" y="2573628"/>
            <a:ext cx="1449436" cy="323165"/>
          </a:xfrm>
          <a:prstGeom prst="rect">
            <a:avLst/>
          </a:prstGeom>
          <a:noFill/>
        </p:spPr>
        <p:txBody>
          <a:bodyPr wrap="none" rtlCol="0">
            <a:spAutoFit/>
          </a:bodyPr>
          <a:lstStyle/>
          <a:p>
            <a:r>
              <a:rPr lang="en-US" sz="1500" dirty="0">
                <a:solidFill>
                  <a:schemeClr val="accent6">
                    <a:lumMod val="50000"/>
                  </a:schemeClr>
                </a:solidFill>
              </a:rPr>
              <a:t>Link Prediction</a:t>
            </a:r>
          </a:p>
        </p:txBody>
      </p:sp>
      <p:sp>
        <p:nvSpPr>
          <p:cNvPr id="7" name="TextBox 6">
            <a:extLst>
              <a:ext uri="{FF2B5EF4-FFF2-40B4-BE49-F238E27FC236}">
                <a16:creationId xmlns:a16="http://schemas.microsoft.com/office/drawing/2014/main" id="{D9778694-0F52-314D-B101-7525547ACA0D}"/>
              </a:ext>
            </a:extLst>
          </p:cNvPr>
          <p:cNvSpPr txBox="1"/>
          <p:nvPr/>
        </p:nvSpPr>
        <p:spPr>
          <a:xfrm>
            <a:off x="1515956" y="4219937"/>
            <a:ext cx="1835759" cy="323165"/>
          </a:xfrm>
          <a:prstGeom prst="rect">
            <a:avLst/>
          </a:prstGeom>
          <a:noFill/>
        </p:spPr>
        <p:txBody>
          <a:bodyPr wrap="none" rtlCol="0">
            <a:spAutoFit/>
          </a:bodyPr>
          <a:lstStyle/>
          <a:p>
            <a:r>
              <a:rPr lang="en-US" sz="1500" dirty="0">
                <a:solidFill>
                  <a:schemeClr val="accent6">
                    <a:lumMod val="50000"/>
                  </a:schemeClr>
                </a:solidFill>
              </a:rPr>
              <a:t>Node Classification</a:t>
            </a:r>
          </a:p>
        </p:txBody>
      </p:sp>
      <p:sp>
        <p:nvSpPr>
          <p:cNvPr id="9" name="TextBox 8">
            <a:extLst>
              <a:ext uri="{FF2B5EF4-FFF2-40B4-BE49-F238E27FC236}">
                <a16:creationId xmlns:a16="http://schemas.microsoft.com/office/drawing/2014/main" id="{CACF7EBB-4073-9644-8556-B551D2E92B96}"/>
              </a:ext>
            </a:extLst>
          </p:cNvPr>
          <p:cNvSpPr txBox="1"/>
          <p:nvPr/>
        </p:nvSpPr>
        <p:spPr>
          <a:xfrm>
            <a:off x="5595309" y="2573628"/>
            <a:ext cx="1909497" cy="323165"/>
          </a:xfrm>
          <a:prstGeom prst="rect">
            <a:avLst/>
          </a:prstGeom>
          <a:noFill/>
        </p:spPr>
        <p:txBody>
          <a:bodyPr wrap="none" rtlCol="0">
            <a:spAutoFit/>
          </a:bodyPr>
          <a:lstStyle/>
          <a:p>
            <a:r>
              <a:rPr lang="en-US" sz="1500" dirty="0">
                <a:solidFill>
                  <a:schemeClr val="accent6">
                    <a:lumMod val="50000"/>
                  </a:schemeClr>
                </a:solidFill>
              </a:rPr>
              <a:t>Graph Classification</a:t>
            </a:r>
          </a:p>
        </p:txBody>
      </p:sp>
      <p:pic>
        <p:nvPicPr>
          <p:cNvPr id="10" name="Picture 9">
            <a:extLst>
              <a:ext uri="{FF2B5EF4-FFF2-40B4-BE49-F238E27FC236}">
                <a16:creationId xmlns:a16="http://schemas.microsoft.com/office/drawing/2014/main" id="{6E4AE00C-F163-B24A-B0C0-CFD96568DBB4}"/>
              </a:ext>
            </a:extLst>
          </p:cNvPr>
          <p:cNvPicPr>
            <a:picLocks noChangeAspect="1"/>
          </p:cNvPicPr>
          <p:nvPr/>
        </p:nvPicPr>
        <p:blipFill>
          <a:blip r:embed="rId2">
            <a:clrChange>
              <a:clrFrom>
                <a:srgbClr val="F2F1E8"/>
              </a:clrFrom>
              <a:clrTo>
                <a:srgbClr val="F2F1E8">
                  <a:alpha val="0"/>
                </a:srgbClr>
              </a:clrTo>
            </a:clrChange>
          </a:blip>
          <a:stretch>
            <a:fillRect/>
          </a:stretch>
        </p:blipFill>
        <p:spPr>
          <a:xfrm>
            <a:off x="4892472" y="3191216"/>
            <a:ext cx="2912872" cy="2291745"/>
          </a:xfrm>
          <a:prstGeom prst="rect">
            <a:avLst/>
          </a:prstGeom>
        </p:spPr>
      </p:pic>
      <p:grpSp>
        <p:nvGrpSpPr>
          <p:cNvPr id="37" name="Group 36">
            <a:extLst>
              <a:ext uri="{FF2B5EF4-FFF2-40B4-BE49-F238E27FC236}">
                <a16:creationId xmlns:a16="http://schemas.microsoft.com/office/drawing/2014/main" id="{C6FF0CFD-C6E3-F341-92E5-41E32E314F2B}"/>
              </a:ext>
            </a:extLst>
          </p:cNvPr>
          <p:cNvGrpSpPr/>
          <p:nvPr/>
        </p:nvGrpSpPr>
        <p:grpSpPr>
          <a:xfrm>
            <a:off x="2361787" y="3186379"/>
            <a:ext cx="1203467" cy="582438"/>
            <a:chOff x="1640485" y="2957098"/>
            <a:chExt cx="2733675" cy="1323009"/>
          </a:xfrm>
        </p:grpSpPr>
        <p:sp>
          <p:nvSpPr>
            <p:cNvPr id="12" name="Oval 11">
              <a:extLst>
                <a:ext uri="{FF2B5EF4-FFF2-40B4-BE49-F238E27FC236}">
                  <a16:creationId xmlns:a16="http://schemas.microsoft.com/office/drawing/2014/main" id="{2E75171D-F768-FC4E-93A9-D29533BE1028}"/>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2377F2-E200-454B-B2BB-CA16753FF564}"/>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17DF250-05DD-C943-B3D4-34E9BE240F34}"/>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694063-178E-1247-9465-994B22DB51E6}"/>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EEACF95-96AE-DB41-A4F1-4A415990EB44}"/>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169451-1728-4440-A5EB-40A1D800ED89}"/>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649EA8A-2F6E-CC4D-8F13-00F61836091B}"/>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6B893F5-616D-4D4A-988B-0958EBD4AA5C}"/>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2E41406-90C0-A14B-A812-781D0B403732}"/>
                </a:ext>
              </a:extLst>
            </p:cNvPr>
            <p:cNvCxnSpPr>
              <a:stCxn id="12" idx="4"/>
              <a:endCxn id="13"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B8EEF27-3A4A-F045-81C1-4518089B066C}"/>
                </a:ext>
              </a:extLst>
            </p:cNvPr>
            <p:cNvCxnSpPr>
              <a:cxnSpLocks/>
              <a:stCxn id="13" idx="7"/>
              <a:endCxn id="14"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C083B5D-E7CB-E640-A1AA-AF9DD679C4C9}"/>
                </a:ext>
              </a:extLst>
            </p:cNvPr>
            <p:cNvCxnSpPr>
              <a:cxnSpLocks/>
              <a:stCxn id="14" idx="6"/>
              <a:endCxn id="16"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9D8D28-ACAC-8F44-931D-D99F7327D310}"/>
                </a:ext>
              </a:extLst>
            </p:cNvPr>
            <p:cNvCxnSpPr>
              <a:cxnSpLocks/>
              <a:stCxn id="14" idx="6"/>
              <a:endCxn id="15"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5425F2F-F41F-E647-9598-293FC330B492}"/>
                </a:ext>
              </a:extLst>
            </p:cNvPr>
            <p:cNvCxnSpPr>
              <a:cxnSpLocks/>
              <a:stCxn id="15" idx="6"/>
              <a:endCxn id="19"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16352E3-3493-7545-81BE-F8631F22BE98}"/>
                </a:ext>
              </a:extLst>
            </p:cNvPr>
            <p:cNvCxnSpPr>
              <a:cxnSpLocks/>
              <a:stCxn id="16" idx="0"/>
              <a:endCxn id="15" idx="4"/>
            </p:cNvCxnSpPr>
            <p:nvPr/>
          </p:nvCxnSpPr>
          <p:spPr>
            <a:xfrm flipV="1">
              <a:off x="3345460" y="3223798"/>
              <a:ext cx="76200" cy="295275"/>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12FC520-BEF3-C54D-BFB1-F325F5136F1C}"/>
                </a:ext>
              </a:extLst>
            </p:cNvPr>
            <p:cNvCxnSpPr>
              <a:cxnSpLocks/>
              <a:stCxn id="13" idx="6"/>
              <a:endCxn id="16"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619E6F-A3A3-2C4C-96F2-8C43E9D3FF19}"/>
                </a:ext>
              </a:extLst>
            </p:cNvPr>
            <p:cNvCxnSpPr>
              <a:cxnSpLocks/>
              <a:stCxn id="17" idx="1"/>
              <a:endCxn id="14"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58F9E89-D2B0-854D-89D1-4392A48D04E3}"/>
                </a:ext>
              </a:extLst>
            </p:cNvPr>
            <p:cNvCxnSpPr>
              <a:cxnSpLocks/>
              <a:stCxn id="17" idx="7"/>
              <a:endCxn id="18"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a:extLst>
              <a:ext uri="{FF2B5EF4-FFF2-40B4-BE49-F238E27FC236}">
                <a16:creationId xmlns:a16="http://schemas.microsoft.com/office/drawing/2014/main" id="{45C7BCF8-F74D-984E-8032-B79CA582AF8A}"/>
              </a:ext>
            </a:extLst>
          </p:cNvPr>
          <p:cNvCxnSpPr>
            <a:cxnSpLocks/>
            <a:stCxn id="18" idx="0"/>
            <a:endCxn id="19" idx="4"/>
          </p:cNvCxnSpPr>
          <p:nvPr/>
        </p:nvCxnSpPr>
        <p:spPr>
          <a:xfrm flipV="1">
            <a:off x="3477196" y="3245085"/>
            <a:ext cx="58706" cy="234823"/>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C012C97A-C99B-7F41-B073-B41E3BB5B2AF}"/>
              </a:ext>
            </a:extLst>
          </p:cNvPr>
          <p:cNvGrpSpPr/>
          <p:nvPr/>
        </p:nvGrpSpPr>
        <p:grpSpPr>
          <a:xfrm>
            <a:off x="580177" y="3191216"/>
            <a:ext cx="1203467" cy="582438"/>
            <a:chOff x="1640485" y="2957098"/>
            <a:chExt cx="2733675" cy="1323009"/>
          </a:xfrm>
        </p:grpSpPr>
        <p:sp>
          <p:nvSpPr>
            <p:cNvPr id="69" name="Oval 68">
              <a:extLst>
                <a:ext uri="{FF2B5EF4-FFF2-40B4-BE49-F238E27FC236}">
                  <a16:creationId xmlns:a16="http://schemas.microsoft.com/office/drawing/2014/main" id="{A772B522-DBCD-5149-BA04-A6ADE04C43CB}"/>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FE4D6B2-92EB-4347-9EDE-002707A0E6E2}"/>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0639544-CA6D-4B43-9F53-8A734398B1E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86665BB-A341-8341-8F49-6001373CC873}"/>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3911D93-2786-F940-B1F3-17E8D14EE904}"/>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8838F1E-8554-9643-8AC8-8176D480FB5E}"/>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BDF3728-29FB-E64B-ABDA-65405E07B51C}"/>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01B6EC2-CDB5-CC4F-82F1-800CBFD6F703}"/>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A049D9C7-9F14-164A-AFE1-B24B29210979}"/>
                </a:ext>
              </a:extLst>
            </p:cNvPr>
            <p:cNvCxnSpPr>
              <a:stCxn id="69" idx="4"/>
              <a:endCxn id="70"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20F94CD-FFED-A64B-AF42-985EFA03AC34}"/>
                </a:ext>
              </a:extLst>
            </p:cNvPr>
            <p:cNvCxnSpPr>
              <a:cxnSpLocks/>
              <a:stCxn id="70" idx="7"/>
              <a:endCxn id="71"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F6B63CF-9BA8-2842-979A-21F13BB5AAB7}"/>
                </a:ext>
              </a:extLst>
            </p:cNvPr>
            <p:cNvCxnSpPr>
              <a:cxnSpLocks/>
              <a:stCxn id="71" idx="6"/>
              <a:endCxn id="73"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34235E6-280D-5840-8B91-5461B30A93B3}"/>
                </a:ext>
              </a:extLst>
            </p:cNvPr>
            <p:cNvCxnSpPr>
              <a:cxnSpLocks/>
              <a:stCxn id="71" idx="6"/>
              <a:endCxn id="72"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31DD02F7-8684-8C4E-9056-C298C2564913}"/>
                </a:ext>
              </a:extLst>
            </p:cNvPr>
            <p:cNvCxnSpPr>
              <a:cxnSpLocks/>
              <a:stCxn id="72" idx="6"/>
              <a:endCxn id="76"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AAA5DBB-824E-A248-BA10-47BB7673FB14}"/>
                </a:ext>
              </a:extLst>
            </p:cNvPr>
            <p:cNvCxnSpPr>
              <a:cxnSpLocks/>
              <a:stCxn id="70" idx="6"/>
              <a:endCxn id="73"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86AAF6F5-1B2A-4F43-9CD4-CFEB98A4EB81}"/>
                </a:ext>
              </a:extLst>
            </p:cNvPr>
            <p:cNvCxnSpPr>
              <a:cxnSpLocks/>
              <a:stCxn id="74" idx="1"/>
              <a:endCxn id="71"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0A44BA6F-9998-404B-A9D3-F9B743D94F8A}"/>
                </a:ext>
              </a:extLst>
            </p:cNvPr>
            <p:cNvCxnSpPr>
              <a:cxnSpLocks/>
              <a:stCxn id="74" idx="7"/>
              <a:endCxn id="75"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6" name="TextBox 85">
            <a:extLst>
              <a:ext uri="{FF2B5EF4-FFF2-40B4-BE49-F238E27FC236}">
                <a16:creationId xmlns:a16="http://schemas.microsoft.com/office/drawing/2014/main" id="{5A4057D4-DD19-6046-88C3-56612EAC4CF5}"/>
              </a:ext>
            </a:extLst>
          </p:cNvPr>
          <p:cNvSpPr txBox="1"/>
          <p:nvPr/>
        </p:nvSpPr>
        <p:spPr>
          <a:xfrm>
            <a:off x="3058380" y="3290916"/>
            <a:ext cx="280846" cy="207749"/>
          </a:xfrm>
          <a:prstGeom prst="rect">
            <a:avLst/>
          </a:prstGeom>
          <a:noFill/>
        </p:spPr>
        <p:txBody>
          <a:bodyPr wrap="none" rtlCol="0">
            <a:spAutoFit/>
          </a:bodyPr>
          <a:lstStyle/>
          <a:p>
            <a:r>
              <a:rPr lang="zh-CN" altLang="en-US" sz="750" dirty="0"/>
              <a:t>？</a:t>
            </a:r>
            <a:endParaRPr lang="en-US" sz="750" dirty="0"/>
          </a:p>
        </p:txBody>
      </p:sp>
      <p:sp>
        <p:nvSpPr>
          <p:cNvPr id="87" name="TextBox 86">
            <a:extLst>
              <a:ext uri="{FF2B5EF4-FFF2-40B4-BE49-F238E27FC236}">
                <a16:creationId xmlns:a16="http://schemas.microsoft.com/office/drawing/2014/main" id="{6EE532A5-5877-334D-9620-1DFFA02BA6E3}"/>
              </a:ext>
            </a:extLst>
          </p:cNvPr>
          <p:cNvSpPr txBox="1"/>
          <p:nvPr/>
        </p:nvSpPr>
        <p:spPr>
          <a:xfrm>
            <a:off x="3422237" y="3284697"/>
            <a:ext cx="280846" cy="207749"/>
          </a:xfrm>
          <a:prstGeom prst="rect">
            <a:avLst/>
          </a:prstGeom>
          <a:noFill/>
        </p:spPr>
        <p:txBody>
          <a:bodyPr wrap="none" rtlCol="0">
            <a:spAutoFit/>
          </a:bodyPr>
          <a:lstStyle/>
          <a:p>
            <a:r>
              <a:rPr lang="zh-CN" altLang="en-US" sz="750" dirty="0"/>
              <a:t>？</a:t>
            </a:r>
            <a:endParaRPr lang="en-US" sz="750" dirty="0"/>
          </a:p>
        </p:txBody>
      </p:sp>
      <p:sp>
        <p:nvSpPr>
          <p:cNvPr id="88" name="TextBox 87">
            <a:extLst>
              <a:ext uri="{FF2B5EF4-FFF2-40B4-BE49-F238E27FC236}">
                <a16:creationId xmlns:a16="http://schemas.microsoft.com/office/drawing/2014/main" id="{C23247A4-4C83-B64F-A262-86100D205DCC}"/>
              </a:ext>
            </a:extLst>
          </p:cNvPr>
          <p:cNvSpPr txBox="1"/>
          <p:nvPr/>
        </p:nvSpPr>
        <p:spPr>
          <a:xfrm>
            <a:off x="1007889" y="3769313"/>
            <a:ext cx="211917" cy="207749"/>
          </a:xfrm>
          <a:prstGeom prst="rect">
            <a:avLst/>
          </a:prstGeom>
          <a:noFill/>
        </p:spPr>
        <p:txBody>
          <a:bodyPr wrap="none" rtlCol="0">
            <a:spAutoFit/>
          </a:bodyPr>
          <a:lstStyle/>
          <a:p>
            <a:r>
              <a:rPr lang="en-US" sz="750" dirty="0"/>
              <a:t>t</a:t>
            </a:r>
          </a:p>
        </p:txBody>
      </p:sp>
      <p:sp>
        <p:nvSpPr>
          <p:cNvPr id="89" name="TextBox 88">
            <a:extLst>
              <a:ext uri="{FF2B5EF4-FFF2-40B4-BE49-F238E27FC236}">
                <a16:creationId xmlns:a16="http://schemas.microsoft.com/office/drawing/2014/main" id="{5DA4AB7F-9238-FA48-AD4A-52AE33D2B297}"/>
              </a:ext>
            </a:extLst>
          </p:cNvPr>
          <p:cNvSpPr txBox="1"/>
          <p:nvPr/>
        </p:nvSpPr>
        <p:spPr>
          <a:xfrm>
            <a:off x="2762227" y="3773328"/>
            <a:ext cx="320922" cy="207749"/>
          </a:xfrm>
          <a:prstGeom prst="rect">
            <a:avLst/>
          </a:prstGeom>
          <a:noFill/>
        </p:spPr>
        <p:txBody>
          <a:bodyPr wrap="none" rtlCol="0">
            <a:spAutoFit/>
          </a:bodyPr>
          <a:lstStyle/>
          <a:p>
            <a:r>
              <a:rPr lang="en-US" sz="750" dirty="0" err="1"/>
              <a:t>t+a</a:t>
            </a:r>
            <a:endParaRPr lang="en-US" sz="750" dirty="0"/>
          </a:p>
        </p:txBody>
      </p:sp>
      <p:grpSp>
        <p:nvGrpSpPr>
          <p:cNvPr id="90" name="Group 89">
            <a:extLst>
              <a:ext uri="{FF2B5EF4-FFF2-40B4-BE49-F238E27FC236}">
                <a16:creationId xmlns:a16="http://schemas.microsoft.com/office/drawing/2014/main" id="{7AF03B4F-33D5-EA49-8A08-239B6BC17798}"/>
              </a:ext>
            </a:extLst>
          </p:cNvPr>
          <p:cNvGrpSpPr/>
          <p:nvPr/>
        </p:nvGrpSpPr>
        <p:grpSpPr>
          <a:xfrm>
            <a:off x="581367" y="4878243"/>
            <a:ext cx="1203467" cy="582438"/>
            <a:chOff x="1640485" y="2957098"/>
            <a:chExt cx="2733675" cy="1323009"/>
          </a:xfrm>
        </p:grpSpPr>
        <p:sp>
          <p:nvSpPr>
            <p:cNvPr id="91" name="Oval 90">
              <a:extLst>
                <a:ext uri="{FF2B5EF4-FFF2-40B4-BE49-F238E27FC236}">
                  <a16:creationId xmlns:a16="http://schemas.microsoft.com/office/drawing/2014/main" id="{D3817FC0-69B0-2F46-842D-7489910A8B70}"/>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AC66226-B57D-FA48-AA30-9345759060B1}"/>
                </a:ext>
              </a:extLst>
            </p:cNvPr>
            <p:cNvSpPr/>
            <p:nvPr/>
          </p:nvSpPr>
          <p:spPr>
            <a:xfrm>
              <a:off x="1916710" y="383339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E42CB8F-5811-C24D-840C-7436132BE999}"/>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8933A5-9C6B-2B4F-874C-73BE6D5F1AA6}"/>
                </a:ext>
              </a:extLst>
            </p:cNvPr>
            <p:cNvSpPr/>
            <p:nvPr/>
          </p:nvSpPr>
          <p:spPr>
            <a:xfrm>
              <a:off x="3354985" y="309044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2F907262-4963-DE46-9E65-D2072A1BF60F}"/>
                </a:ext>
              </a:extLst>
            </p:cNvPr>
            <p:cNvSpPr/>
            <p:nvPr/>
          </p:nvSpPr>
          <p:spPr>
            <a:xfrm>
              <a:off x="3278785" y="3519073"/>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99D9412-AC62-B541-A500-B2CDFD39BD8C}"/>
                </a:ext>
              </a:extLst>
            </p:cNvPr>
            <p:cNvSpPr/>
            <p:nvPr/>
          </p:nvSpPr>
          <p:spPr>
            <a:xfrm>
              <a:off x="3412135" y="4146757"/>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384189E-F5BD-C545-87CD-7557235C302D}"/>
                </a:ext>
              </a:extLst>
            </p:cNvPr>
            <p:cNvSpPr/>
            <p:nvPr/>
          </p:nvSpPr>
          <p:spPr>
            <a:xfrm>
              <a:off x="4107460" y="362384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807F3B0-C5C2-3446-8255-8ECAB8AC6028}"/>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01237970-C234-2347-971E-9965084E01BF}"/>
                </a:ext>
              </a:extLst>
            </p:cNvPr>
            <p:cNvCxnSpPr>
              <a:stCxn id="91" idx="4"/>
              <a:endCxn id="92"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4929236E-8419-1641-BB9D-AC60BEFBA7F3}"/>
                </a:ext>
              </a:extLst>
            </p:cNvPr>
            <p:cNvCxnSpPr>
              <a:cxnSpLocks/>
              <a:stCxn id="92" idx="7"/>
              <a:endCxn id="93"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7DE7740C-A2F9-4441-BA02-8DD0154A6E64}"/>
                </a:ext>
              </a:extLst>
            </p:cNvPr>
            <p:cNvCxnSpPr>
              <a:cxnSpLocks/>
              <a:stCxn id="93" idx="6"/>
              <a:endCxn id="95"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F2EE327-F306-D043-B659-A1766F5040A9}"/>
                </a:ext>
              </a:extLst>
            </p:cNvPr>
            <p:cNvCxnSpPr>
              <a:cxnSpLocks/>
              <a:stCxn id="93" idx="6"/>
              <a:endCxn id="94"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EA0CAD82-AD5C-3B44-ACEB-4808BCFC59D6}"/>
                </a:ext>
              </a:extLst>
            </p:cNvPr>
            <p:cNvCxnSpPr>
              <a:cxnSpLocks/>
              <a:stCxn id="94" idx="6"/>
              <a:endCxn id="98"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29C05D4-4377-9146-A9D5-0555E503BD26}"/>
                </a:ext>
              </a:extLst>
            </p:cNvPr>
            <p:cNvCxnSpPr>
              <a:cxnSpLocks/>
              <a:stCxn id="92" idx="6"/>
              <a:endCxn id="95"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8F4CD95-09D2-9646-8A8F-0CAB05F849DD}"/>
                </a:ext>
              </a:extLst>
            </p:cNvPr>
            <p:cNvCxnSpPr>
              <a:cxnSpLocks/>
              <a:stCxn id="96" idx="1"/>
              <a:endCxn id="93"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5F0F6C51-FA3D-8741-833C-2817A4F5056F}"/>
                </a:ext>
              </a:extLst>
            </p:cNvPr>
            <p:cNvCxnSpPr>
              <a:cxnSpLocks/>
              <a:stCxn id="96" idx="7"/>
              <a:endCxn id="97"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7" name="TextBox 106">
            <a:extLst>
              <a:ext uri="{FF2B5EF4-FFF2-40B4-BE49-F238E27FC236}">
                <a16:creationId xmlns:a16="http://schemas.microsoft.com/office/drawing/2014/main" id="{2890C10C-B0AC-5149-985C-5D8FBD86BC80}"/>
              </a:ext>
            </a:extLst>
          </p:cNvPr>
          <p:cNvSpPr txBox="1"/>
          <p:nvPr/>
        </p:nvSpPr>
        <p:spPr>
          <a:xfrm>
            <a:off x="1292892" y="4773039"/>
            <a:ext cx="280846" cy="207749"/>
          </a:xfrm>
          <a:prstGeom prst="rect">
            <a:avLst/>
          </a:prstGeom>
          <a:noFill/>
        </p:spPr>
        <p:txBody>
          <a:bodyPr wrap="none" rtlCol="0">
            <a:spAutoFit/>
          </a:bodyPr>
          <a:lstStyle/>
          <a:p>
            <a:r>
              <a:rPr lang="zh-CN" altLang="en-US" sz="750" dirty="0"/>
              <a:t>？</a:t>
            </a:r>
            <a:endParaRPr lang="en-US" sz="750" dirty="0"/>
          </a:p>
        </p:txBody>
      </p:sp>
      <p:sp>
        <p:nvSpPr>
          <p:cNvPr id="108" name="TextBox 107">
            <a:extLst>
              <a:ext uri="{FF2B5EF4-FFF2-40B4-BE49-F238E27FC236}">
                <a16:creationId xmlns:a16="http://schemas.microsoft.com/office/drawing/2014/main" id="{ACF7D8CA-A8D9-1649-9178-91A575469D3D}"/>
              </a:ext>
            </a:extLst>
          </p:cNvPr>
          <p:cNvSpPr txBox="1"/>
          <p:nvPr/>
        </p:nvSpPr>
        <p:spPr>
          <a:xfrm>
            <a:off x="1666842" y="5116937"/>
            <a:ext cx="280846" cy="207749"/>
          </a:xfrm>
          <a:prstGeom prst="rect">
            <a:avLst/>
          </a:prstGeom>
          <a:noFill/>
        </p:spPr>
        <p:txBody>
          <a:bodyPr wrap="none" rtlCol="0">
            <a:spAutoFit/>
          </a:bodyPr>
          <a:lstStyle/>
          <a:p>
            <a:r>
              <a:rPr lang="zh-CN" altLang="en-US" sz="750" dirty="0"/>
              <a:t>？</a:t>
            </a:r>
            <a:endParaRPr lang="en-US" sz="750" dirty="0"/>
          </a:p>
        </p:txBody>
      </p:sp>
      <p:sp>
        <p:nvSpPr>
          <p:cNvPr id="109" name="TextBox 108">
            <a:extLst>
              <a:ext uri="{FF2B5EF4-FFF2-40B4-BE49-F238E27FC236}">
                <a16:creationId xmlns:a16="http://schemas.microsoft.com/office/drawing/2014/main" id="{B0FA37CD-977E-F149-A95B-4618C3625408}"/>
              </a:ext>
            </a:extLst>
          </p:cNvPr>
          <p:cNvSpPr txBox="1"/>
          <p:nvPr/>
        </p:nvSpPr>
        <p:spPr>
          <a:xfrm>
            <a:off x="551012" y="5259642"/>
            <a:ext cx="280846" cy="207749"/>
          </a:xfrm>
          <a:prstGeom prst="rect">
            <a:avLst/>
          </a:prstGeom>
          <a:noFill/>
        </p:spPr>
        <p:txBody>
          <a:bodyPr wrap="none" rtlCol="0">
            <a:spAutoFit/>
          </a:bodyPr>
          <a:lstStyle/>
          <a:p>
            <a:r>
              <a:rPr lang="zh-CN" altLang="en-US" sz="750" dirty="0"/>
              <a:t>？</a:t>
            </a:r>
            <a:endParaRPr lang="en-US" sz="750" dirty="0"/>
          </a:p>
        </p:txBody>
      </p:sp>
      <p:grpSp>
        <p:nvGrpSpPr>
          <p:cNvPr id="130" name="Group 129">
            <a:extLst>
              <a:ext uri="{FF2B5EF4-FFF2-40B4-BE49-F238E27FC236}">
                <a16:creationId xmlns:a16="http://schemas.microsoft.com/office/drawing/2014/main" id="{1D3C7613-6459-514C-8F04-9D937E2D1FDB}"/>
              </a:ext>
            </a:extLst>
          </p:cNvPr>
          <p:cNvGrpSpPr/>
          <p:nvPr/>
        </p:nvGrpSpPr>
        <p:grpSpPr>
          <a:xfrm>
            <a:off x="2395973" y="4912496"/>
            <a:ext cx="1203467" cy="582438"/>
            <a:chOff x="1640485" y="2957098"/>
            <a:chExt cx="2733675" cy="1323009"/>
          </a:xfrm>
        </p:grpSpPr>
        <p:sp>
          <p:nvSpPr>
            <p:cNvPr id="131" name="Oval 130">
              <a:extLst>
                <a:ext uri="{FF2B5EF4-FFF2-40B4-BE49-F238E27FC236}">
                  <a16:creationId xmlns:a16="http://schemas.microsoft.com/office/drawing/2014/main" id="{F6502163-F60A-1246-B070-277998AA4E2E}"/>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E687B0B-32F3-7C41-820E-F737B9EADCE0}"/>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4D4D727D-B4D9-B842-98CF-11888D15D27B}"/>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64A3A387-917F-204A-917F-A9F2E615D30B}"/>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12B15B55-6326-A54D-ADDE-ABE913AF0C5F}"/>
                </a:ext>
              </a:extLst>
            </p:cNvPr>
            <p:cNvSpPr/>
            <p:nvPr/>
          </p:nvSpPr>
          <p:spPr>
            <a:xfrm>
              <a:off x="3278785" y="3519073"/>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A71A237-2576-D94C-B3FE-93CA68757066}"/>
                </a:ext>
              </a:extLst>
            </p:cNvPr>
            <p:cNvSpPr/>
            <p:nvPr/>
          </p:nvSpPr>
          <p:spPr>
            <a:xfrm>
              <a:off x="3412135" y="4146757"/>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FFE06957-8025-FB44-BB16-6469B0079ABE}"/>
                </a:ext>
              </a:extLst>
            </p:cNvPr>
            <p:cNvSpPr/>
            <p:nvPr/>
          </p:nvSpPr>
          <p:spPr>
            <a:xfrm>
              <a:off x="4107460" y="3623848"/>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DCB75630-08C3-1F41-85F9-2D2B9DE2C724}"/>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5A871F77-41B6-7641-A8EB-FB2A3CF8DC86}"/>
                </a:ext>
              </a:extLst>
            </p:cNvPr>
            <p:cNvCxnSpPr>
              <a:stCxn id="131" idx="4"/>
              <a:endCxn id="132"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83B4D15-1E9E-274C-97AF-559EF3C16764}"/>
                </a:ext>
              </a:extLst>
            </p:cNvPr>
            <p:cNvCxnSpPr>
              <a:cxnSpLocks/>
              <a:stCxn id="132" idx="7"/>
              <a:endCxn id="133"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9BB7D2C-4574-9B46-93A6-05E12CC21758}"/>
                </a:ext>
              </a:extLst>
            </p:cNvPr>
            <p:cNvCxnSpPr>
              <a:cxnSpLocks/>
              <a:stCxn id="133" idx="6"/>
              <a:endCxn id="135"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353E9BBD-8168-0D43-A39C-13E8AD43F61B}"/>
                </a:ext>
              </a:extLst>
            </p:cNvPr>
            <p:cNvCxnSpPr>
              <a:cxnSpLocks/>
              <a:stCxn id="133" idx="6"/>
              <a:endCxn id="134"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E52022A0-AEBB-BD42-A5DA-74D352DD1074}"/>
                </a:ext>
              </a:extLst>
            </p:cNvPr>
            <p:cNvCxnSpPr>
              <a:cxnSpLocks/>
              <a:stCxn id="134" idx="6"/>
              <a:endCxn id="138"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6167E2A-5A89-7F46-84EF-D85046E8C7A1}"/>
                </a:ext>
              </a:extLst>
            </p:cNvPr>
            <p:cNvCxnSpPr>
              <a:cxnSpLocks/>
              <a:stCxn id="132" idx="6"/>
              <a:endCxn id="135"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FDA52949-82E4-CF46-92AE-6F4EA03A837C}"/>
                </a:ext>
              </a:extLst>
            </p:cNvPr>
            <p:cNvCxnSpPr>
              <a:cxnSpLocks/>
              <a:stCxn id="136" idx="1"/>
              <a:endCxn id="133"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EAC15B2-85E6-8643-A2C9-3B6F654BF26E}"/>
                </a:ext>
              </a:extLst>
            </p:cNvPr>
            <p:cNvCxnSpPr>
              <a:cxnSpLocks/>
              <a:stCxn id="136" idx="7"/>
              <a:endCxn id="137"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0" name="TextBox 109">
            <a:extLst>
              <a:ext uri="{FF2B5EF4-FFF2-40B4-BE49-F238E27FC236}">
                <a16:creationId xmlns:a16="http://schemas.microsoft.com/office/drawing/2014/main" id="{86C8923B-E24A-C044-B82D-9226B829A8E5}"/>
              </a:ext>
            </a:extLst>
          </p:cNvPr>
          <p:cNvSpPr txBox="1"/>
          <p:nvPr/>
        </p:nvSpPr>
        <p:spPr>
          <a:xfrm>
            <a:off x="1515956" y="2030197"/>
            <a:ext cx="1471882" cy="415498"/>
          </a:xfrm>
          <a:prstGeom prst="rect">
            <a:avLst/>
          </a:prstGeom>
          <a:noFill/>
        </p:spPr>
        <p:txBody>
          <a:bodyPr wrap="square" rtlCol="0">
            <a:spAutoFit/>
          </a:bodyPr>
          <a:lstStyle/>
          <a:p>
            <a:r>
              <a:rPr lang="en-US" sz="21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5674966" y="2030197"/>
            <a:ext cx="1953077" cy="415498"/>
          </a:xfrm>
          <a:prstGeom prst="rect">
            <a:avLst/>
          </a:prstGeom>
          <a:noFill/>
        </p:spPr>
        <p:txBody>
          <a:bodyPr wrap="square" rtlCol="0">
            <a:spAutoFit/>
          </a:bodyPr>
          <a:lstStyle/>
          <a:p>
            <a:r>
              <a:rPr lang="en-US" sz="2100" dirty="0">
                <a:solidFill>
                  <a:schemeClr val="accent5">
                    <a:lumMod val="75000"/>
                  </a:schemeClr>
                </a:solidFill>
              </a:rPr>
              <a:t>Graph-level</a:t>
            </a:r>
          </a:p>
        </p:txBody>
      </p:sp>
    </p:spTree>
    <p:extLst>
      <p:ext uri="{BB962C8B-B14F-4D97-AF65-F5344CB8AC3E}">
        <p14:creationId xmlns:p14="http://schemas.microsoft.com/office/powerpoint/2010/main" val="1905853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solidFill>
                  <a:schemeClr val="bg1"/>
                </a:solidFill>
              </a:rPr>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59</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1515956" y="2030197"/>
            <a:ext cx="1471882" cy="415498"/>
          </a:xfrm>
          <a:prstGeom prst="rect">
            <a:avLst/>
          </a:prstGeom>
          <a:noFill/>
        </p:spPr>
        <p:txBody>
          <a:bodyPr wrap="square" rtlCol="0">
            <a:spAutoFit/>
          </a:bodyPr>
          <a:lstStyle/>
          <a:p>
            <a:r>
              <a:rPr lang="en-US" sz="21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5674966" y="2030197"/>
            <a:ext cx="2223213" cy="415498"/>
          </a:xfrm>
          <a:prstGeom prst="rect">
            <a:avLst/>
          </a:prstGeom>
          <a:noFill/>
        </p:spPr>
        <p:txBody>
          <a:bodyPr wrap="square" rtlCol="0">
            <a:spAutoFit/>
          </a:bodyPr>
          <a:lstStyle/>
          <a:p>
            <a:r>
              <a:rPr lang="en-US" sz="21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914222" y="3549213"/>
            <a:ext cx="1203467" cy="582438"/>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3792045" y="3285450"/>
            <a:ext cx="496156" cy="1081037"/>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2706857" y="3677280"/>
            <a:ext cx="496019" cy="28706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3262765" y="4571625"/>
            <a:ext cx="1546885" cy="461665"/>
          </a:xfrm>
          <a:prstGeom prst="rect">
            <a:avLst/>
          </a:prstGeom>
          <a:noFill/>
        </p:spPr>
        <p:txBody>
          <a:bodyPr wrap="square" rtlCol="0">
            <a:spAutoFit/>
          </a:bodyPr>
          <a:lstStyle/>
          <a:p>
            <a:r>
              <a:rPr lang="en-US" sz="1200" dirty="0">
                <a:solidFill>
                  <a:schemeClr val="accent5">
                    <a:lumMod val="75000"/>
                  </a:schemeClr>
                </a:solidFill>
              </a:rPr>
              <a:t>Node Representations</a:t>
            </a:r>
          </a:p>
        </p:txBody>
      </p:sp>
      <p:sp>
        <p:nvSpPr>
          <p:cNvPr id="212" name="Right Arrow 211">
            <a:extLst>
              <a:ext uri="{FF2B5EF4-FFF2-40B4-BE49-F238E27FC236}">
                <a16:creationId xmlns:a16="http://schemas.microsoft.com/office/drawing/2014/main" id="{BD36330E-E59B-424C-BEB8-1E89CAF4BE0B}"/>
              </a:ext>
            </a:extLst>
          </p:cNvPr>
          <p:cNvSpPr/>
          <p:nvPr/>
        </p:nvSpPr>
        <p:spPr>
          <a:xfrm>
            <a:off x="5051086" y="3700404"/>
            <a:ext cx="496019" cy="28706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B591DBB-917B-A94C-B278-0333B25FB194}"/>
              </a:ext>
            </a:extLst>
          </p:cNvPr>
          <p:cNvGrpSpPr/>
          <p:nvPr/>
        </p:nvGrpSpPr>
        <p:grpSpPr>
          <a:xfrm>
            <a:off x="6464230" y="3760414"/>
            <a:ext cx="496022" cy="126023"/>
            <a:chOff x="8258493" y="4454761"/>
            <a:chExt cx="661363" cy="168030"/>
          </a:xfrm>
        </p:grpSpPr>
        <p:sp>
          <p:nvSpPr>
            <p:cNvPr id="242" name="Rectangle 241">
              <a:extLst>
                <a:ext uri="{FF2B5EF4-FFF2-40B4-BE49-F238E27FC236}">
                  <a16:creationId xmlns:a16="http://schemas.microsoft.com/office/drawing/2014/main" id="{F7C92A58-6F22-F44E-AEFE-3A8E05D6254A}"/>
                </a:ext>
              </a:extLst>
            </p:cNvPr>
            <p:cNvSpPr/>
            <p:nvPr/>
          </p:nvSpPr>
          <p:spPr>
            <a:xfrm rot="10800000">
              <a:off x="8751861" y="445476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FD15CDA-67EA-8041-93BF-E34E74B60857}"/>
                </a:ext>
              </a:extLst>
            </p:cNvPr>
            <p:cNvSpPr/>
            <p:nvPr/>
          </p:nvSpPr>
          <p:spPr>
            <a:xfrm rot="10800000">
              <a:off x="8584044" y="445476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B17A8E35-18A2-8843-ADD9-C30E8F056FCD}"/>
                </a:ext>
              </a:extLst>
            </p:cNvPr>
            <p:cNvSpPr/>
            <p:nvPr/>
          </p:nvSpPr>
          <p:spPr>
            <a:xfrm rot="10800000">
              <a:off x="8426736" y="44548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AFE92F7-1411-A847-8BDF-4C69B67E9A9B}"/>
                </a:ext>
              </a:extLst>
            </p:cNvPr>
            <p:cNvSpPr/>
            <p:nvPr/>
          </p:nvSpPr>
          <p:spPr>
            <a:xfrm rot="10800000">
              <a:off x="8258493" y="445476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 name="TextBox 245">
            <a:extLst>
              <a:ext uri="{FF2B5EF4-FFF2-40B4-BE49-F238E27FC236}">
                <a16:creationId xmlns:a16="http://schemas.microsoft.com/office/drawing/2014/main" id="{2A00D58F-FE5B-2241-9B92-30A7979C566E}"/>
              </a:ext>
            </a:extLst>
          </p:cNvPr>
          <p:cNvSpPr txBox="1"/>
          <p:nvPr/>
        </p:nvSpPr>
        <p:spPr>
          <a:xfrm>
            <a:off x="6022324" y="4571625"/>
            <a:ext cx="1875856" cy="276999"/>
          </a:xfrm>
          <a:prstGeom prst="rect">
            <a:avLst/>
          </a:prstGeom>
          <a:noFill/>
        </p:spPr>
        <p:txBody>
          <a:bodyPr wrap="square" rtlCol="0">
            <a:spAutoFit/>
          </a:bodyPr>
          <a:lstStyle/>
          <a:p>
            <a:r>
              <a:rPr lang="en-US" sz="1200" dirty="0">
                <a:solidFill>
                  <a:schemeClr val="accent5">
                    <a:lumMod val="75000"/>
                  </a:schemeClr>
                </a:solidFill>
              </a:rPr>
              <a:t>Graph Representations</a:t>
            </a:r>
          </a:p>
        </p:txBody>
      </p:sp>
      <p:sp>
        <p:nvSpPr>
          <p:cNvPr id="247" name="TextBox 246">
            <a:extLst>
              <a:ext uri="{FF2B5EF4-FFF2-40B4-BE49-F238E27FC236}">
                <a16:creationId xmlns:a16="http://schemas.microsoft.com/office/drawing/2014/main" id="{9471B3E9-426E-7A47-9F1E-1B5941B0172E}"/>
              </a:ext>
            </a:extLst>
          </p:cNvPr>
          <p:cNvSpPr txBox="1"/>
          <p:nvPr/>
        </p:nvSpPr>
        <p:spPr>
          <a:xfrm>
            <a:off x="2619261" y="3356806"/>
            <a:ext cx="1546885" cy="276999"/>
          </a:xfrm>
          <a:prstGeom prst="rect">
            <a:avLst/>
          </a:prstGeom>
          <a:noFill/>
        </p:spPr>
        <p:txBody>
          <a:bodyPr wrap="square" rtlCol="0">
            <a:spAutoFit/>
          </a:bodyPr>
          <a:lstStyle/>
          <a:p>
            <a:r>
              <a:rPr lang="en-US" sz="1200" dirty="0">
                <a:solidFill>
                  <a:schemeClr val="accent5">
                    <a:lumMod val="75000"/>
                  </a:schemeClr>
                </a:solidFill>
              </a:rPr>
              <a:t>Filtering</a:t>
            </a:r>
          </a:p>
        </p:txBody>
      </p:sp>
      <p:sp>
        <p:nvSpPr>
          <p:cNvPr id="248" name="TextBox 247">
            <a:extLst>
              <a:ext uri="{FF2B5EF4-FFF2-40B4-BE49-F238E27FC236}">
                <a16:creationId xmlns:a16="http://schemas.microsoft.com/office/drawing/2014/main" id="{768A6294-78D5-2946-8A96-032A557DFA75}"/>
              </a:ext>
            </a:extLst>
          </p:cNvPr>
          <p:cNvSpPr txBox="1"/>
          <p:nvPr/>
        </p:nvSpPr>
        <p:spPr>
          <a:xfrm>
            <a:off x="4977857" y="3356806"/>
            <a:ext cx="1546885" cy="276999"/>
          </a:xfrm>
          <a:prstGeom prst="rect">
            <a:avLst/>
          </a:prstGeom>
          <a:noFill/>
        </p:spPr>
        <p:txBody>
          <a:bodyPr wrap="square" rtlCol="0">
            <a:spAutoFit/>
          </a:bodyPr>
          <a:lstStyle/>
          <a:p>
            <a:r>
              <a:rPr lang="en-US" sz="1200" dirty="0">
                <a:solidFill>
                  <a:schemeClr val="accent5">
                    <a:lumMod val="75000"/>
                  </a:schemeClr>
                </a:solidFill>
              </a:rPr>
              <a:t>Pooling</a:t>
            </a:r>
          </a:p>
        </p:txBody>
      </p:sp>
    </p:spTree>
    <p:extLst>
      <p:ext uri="{BB962C8B-B14F-4D97-AF65-F5344CB8AC3E}">
        <p14:creationId xmlns:p14="http://schemas.microsoft.com/office/powerpoint/2010/main" val="326125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endParaRPr lang="en-US" sz="3500" dirty="0">
              <a:solidFill>
                <a:schemeClr val="bg1"/>
              </a:solidFill>
            </a:endParaRPr>
          </a:p>
        </p:txBody>
      </p:sp>
      <p:sp>
        <p:nvSpPr>
          <p:cNvPr id="6" name="Title 1">
            <a:extLst>
              <a:ext uri="{FF2B5EF4-FFF2-40B4-BE49-F238E27FC236}">
                <a16:creationId xmlns:a16="http://schemas.microsoft.com/office/drawing/2014/main" id="{35DBD7B6-44F2-476A-87CB-8DBA43D80BA6}"/>
              </a:ext>
            </a:extLst>
          </p:cNvPr>
          <p:cNvSpPr txBox="1">
            <a:spLocks/>
          </p:cNvSpPr>
          <p:nvPr/>
        </p:nvSpPr>
        <p:spPr>
          <a:xfrm>
            <a:off x="196166" y="0"/>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PCA: Computation </a:t>
            </a:r>
          </a:p>
        </p:txBody>
      </p:sp>
      <p:pic>
        <p:nvPicPr>
          <p:cNvPr id="3" name="Picture 2">
            <a:extLst>
              <a:ext uri="{FF2B5EF4-FFF2-40B4-BE49-F238E27FC236}">
                <a16:creationId xmlns:a16="http://schemas.microsoft.com/office/drawing/2014/main" id="{7A2FB8D6-A58E-4F3A-9617-F35DA27BDB75}"/>
              </a:ext>
            </a:extLst>
          </p:cNvPr>
          <p:cNvPicPr>
            <a:picLocks noChangeAspect="1"/>
          </p:cNvPicPr>
          <p:nvPr/>
        </p:nvPicPr>
        <p:blipFill>
          <a:blip r:embed="rId3"/>
          <a:stretch>
            <a:fillRect/>
          </a:stretch>
        </p:blipFill>
        <p:spPr>
          <a:xfrm>
            <a:off x="0" y="859162"/>
            <a:ext cx="9144000" cy="5139676"/>
          </a:xfrm>
          <a:prstGeom prst="rect">
            <a:avLst/>
          </a:prstGeom>
        </p:spPr>
      </p:pic>
    </p:spTree>
    <p:extLst>
      <p:ext uri="{BB962C8B-B14F-4D97-AF65-F5344CB8AC3E}">
        <p14:creationId xmlns:p14="http://schemas.microsoft.com/office/powerpoint/2010/main" val="688857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pPr algn="l"/>
            <a:r>
              <a:rPr lang="en-US" dirty="0">
                <a:solidFill>
                  <a:schemeClr val="bg1"/>
                </a:solidFill>
              </a:rPr>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60</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628651" y="2017258"/>
            <a:ext cx="1954961" cy="415498"/>
          </a:xfrm>
          <a:prstGeom prst="rect">
            <a:avLst/>
          </a:prstGeom>
          <a:noFill/>
        </p:spPr>
        <p:txBody>
          <a:bodyPr wrap="square" rtlCol="0">
            <a:spAutoFit/>
          </a:bodyPr>
          <a:lstStyle/>
          <a:p>
            <a:r>
              <a:rPr lang="en-US" sz="21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191585" y="2575859"/>
            <a:ext cx="2309936" cy="1899105"/>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4259913" y="3290625"/>
            <a:ext cx="1280158" cy="4695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4339715" y="3363496"/>
            <a:ext cx="1199367" cy="276999"/>
          </a:xfrm>
          <a:prstGeom prst="rect">
            <a:avLst/>
          </a:prstGeom>
          <a:noFill/>
        </p:spPr>
        <p:txBody>
          <a:bodyPr wrap="none" rtlCol="0">
            <a:spAutoFit/>
          </a:bodyPr>
          <a:lstStyle/>
          <a:p>
            <a:r>
              <a:rPr lang="en-US" sz="1200"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3228314" y="3377756"/>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098512" y="4976360"/>
            <a:ext cx="2208896" cy="236066"/>
          </a:xfrm>
          <a:prstGeom prst="rect">
            <a:avLst/>
          </a:prstGeom>
        </p:spPr>
      </p:pic>
    </p:spTree>
    <p:extLst>
      <p:ext uri="{BB962C8B-B14F-4D97-AF65-F5344CB8AC3E}">
        <p14:creationId xmlns:p14="http://schemas.microsoft.com/office/powerpoint/2010/main" val="653131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pPr algn="l"/>
            <a:r>
              <a:rPr lang="en-US" dirty="0">
                <a:solidFill>
                  <a:schemeClr val="bg1"/>
                </a:solidFill>
              </a:rPr>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61</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628651" y="2017258"/>
            <a:ext cx="1954961" cy="415498"/>
          </a:xfrm>
          <a:prstGeom prst="rect">
            <a:avLst/>
          </a:prstGeom>
          <a:noFill/>
        </p:spPr>
        <p:txBody>
          <a:bodyPr wrap="square" rtlCol="0">
            <a:spAutoFit/>
          </a:bodyPr>
          <a:lstStyle/>
          <a:p>
            <a:r>
              <a:rPr lang="en-US" sz="21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191585" y="2575859"/>
            <a:ext cx="2309936" cy="1899105"/>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4259913" y="3290625"/>
            <a:ext cx="1280158" cy="4695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4339715" y="3363496"/>
            <a:ext cx="1199367" cy="276999"/>
          </a:xfrm>
          <a:prstGeom prst="rect">
            <a:avLst/>
          </a:prstGeom>
          <a:noFill/>
        </p:spPr>
        <p:txBody>
          <a:bodyPr wrap="none" rtlCol="0">
            <a:spAutoFit/>
          </a:bodyPr>
          <a:lstStyle/>
          <a:p>
            <a:r>
              <a:rPr lang="en-US" sz="1200"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3228314" y="3377756"/>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5729705" y="3360494"/>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098512" y="4976360"/>
            <a:ext cx="2208896" cy="236066"/>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6032305" y="2375874"/>
            <a:ext cx="2309936" cy="1899105"/>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5682405" y="4972262"/>
            <a:ext cx="2536263" cy="244192"/>
          </a:xfrm>
          <a:prstGeom prst="rect">
            <a:avLst/>
          </a:prstGeom>
        </p:spPr>
      </p:pic>
    </p:spTree>
    <p:extLst>
      <p:ext uri="{BB962C8B-B14F-4D97-AF65-F5344CB8AC3E}">
        <p14:creationId xmlns:p14="http://schemas.microsoft.com/office/powerpoint/2010/main" val="2734910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pPr algn="l"/>
            <a:r>
              <a:rPr lang="en-US" dirty="0">
                <a:solidFill>
                  <a:schemeClr val="bg1"/>
                </a:solidFill>
              </a:rPr>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62</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628651" y="2017258"/>
            <a:ext cx="1954961" cy="415498"/>
          </a:xfrm>
          <a:prstGeom prst="rect">
            <a:avLst/>
          </a:prstGeom>
          <a:noFill/>
        </p:spPr>
        <p:txBody>
          <a:bodyPr wrap="square" rtlCol="0">
            <a:spAutoFit/>
          </a:bodyPr>
          <a:lstStyle/>
          <a:p>
            <a:r>
              <a:rPr lang="en-US" sz="21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191585" y="2575859"/>
            <a:ext cx="2309936" cy="1899105"/>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4259913" y="3290625"/>
            <a:ext cx="1280158" cy="4695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4339715" y="3363496"/>
            <a:ext cx="1199367" cy="276999"/>
          </a:xfrm>
          <a:prstGeom prst="rect">
            <a:avLst/>
          </a:prstGeom>
          <a:noFill/>
        </p:spPr>
        <p:txBody>
          <a:bodyPr wrap="none" rtlCol="0">
            <a:spAutoFit/>
          </a:bodyPr>
          <a:lstStyle/>
          <a:p>
            <a:r>
              <a:rPr lang="en-US" sz="1200"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3228314" y="3377756"/>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5729705" y="3360494"/>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098512" y="4976360"/>
            <a:ext cx="2208896" cy="236066"/>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6032305" y="2375874"/>
            <a:ext cx="2309936" cy="1899105"/>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5682405" y="4972262"/>
            <a:ext cx="2536263" cy="244192"/>
          </a:xfrm>
          <a:prstGeom prst="rect">
            <a:avLst/>
          </a:prstGeom>
        </p:spPr>
      </p:pic>
      <p:sp>
        <p:nvSpPr>
          <p:cNvPr id="121" name="TextBox 120">
            <a:extLst>
              <a:ext uri="{FF2B5EF4-FFF2-40B4-BE49-F238E27FC236}">
                <a16:creationId xmlns:a16="http://schemas.microsoft.com/office/drawing/2014/main" id="{2CC27B32-6A3F-4747-8B14-6959BF472553}"/>
              </a:ext>
            </a:extLst>
          </p:cNvPr>
          <p:cNvSpPr txBox="1"/>
          <p:nvPr/>
        </p:nvSpPr>
        <p:spPr>
          <a:xfrm>
            <a:off x="4183790" y="5438017"/>
            <a:ext cx="5287617" cy="400110"/>
          </a:xfrm>
          <a:prstGeom prst="rect">
            <a:avLst/>
          </a:prstGeom>
          <a:noFill/>
        </p:spPr>
        <p:txBody>
          <a:bodyPr wrap="square" rtlCol="0">
            <a:spAutoFit/>
          </a:bodyPr>
          <a:lstStyle/>
          <a:p>
            <a:r>
              <a:rPr lang="en-US" sz="2000" dirty="0">
                <a:solidFill>
                  <a:schemeClr val="accent6">
                    <a:lumMod val="50000"/>
                  </a:schemeClr>
                </a:solidFill>
              </a:rPr>
              <a:t>Graph filtering refines the node features</a:t>
            </a:r>
          </a:p>
        </p:txBody>
      </p:sp>
    </p:spTree>
    <p:extLst>
      <p:ext uri="{BB962C8B-B14F-4D97-AF65-F5344CB8AC3E}">
        <p14:creationId xmlns:p14="http://schemas.microsoft.com/office/powerpoint/2010/main" val="3443363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pPr algn="l"/>
            <a:r>
              <a:rPr lang="en-US" dirty="0">
                <a:solidFill>
                  <a:schemeClr val="bg1"/>
                </a:solidFill>
              </a:rPr>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63</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628651" y="2017258"/>
            <a:ext cx="1954961" cy="415498"/>
          </a:xfrm>
          <a:prstGeom prst="rect">
            <a:avLst/>
          </a:prstGeom>
          <a:noFill/>
        </p:spPr>
        <p:txBody>
          <a:bodyPr wrap="square" rtlCol="0">
            <a:spAutoFit/>
          </a:bodyPr>
          <a:lstStyle/>
          <a:p>
            <a:r>
              <a:rPr lang="en-US" sz="21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191585" y="2575859"/>
            <a:ext cx="2309936" cy="1899105"/>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8179E719-2480-7147-8057-720FC1E5AFB5}"/>
              </a:ext>
            </a:extLst>
          </p:cNvPr>
          <p:cNvGrpSpPr/>
          <p:nvPr/>
        </p:nvGrpSpPr>
        <p:grpSpPr>
          <a:xfrm>
            <a:off x="6161037" y="2852106"/>
            <a:ext cx="1677092" cy="1076477"/>
            <a:chOff x="2541830" y="4658175"/>
            <a:chExt cx="1461086" cy="937829"/>
          </a:xfrm>
        </p:grpSpPr>
        <p:sp>
          <p:nvSpPr>
            <p:cNvPr id="55" name="Parallelogram 54">
              <a:extLst>
                <a:ext uri="{FF2B5EF4-FFF2-40B4-BE49-F238E27FC236}">
                  <a16:creationId xmlns:a16="http://schemas.microsoft.com/office/drawing/2014/main" id="{7EC98BFE-DE20-9F4C-B4AC-C3801FC2A04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85F8A5C-3104-1D47-B6DA-65106633EC69}"/>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450ACC5-C3CF-194B-870C-06091205B27A}"/>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1E5071A-441C-2B48-AF66-2BFACAFC36E0}"/>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2539243-7B49-9D4C-B758-1019C33E5A7C}"/>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9BAF9FC-48F9-EC48-BA56-1F43B91614CA}"/>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AD239FC4-95B2-2343-A4F6-7700CB2FB2B6}"/>
                </a:ext>
              </a:extLst>
            </p:cNvPr>
            <p:cNvCxnSpPr>
              <a:cxnSpLocks/>
              <a:stCxn id="57" idx="7"/>
              <a:endCxn id="56"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E7339E-8493-B049-9093-3DEDC0502D10}"/>
                </a:ext>
              </a:extLst>
            </p:cNvPr>
            <p:cNvCxnSpPr>
              <a:cxnSpLocks/>
              <a:stCxn id="58" idx="7"/>
              <a:endCxn id="56"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3C9A004-BB9E-FE4E-AE99-CA0485A06839}"/>
                </a:ext>
              </a:extLst>
            </p:cNvPr>
            <p:cNvCxnSpPr>
              <a:cxnSpLocks/>
              <a:stCxn id="59"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F42B3E-3D43-D745-BD33-AEB0BE20854C}"/>
                </a:ext>
              </a:extLst>
            </p:cNvPr>
            <p:cNvCxnSpPr>
              <a:cxnSpLocks/>
              <a:stCxn id="58" idx="2"/>
              <a:endCxn id="57"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ED0F81-D9AF-4F48-B19D-E39A46AE537A}"/>
                </a:ext>
              </a:extLst>
            </p:cNvPr>
            <p:cNvCxnSpPr>
              <a:cxnSpLocks/>
              <a:stCxn id="59" idx="6"/>
              <a:endCxn id="60"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4259913" y="3262915"/>
            <a:ext cx="1280158" cy="4695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4339715" y="3363496"/>
            <a:ext cx="1659429"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3228314" y="3377756"/>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5729705" y="3360494"/>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6C0DBEB-E82E-9F4B-BFD5-247D771DE425}"/>
              </a:ext>
            </a:extLst>
          </p:cNvPr>
          <p:cNvPicPr>
            <a:picLocks noChangeAspect="1"/>
          </p:cNvPicPr>
          <p:nvPr/>
        </p:nvPicPr>
        <p:blipFill>
          <a:blip r:embed="rId2"/>
          <a:stretch>
            <a:fillRect/>
          </a:stretch>
        </p:blipFill>
        <p:spPr>
          <a:xfrm>
            <a:off x="5031456" y="4988137"/>
            <a:ext cx="3483894" cy="238030"/>
          </a:xfrm>
          <a:prstGeom prst="rect">
            <a:avLst/>
          </a:prstGeom>
        </p:spPr>
      </p:pic>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3"/>
          <a:stretch>
            <a:fillRect/>
          </a:stretch>
        </p:blipFill>
        <p:spPr>
          <a:xfrm>
            <a:off x="1098512" y="4976360"/>
            <a:ext cx="2208896" cy="236066"/>
          </a:xfrm>
          <a:prstGeom prst="rect">
            <a:avLst/>
          </a:prstGeom>
        </p:spPr>
      </p:pic>
      <p:cxnSp>
        <p:nvCxnSpPr>
          <p:cNvPr id="73" name="Straight Connector 72">
            <a:extLst>
              <a:ext uri="{FF2B5EF4-FFF2-40B4-BE49-F238E27FC236}">
                <a16:creationId xmlns:a16="http://schemas.microsoft.com/office/drawing/2014/main" id="{A7E4210C-F7FB-7D44-B800-E75032ECB02C}"/>
              </a:ext>
            </a:extLst>
          </p:cNvPr>
          <p:cNvCxnSpPr>
            <a:cxnSpLocks/>
          </p:cNvCxnSpPr>
          <p:nvPr/>
        </p:nvCxnSpPr>
        <p:spPr>
          <a:xfrm>
            <a:off x="5031456" y="5284414"/>
            <a:ext cx="3483894"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64A53CB-632D-124F-B855-A0A0EFFF8AAA}"/>
              </a:ext>
            </a:extLst>
          </p:cNvPr>
          <p:cNvSpPr txBox="1"/>
          <p:nvPr/>
        </p:nvSpPr>
        <p:spPr>
          <a:xfrm>
            <a:off x="4209939" y="5264382"/>
            <a:ext cx="4633700" cy="323165"/>
          </a:xfrm>
          <a:prstGeom prst="rect">
            <a:avLst/>
          </a:prstGeom>
          <a:noFill/>
        </p:spPr>
        <p:txBody>
          <a:bodyPr wrap="square" rtlCol="0">
            <a:spAutoFit/>
          </a:bodyPr>
          <a:lstStyle/>
          <a:p>
            <a:r>
              <a:rPr lang="en-US" sz="1500" dirty="0">
                <a:solidFill>
                  <a:schemeClr val="accent6">
                    <a:lumMod val="50000"/>
                  </a:schemeClr>
                </a:solidFill>
              </a:rPr>
              <a:t>Graph pooling generates a smaller graph</a:t>
            </a:r>
          </a:p>
        </p:txBody>
      </p:sp>
    </p:spTree>
    <p:extLst>
      <p:ext uri="{BB962C8B-B14F-4D97-AF65-F5344CB8AC3E}">
        <p14:creationId xmlns:p14="http://schemas.microsoft.com/office/powerpoint/2010/main" val="3405555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4CFA-5963-1844-B6D7-60293FE6CBBE}"/>
              </a:ext>
            </a:extLst>
          </p:cNvPr>
          <p:cNvSpPr>
            <a:spLocks noGrp="1"/>
          </p:cNvSpPr>
          <p:nvPr>
            <p:ph type="title"/>
          </p:nvPr>
        </p:nvSpPr>
        <p:spPr/>
        <p:txBody>
          <a:bodyPr/>
          <a:lstStyle/>
          <a:p>
            <a:pPr algn="l"/>
            <a:r>
              <a:rPr lang="en-US" dirty="0">
                <a:solidFill>
                  <a:schemeClr val="bg1"/>
                </a:solidFill>
              </a:rPr>
              <a:t>General GNN Framework</a:t>
            </a:r>
          </a:p>
        </p:txBody>
      </p:sp>
      <p:sp>
        <p:nvSpPr>
          <p:cNvPr id="3" name="Slide Number Placeholder 2">
            <a:extLst>
              <a:ext uri="{FF2B5EF4-FFF2-40B4-BE49-F238E27FC236}">
                <a16:creationId xmlns:a16="http://schemas.microsoft.com/office/drawing/2014/main" id="{5174B87E-459F-244C-9713-9B20E79FE664}"/>
              </a:ext>
            </a:extLst>
          </p:cNvPr>
          <p:cNvSpPr>
            <a:spLocks noGrp="1"/>
          </p:cNvSpPr>
          <p:nvPr>
            <p:ph type="sldNum" sz="quarter" idx="12"/>
          </p:nvPr>
        </p:nvSpPr>
        <p:spPr/>
        <p:txBody>
          <a:bodyPr/>
          <a:lstStyle/>
          <a:p>
            <a:fld id="{4C15419E-54D6-8648-ABFB-BEF58E3E877E}" type="slidenum">
              <a:rPr lang="en-US" smtClean="0"/>
              <a:t>64</a:t>
            </a:fld>
            <a:endParaRPr lang="en-US" dirty="0"/>
          </a:p>
        </p:txBody>
      </p:sp>
      <p:sp>
        <p:nvSpPr>
          <p:cNvPr id="5" name="Rectangle 4">
            <a:extLst>
              <a:ext uri="{FF2B5EF4-FFF2-40B4-BE49-F238E27FC236}">
                <a16:creationId xmlns:a16="http://schemas.microsoft.com/office/drawing/2014/main" id="{86DBFF76-AE28-EE41-9F80-A045DB43E66A}"/>
              </a:ext>
            </a:extLst>
          </p:cNvPr>
          <p:cNvSpPr/>
          <p:nvPr/>
        </p:nvSpPr>
        <p:spPr>
          <a:xfrm>
            <a:off x="2847606" y="3665628"/>
            <a:ext cx="219809" cy="967153"/>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3C9DB9BF-C472-BF43-92CC-69D11637C6B7}"/>
              </a:ext>
            </a:extLst>
          </p:cNvPr>
          <p:cNvSpPr/>
          <p:nvPr/>
        </p:nvSpPr>
        <p:spPr>
          <a:xfrm>
            <a:off x="3225675" y="3665628"/>
            <a:ext cx="219809" cy="967153"/>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1CFC0A46-8340-B34D-B2B4-F1B0039A94BC}"/>
              </a:ext>
            </a:extLst>
          </p:cNvPr>
          <p:cNvSpPr/>
          <p:nvPr/>
        </p:nvSpPr>
        <p:spPr>
          <a:xfrm>
            <a:off x="3603744" y="3665626"/>
            <a:ext cx="219809" cy="967153"/>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0903AFE-1621-544F-8CAC-26A38BF6D95F}"/>
              </a:ext>
            </a:extLst>
          </p:cNvPr>
          <p:cNvCxnSpPr/>
          <p:nvPr/>
        </p:nvCxnSpPr>
        <p:spPr>
          <a:xfrm>
            <a:off x="2398886" y="4161449"/>
            <a:ext cx="3956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CADD6DB-A033-5B44-89E6-BFF7250B8ADC}"/>
              </a:ext>
            </a:extLst>
          </p:cNvPr>
          <p:cNvSpPr/>
          <p:nvPr/>
        </p:nvSpPr>
        <p:spPr>
          <a:xfrm>
            <a:off x="3981813" y="3665626"/>
            <a:ext cx="219809" cy="967153"/>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06CB63D7-9120-0B40-B59B-E0B4E69C2A8A}"/>
              </a:ext>
            </a:extLst>
          </p:cNvPr>
          <p:cNvSpPr txBox="1"/>
          <p:nvPr/>
        </p:nvSpPr>
        <p:spPr>
          <a:xfrm>
            <a:off x="4359882" y="3883744"/>
            <a:ext cx="893990" cy="553998"/>
          </a:xfrm>
          <a:prstGeom prst="rect">
            <a:avLst/>
          </a:prstGeom>
          <a:noFill/>
        </p:spPr>
        <p:txBody>
          <a:bodyPr wrap="square" rtlCol="0">
            <a:spAutoFit/>
          </a:bodyPr>
          <a:lstStyle/>
          <a:p>
            <a:r>
              <a:rPr lang="en-US" altLang="zh-CN" sz="3000" dirty="0"/>
              <a:t>…</a:t>
            </a:r>
            <a:endParaRPr lang="en-US" sz="3000" dirty="0"/>
          </a:p>
        </p:txBody>
      </p:sp>
      <p:sp>
        <p:nvSpPr>
          <p:cNvPr id="11" name="Rectangle 10">
            <a:extLst>
              <a:ext uri="{FF2B5EF4-FFF2-40B4-BE49-F238E27FC236}">
                <a16:creationId xmlns:a16="http://schemas.microsoft.com/office/drawing/2014/main" id="{E1E21A13-1B9B-5D40-B3F5-BCA7AE6D9D5A}"/>
              </a:ext>
            </a:extLst>
          </p:cNvPr>
          <p:cNvSpPr/>
          <p:nvPr/>
        </p:nvSpPr>
        <p:spPr>
          <a:xfrm>
            <a:off x="4921335" y="3665626"/>
            <a:ext cx="219809" cy="967153"/>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D8141D2-EE3E-E642-90D7-8F387E3F20EB}"/>
              </a:ext>
            </a:extLst>
          </p:cNvPr>
          <p:cNvSpPr/>
          <p:nvPr/>
        </p:nvSpPr>
        <p:spPr>
          <a:xfrm>
            <a:off x="5299404" y="3665626"/>
            <a:ext cx="219809" cy="967153"/>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DB5560D3-4A56-3C45-8FDA-6BF318E7996B}"/>
              </a:ext>
            </a:extLst>
          </p:cNvPr>
          <p:cNvSpPr/>
          <p:nvPr/>
        </p:nvSpPr>
        <p:spPr>
          <a:xfrm>
            <a:off x="5677473" y="3665625"/>
            <a:ext cx="219809" cy="967153"/>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1DEDA48-FDDE-2049-9E78-BA9C2CB903AD}"/>
              </a:ext>
            </a:extLst>
          </p:cNvPr>
          <p:cNvCxnSpPr>
            <a:cxnSpLocks/>
            <a:endCxn id="6" idx="1"/>
          </p:cNvCxnSpPr>
          <p:nvPr/>
        </p:nvCxnSpPr>
        <p:spPr>
          <a:xfrm>
            <a:off x="3062076" y="4149202"/>
            <a:ext cx="163600"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5062AC-9A18-1C43-A6D7-1E5ED65AF59A}"/>
              </a:ext>
            </a:extLst>
          </p:cNvPr>
          <p:cNvCxnSpPr>
            <a:cxnSpLocks/>
          </p:cNvCxnSpPr>
          <p:nvPr/>
        </p:nvCxnSpPr>
        <p:spPr>
          <a:xfrm>
            <a:off x="3455688" y="4149200"/>
            <a:ext cx="163600"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2ED064-7304-D84F-8D02-907B44DB2582}"/>
              </a:ext>
            </a:extLst>
          </p:cNvPr>
          <p:cNvCxnSpPr>
            <a:cxnSpLocks/>
          </p:cNvCxnSpPr>
          <p:nvPr/>
        </p:nvCxnSpPr>
        <p:spPr>
          <a:xfrm>
            <a:off x="3815544" y="4149199"/>
            <a:ext cx="163600"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ABFAE9-7E45-784D-B53B-E9127653B584}"/>
              </a:ext>
            </a:extLst>
          </p:cNvPr>
          <p:cNvCxnSpPr>
            <a:cxnSpLocks/>
          </p:cNvCxnSpPr>
          <p:nvPr/>
        </p:nvCxnSpPr>
        <p:spPr>
          <a:xfrm>
            <a:off x="5125442" y="4149199"/>
            <a:ext cx="163600"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F25331-6C47-6C42-AE68-5BD897EF05A3}"/>
              </a:ext>
            </a:extLst>
          </p:cNvPr>
          <p:cNvCxnSpPr>
            <a:cxnSpLocks/>
          </p:cNvCxnSpPr>
          <p:nvPr/>
        </p:nvCxnSpPr>
        <p:spPr>
          <a:xfrm>
            <a:off x="5502569" y="4149197"/>
            <a:ext cx="163600"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BA6C70-20ED-7045-A442-A79790FA56D5}"/>
              </a:ext>
            </a:extLst>
          </p:cNvPr>
          <p:cNvSpPr/>
          <p:nvPr/>
        </p:nvSpPr>
        <p:spPr>
          <a:xfrm>
            <a:off x="2781409" y="2917293"/>
            <a:ext cx="219809" cy="20774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70837DFE-6AA4-9345-AA63-EEEEF52FD0A6}"/>
              </a:ext>
            </a:extLst>
          </p:cNvPr>
          <p:cNvSpPr txBox="1"/>
          <p:nvPr/>
        </p:nvSpPr>
        <p:spPr>
          <a:xfrm>
            <a:off x="3120149" y="2905046"/>
            <a:ext cx="1406154" cy="323165"/>
          </a:xfrm>
          <a:prstGeom prst="rect">
            <a:avLst/>
          </a:prstGeom>
          <a:noFill/>
        </p:spPr>
        <p:txBody>
          <a:bodyPr wrap="none" rtlCol="0">
            <a:spAutoFit/>
          </a:bodyPr>
          <a:lstStyle/>
          <a:p>
            <a:r>
              <a:rPr lang="en-US" altLang="zh-CN" sz="1500" dirty="0"/>
              <a:t>Filtering</a:t>
            </a:r>
            <a:r>
              <a:rPr lang="zh-CN" altLang="en-US" sz="1500" dirty="0"/>
              <a:t> </a:t>
            </a:r>
            <a:r>
              <a:rPr lang="en-US" altLang="zh-CN" sz="1500" dirty="0"/>
              <a:t>Layer</a:t>
            </a:r>
            <a:endParaRPr lang="en-US" sz="1500" dirty="0"/>
          </a:p>
        </p:txBody>
      </p:sp>
      <p:sp>
        <p:nvSpPr>
          <p:cNvPr id="21" name="Rectangle 20">
            <a:extLst>
              <a:ext uri="{FF2B5EF4-FFF2-40B4-BE49-F238E27FC236}">
                <a16:creationId xmlns:a16="http://schemas.microsoft.com/office/drawing/2014/main" id="{C84EC3E2-9B09-804B-9808-3559BAE41F80}"/>
              </a:ext>
            </a:extLst>
          </p:cNvPr>
          <p:cNvSpPr/>
          <p:nvPr/>
        </p:nvSpPr>
        <p:spPr>
          <a:xfrm>
            <a:off x="4582594" y="2917293"/>
            <a:ext cx="219809" cy="20774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TextBox 21">
            <a:extLst>
              <a:ext uri="{FF2B5EF4-FFF2-40B4-BE49-F238E27FC236}">
                <a16:creationId xmlns:a16="http://schemas.microsoft.com/office/drawing/2014/main" id="{794C7C38-D610-AF4E-8D08-FCEB2C8BC658}"/>
              </a:ext>
            </a:extLst>
          </p:cNvPr>
          <p:cNvSpPr txBox="1"/>
          <p:nvPr/>
        </p:nvSpPr>
        <p:spPr>
          <a:xfrm>
            <a:off x="4921335" y="2905046"/>
            <a:ext cx="1019831" cy="323165"/>
          </a:xfrm>
          <a:prstGeom prst="rect">
            <a:avLst/>
          </a:prstGeom>
          <a:noFill/>
        </p:spPr>
        <p:txBody>
          <a:bodyPr wrap="none" rtlCol="0">
            <a:spAutoFit/>
          </a:bodyPr>
          <a:lstStyle/>
          <a:p>
            <a:r>
              <a:rPr lang="en-US" altLang="zh-CN" sz="1500" dirty="0"/>
              <a:t>Activation</a:t>
            </a:r>
            <a:endParaRPr lang="en-US" sz="1500" dirty="0"/>
          </a:p>
        </p:txBody>
      </p:sp>
      <p:cxnSp>
        <p:nvCxnSpPr>
          <p:cNvPr id="23" name="Straight Arrow Connector 22">
            <a:extLst>
              <a:ext uri="{FF2B5EF4-FFF2-40B4-BE49-F238E27FC236}">
                <a16:creationId xmlns:a16="http://schemas.microsoft.com/office/drawing/2014/main" id="{BA83742A-BD28-C844-89C0-97B3A2F907BA}"/>
              </a:ext>
            </a:extLst>
          </p:cNvPr>
          <p:cNvCxnSpPr/>
          <p:nvPr/>
        </p:nvCxnSpPr>
        <p:spPr>
          <a:xfrm>
            <a:off x="5897281" y="4161449"/>
            <a:ext cx="3956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C7BD3E0-9D69-9240-9E6F-CBB4CDE75D29}"/>
              </a:ext>
            </a:extLst>
          </p:cNvPr>
          <p:cNvSpPr txBox="1"/>
          <p:nvPr/>
        </p:nvSpPr>
        <p:spPr>
          <a:xfrm>
            <a:off x="628651" y="2030375"/>
            <a:ext cx="4616210" cy="415498"/>
          </a:xfrm>
          <a:prstGeom prst="rect">
            <a:avLst/>
          </a:prstGeom>
          <a:noFill/>
        </p:spPr>
        <p:txBody>
          <a:bodyPr wrap="square" rtlCol="0">
            <a:spAutoFit/>
          </a:bodyPr>
          <a:lstStyle/>
          <a:p>
            <a:r>
              <a:rPr lang="en-US" sz="2100" dirty="0">
                <a:solidFill>
                  <a:schemeClr val="accent5">
                    <a:lumMod val="75000"/>
                  </a:schemeClr>
                </a:solidFill>
              </a:rPr>
              <a:t>For node-level tasks</a:t>
            </a:r>
          </a:p>
        </p:txBody>
      </p:sp>
    </p:spTree>
    <p:extLst>
      <p:ext uri="{BB962C8B-B14F-4D97-AF65-F5344CB8AC3E}">
        <p14:creationId xmlns:p14="http://schemas.microsoft.com/office/powerpoint/2010/main" val="580625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4CFA-5963-1844-B6D7-60293FE6CBBE}"/>
              </a:ext>
            </a:extLst>
          </p:cNvPr>
          <p:cNvSpPr>
            <a:spLocks noGrp="1"/>
          </p:cNvSpPr>
          <p:nvPr>
            <p:ph type="title"/>
          </p:nvPr>
        </p:nvSpPr>
        <p:spPr/>
        <p:txBody>
          <a:bodyPr/>
          <a:lstStyle/>
          <a:p>
            <a:pPr algn="l"/>
            <a:r>
              <a:rPr lang="en-US" dirty="0">
                <a:solidFill>
                  <a:schemeClr val="bg1"/>
                </a:solidFill>
              </a:rPr>
              <a:t>General GNN Framework</a:t>
            </a:r>
          </a:p>
        </p:txBody>
      </p:sp>
      <p:sp>
        <p:nvSpPr>
          <p:cNvPr id="3" name="Slide Number Placeholder 2">
            <a:extLst>
              <a:ext uri="{FF2B5EF4-FFF2-40B4-BE49-F238E27FC236}">
                <a16:creationId xmlns:a16="http://schemas.microsoft.com/office/drawing/2014/main" id="{5174B87E-459F-244C-9713-9B20E79FE664}"/>
              </a:ext>
            </a:extLst>
          </p:cNvPr>
          <p:cNvSpPr>
            <a:spLocks noGrp="1"/>
          </p:cNvSpPr>
          <p:nvPr>
            <p:ph type="sldNum" sz="quarter" idx="12"/>
          </p:nvPr>
        </p:nvSpPr>
        <p:spPr/>
        <p:txBody>
          <a:bodyPr/>
          <a:lstStyle/>
          <a:p>
            <a:fld id="{4C15419E-54D6-8648-ABFB-BEF58E3E877E}" type="slidenum">
              <a:rPr lang="en-US" smtClean="0"/>
              <a:t>65</a:t>
            </a:fld>
            <a:endParaRPr lang="en-US" dirty="0"/>
          </a:p>
        </p:txBody>
      </p:sp>
      <p:sp>
        <p:nvSpPr>
          <p:cNvPr id="24" name="TextBox 23">
            <a:extLst>
              <a:ext uri="{FF2B5EF4-FFF2-40B4-BE49-F238E27FC236}">
                <a16:creationId xmlns:a16="http://schemas.microsoft.com/office/drawing/2014/main" id="{BC7BD3E0-9D69-9240-9E6F-CBB4CDE75D29}"/>
              </a:ext>
            </a:extLst>
          </p:cNvPr>
          <p:cNvSpPr txBox="1"/>
          <p:nvPr/>
        </p:nvSpPr>
        <p:spPr>
          <a:xfrm>
            <a:off x="628651" y="2030375"/>
            <a:ext cx="4616210" cy="415498"/>
          </a:xfrm>
          <a:prstGeom prst="rect">
            <a:avLst/>
          </a:prstGeom>
          <a:noFill/>
        </p:spPr>
        <p:txBody>
          <a:bodyPr wrap="square" rtlCol="0">
            <a:spAutoFit/>
          </a:bodyPr>
          <a:lstStyle/>
          <a:p>
            <a:r>
              <a:rPr lang="en-US" sz="2100" dirty="0">
                <a:solidFill>
                  <a:schemeClr val="accent5">
                    <a:lumMod val="75000"/>
                  </a:schemeClr>
                </a:solidFill>
              </a:rPr>
              <a:t>For graph-level tasks</a:t>
            </a:r>
          </a:p>
        </p:txBody>
      </p:sp>
      <p:sp>
        <p:nvSpPr>
          <p:cNvPr id="25" name="Rectangle 24">
            <a:extLst>
              <a:ext uri="{FF2B5EF4-FFF2-40B4-BE49-F238E27FC236}">
                <a16:creationId xmlns:a16="http://schemas.microsoft.com/office/drawing/2014/main" id="{8B4E8AF2-91BC-BE43-A105-70C6D4AB7737}"/>
              </a:ext>
            </a:extLst>
          </p:cNvPr>
          <p:cNvSpPr/>
          <p:nvPr/>
        </p:nvSpPr>
        <p:spPr>
          <a:xfrm>
            <a:off x="1676480" y="3271760"/>
            <a:ext cx="2204962" cy="1359354"/>
          </a:xfrm>
          <a:prstGeom prst="rect">
            <a:avLst/>
          </a:prstGeom>
          <a:solidFill>
            <a:schemeClr val="bg1">
              <a:alpha val="50000"/>
            </a:schemeClr>
          </a:solidFill>
          <a:ln>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34C2AC0-F197-9C48-AF32-8D2CC70E8884}"/>
              </a:ext>
            </a:extLst>
          </p:cNvPr>
          <p:cNvSpPr/>
          <p:nvPr/>
        </p:nvSpPr>
        <p:spPr>
          <a:xfrm>
            <a:off x="1819582" y="3490710"/>
            <a:ext cx="171822" cy="756014"/>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FD79660-ABC3-6041-ACD8-29D568335E8A}"/>
              </a:ext>
            </a:extLst>
          </p:cNvPr>
          <p:cNvSpPr/>
          <p:nvPr/>
        </p:nvSpPr>
        <p:spPr>
          <a:xfrm>
            <a:off x="2115115" y="3490710"/>
            <a:ext cx="171822" cy="756014"/>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456EDEF-0B13-374B-BD0D-ADACD6D2E0B5}"/>
              </a:ext>
            </a:extLst>
          </p:cNvPr>
          <p:cNvCxnSpPr/>
          <p:nvPr/>
        </p:nvCxnSpPr>
        <p:spPr>
          <a:xfrm>
            <a:off x="1468822" y="3878289"/>
            <a:ext cx="3092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8F7ECE-0393-1547-95F3-CE6FB327A2F2}"/>
              </a:ext>
            </a:extLst>
          </p:cNvPr>
          <p:cNvSpPr txBox="1"/>
          <p:nvPr/>
        </p:nvSpPr>
        <p:spPr>
          <a:xfrm>
            <a:off x="2347097" y="3505115"/>
            <a:ext cx="698823" cy="553998"/>
          </a:xfrm>
          <a:prstGeom prst="rect">
            <a:avLst/>
          </a:prstGeom>
          <a:noFill/>
        </p:spPr>
        <p:txBody>
          <a:bodyPr wrap="square" rtlCol="0">
            <a:spAutoFit/>
          </a:bodyPr>
          <a:lstStyle/>
          <a:p>
            <a:r>
              <a:rPr lang="en-US" altLang="zh-CN" sz="3000" dirty="0"/>
              <a:t>…</a:t>
            </a:r>
            <a:endParaRPr lang="en-US" sz="3000" dirty="0"/>
          </a:p>
        </p:txBody>
      </p:sp>
      <p:sp>
        <p:nvSpPr>
          <p:cNvPr id="30" name="Rectangle 29">
            <a:extLst>
              <a:ext uri="{FF2B5EF4-FFF2-40B4-BE49-F238E27FC236}">
                <a16:creationId xmlns:a16="http://schemas.microsoft.com/office/drawing/2014/main" id="{2E6626CF-0C61-2644-80F4-A5D3BA3019CE}"/>
              </a:ext>
            </a:extLst>
          </p:cNvPr>
          <p:cNvSpPr/>
          <p:nvPr/>
        </p:nvSpPr>
        <p:spPr>
          <a:xfrm>
            <a:off x="2923417" y="3490708"/>
            <a:ext cx="171822" cy="756014"/>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9D43F8C-7970-E944-87FC-2FC1E8C8BF71}"/>
              </a:ext>
            </a:extLst>
          </p:cNvPr>
          <p:cNvSpPr/>
          <p:nvPr/>
        </p:nvSpPr>
        <p:spPr>
          <a:xfrm>
            <a:off x="3218950" y="3490708"/>
            <a:ext cx="171822" cy="756014"/>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8D53A03-D3DE-C844-AB82-DD5EE9F6B01E}"/>
              </a:ext>
            </a:extLst>
          </p:cNvPr>
          <p:cNvCxnSpPr>
            <a:cxnSpLocks/>
            <a:endCxn id="27" idx="1"/>
          </p:cNvCxnSpPr>
          <p:nvPr/>
        </p:nvCxnSpPr>
        <p:spPr>
          <a:xfrm>
            <a:off x="1987230" y="3868716"/>
            <a:ext cx="12788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B52C0B-F36F-B14F-897B-CD339287A0F9}"/>
              </a:ext>
            </a:extLst>
          </p:cNvPr>
          <p:cNvCxnSpPr>
            <a:cxnSpLocks/>
          </p:cNvCxnSpPr>
          <p:nvPr/>
        </p:nvCxnSpPr>
        <p:spPr>
          <a:xfrm>
            <a:off x="2294913" y="3868714"/>
            <a:ext cx="12788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55B899-6D53-2A45-B682-D98D88E02ACA}"/>
              </a:ext>
            </a:extLst>
          </p:cNvPr>
          <p:cNvCxnSpPr>
            <a:cxnSpLocks/>
          </p:cNvCxnSpPr>
          <p:nvPr/>
        </p:nvCxnSpPr>
        <p:spPr>
          <a:xfrm>
            <a:off x="3082965" y="3868711"/>
            <a:ext cx="12788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1004A3-E897-5C45-BBFD-CE472D5D4CA4}"/>
              </a:ext>
            </a:extLst>
          </p:cNvPr>
          <p:cNvCxnSpPr>
            <a:cxnSpLocks/>
          </p:cNvCxnSpPr>
          <p:nvPr/>
        </p:nvCxnSpPr>
        <p:spPr>
          <a:xfrm>
            <a:off x="3377762" y="3868710"/>
            <a:ext cx="1558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7DB6A6-8349-7644-946E-36813CC6590A}"/>
              </a:ext>
            </a:extLst>
          </p:cNvPr>
          <p:cNvCxnSpPr>
            <a:cxnSpLocks/>
          </p:cNvCxnSpPr>
          <p:nvPr/>
        </p:nvCxnSpPr>
        <p:spPr>
          <a:xfrm>
            <a:off x="2778098" y="3868710"/>
            <a:ext cx="12788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C67558A-8A0E-6345-A69A-6A8CCB7C777D}"/>
              </a:ext>
            </a:extLst>
          </p:cNvPr>
          <p:cNvSpPr/>
          <p:nvPr/>
        </p:nvSpPr>
        <p:spPr>
          <a:xfrm>
            <a:off x="3558664" y="3490703"/>
            <a:ext cx="171822" cy="756014"/>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C87F508-6F4F-164D-AB47-3152B4B1CF1E}"/>
              </a:ext>
            </a:extLst>
          </p:cNvPr>
          <p:cNvCxnSpPr>
            <a:cxnSpLocks/>
          </p:cNvCxnSpPr>
          <p:nvPr/>
        </p:nvCxnSpPr>
        <p:spPr>
          <a:xfrm>
            <a:off x="3730486" y="3878289"/>
            <a:ext cx="3089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CEC62D7-E49E-1246-B4AE-E9E9F95F9DA4}"/>
              </a:ext>
            </a:extLst>
          </p:cNvPr>
          <p:cNvSpPr/>
          <p:nvPr/>
        </p:nvSpPr>
        <p:spPr>
          <a:xfrm>
            <a:off x="5372146" y="3278465"/>
            <a:ext cx="2204962" cy="1359354"/>
          </a:xfrm>
          <a:prstGeom prst="rect">
            <a:avLst/>
          </a:prstGeom>
          <a:solidFill>
            <a:schemeClr val="bg1">
              <a:alpha val="50000"/>
            </a:schemeClr>
          </a:solidFill>
          <a:ln>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31D5C55-4942-EA46-9A14-58ED659EB888}"/>
              </a:ext>
            </a:extLst>
          </p:cNvPr>
          <p:cNvSpPr/>
          <p:nvPr/>
        </p:nvSpPr>
        <p:spPr>
          <a:xfrm>
            <a:off x="5515248" y="3497415"/>
            <a:ext cx="171822" cy="756014"/>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1" name="Rectangle 40">
            <a:extLst>
              <a:ext uri="{FF2B5EF4-FFF2-40B4-BE49-F238E27FC236}">
                <a16:creationId xmlns:a16="http://schemas.microsoft.com/office/drawing/2014/main" id="{3867B549-2399-6C42-995F-A9E77936D443}"/>
              </a:ext>
            </a:extLst>
          </p:cNvPr>
          <p:cNvSpPr/>
          <p:nvPr/>
        </p:nvSpPr>
        <p:spPr>
          <a:xfrm>
            <a:off x="5810781" y="3497415"/>
            <a:ext cx="171822" cy="756014"/>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4C329C9-FE3D-034A-82E2-3EBFB4C2171F}"/>
              </a:ext>
            </a:extLst>
          </p:cNvPr>
          <p:cNvCxnSpPr/>
          <p:nvPr/>
        </p:nvCxnSpPr>
        <p:spPr>
          <a:xfrm>
            <a:off x="5164489" y="3884994"/>
            <a:ext cx="3092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3428029-B608-4648-96F2-36F6E18B748E}"/>
              </a:ext>
            </a:extLst>
          </p:cNvPr>
          <p:cNvSpPr txBox="1"/>
          <p:nvPr/>
        </p:nvSpPr>
        <p:spPr>
          <a:xfrm>
            <a:off x="6022886" y="3491942"/>
            <a:ext cx="698823" cy="553998"/>
          </a:xfrm>
          <a:prstGeom prst="rect">
            <a:avLst/>
          </a:prstGeom>
          <a:noFill/>
        </p:spPr>
        <p:txBody>
          <a:bodyPr wrap="square" rtlCol="0">
            <a:spAutoFit/>
          </a:bodyPr>
          <a:lstStyle/>
          <a:p>
            <a:r>
              <a:rPr lang="en-US" altLang="zh-CN" sz="3000" dirty="0"/>
              <a:t>…</a:t>
            </a:r>
            <a:endParaRPr lang="en-US" sz="3000" dirty="0"/>
          </a:p>
        </p:txBody>
      </p:sp>
      <p:sp>
        <p:nvSpPr>
          <p:cNvPr id="44" name="Rectangle 43">
            <a:extLst>
              <a:ext uri="{FF2B5EF4-FFF2-40B4-BE49-F238E27FC236}">
                <a16:creationId xmlns:a16="http://schemas.microsoft.com/office/drawing/2014/main" id="{BA40A4FB-B158-4542-90B8-96BD49285C99}"/>
              </a:ext>
            </a:extLst>
          </p:cNvPr>
          <p:cNvSpPr/>
          <p:nvPr/>
        </p:nvSpPr>
        <p:spPr>
          <a:xfrm>
            <a:off x="6619083" y="3497413"/>
            <a:ext cx="171822" cy="756014"/>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Rectangle 44">
            <a:extLst>
              <a:ext uri="{FF2B5EF4-FFF2-40B4-BE49-F238E27FC236}">
                <a16:creationId xmlns:a16="http://schemas.microsoft.com/office/drawing/2014/main" id="{A69FAB91-D5D4-A147-BF1C-511075C4A690}"/>
              </a:ext>
            </a:extLst>
          </p:cNvPr>
          <p:cNvSpPr/>
          <p:nvPr/>
        </p:nvSpPr>
        <p:spPr>
          <a:xfrm>
            <a:off x="6914616" y="3497413"/>
            <a:ext cx="171822" cy="756014"/>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68187E5D-EFA8-6E44-B0BB-4731DB14377C}"/>
              </a:ext>
            </a:extLst>
          </p:cNvPr>
          <p:cNvCxnSpPr>
            <a:cxnSpLocks/>
            <a:endCxn id="41" idx="1"/>
          </p:cNvCxnSpPr>
          <p:nvPr/>
        </p:nvCxnSpPr>
        <p:spPr>
          <a:xfrm>
            <a:off x="5682896" y="3875421"/>
            <a:ext cx="12788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2F184F-19CD-EE4F-A2B5-53558CB1FC7F}"/>
              </a:ext>
            </a:extLst>
          </p:cNvPr>
          <p:cNvCxnSpPr>
            <a:cxnSpLocks/>
          </p:cNvCxnSpPr>
          <p:nvPr/>
        </p:nvCxnSpPr>
        <p:spPr>
          <a:xfrm>
            <a:off x="5990579" y="3875419"/>
            <a:ext cx="12788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FBB923-36D4-B949-AA6E-5DD4CAC452B5}"/>
              </a:ext>
            </a:extLst>
          </p:cNvPr>
          <p:cNvCxnSpPr>
            <a:cxnSpLocks/>
          </p:cNvCxnSpPr>
          <p:nvPr/>
        </p:nvCxnSpPr>
        <p:spPr>
          <a:xfrm>
            <a:off x="6778631" y="3875416"/>
            <a:ext cx="12788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1D4919-37D7-7E4E-A138-6861A05F184A}"/>
              </a:ext>
            </a:extLst>
          </p:cNvPr>
          <p:cNvCxnSpPr>
            <a:cxnSpLocks/>
          </p:cNvCxnSpPr>
          <p:nvPr/>
        </p:nvCxnSpPr>
        <p:spPr>
          <a:xfrm>
            <a:off x="7073428" y="3875415"/>
            <a:ext cx="1558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B78B21A-8466-F74C-95C9-F1863E613FD9}"/>
              </a:ext>
            </a:extLst>
          </p:cNvPr>
          <p:cNvCxnSpPr>
            <a:cxnSpLocks/>
          </p:cNvCxnSpPr>
          <p:nvPr/>
        </p:nvCxnSpPr>
        <p:spPr>
          <a:xfrm>
            <a:off x="6473765" y="3875415"/>
            <a:ext cx="12788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EBE662C-27DC-7044-9830-0B24081250BD}"/>
              </a:ext>
            </a:extLst>
          </p:cNvPr>
          <p:cNvSpPr/>
          <p:nvPr/>
        </p:nvSpPr>
        <p:spPr>
          <a:xfrm>
            <a:off x="7254330" y="3497408"/>
            <a:ext cx="171822" cy="756014"/>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A7F6189A-E115-DA49-8AA8-D441402815B4}"/>
              </a:ext>
            </a:extLst>
          </p:cNvPr>
          <p:cNvCxnSpPr>
            <a:cxnSpLocks/>
          </p:cNvCxnSpPr>
          <p:nvPr/>
        </p:nvCxnSpPr>
        <p:spPr>
          <a:xfrm>
            <a:off x="7426152" y="3884994"/>
            <a:ext cx="3089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8F37B44-32CE-2C44-8F74-576C6DCD57C6}"/>
              </a:ext>
            </a:extLst>
          </p:cNvPr>
          <p:cNvSpPr txBox="1"/>
          <p:nvPr/>
        </p:nvSpPr>
        <p:spPr>
          <a:xfrm>
            <a:off x="4333195" y="3619537"/>
            <a:ext cx="893990" cy="553998"/>
          </a:xfrm>
          <a:prstGeom prst="rect">
            <a:avLst/>
          </a:prstGeom>
          <a:noFill/>
        </p:spPr>
        <p:txBody>
          <a:bodyPr wrap="square" rtlCol="0">
            <a:spAutoFit/>
          </a:bodyPr>
          <a:lstStyle/>
          <a:p>
            <a:r>
              <a:rPr lang="en-US" altLang="zh-CN" sz="3000" dirty="0"/>
              <a:t>…</a:t>
            </a:r>
            <a:endParaRPr lang="en-US" sz="3000"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C1278D6-4825-8242-A17F-6BA7EDF4D727}"/>
                  </a:ext>
                </a:extLst>
              </p:cNvPr>
              <p:cNvSpPr txBox="1"/>
              <p:nvPr/>
            </p:nvSpPr>
            <p:spPr>
              <a:xfrm>
                <a:off x="2619239" y="4840106"/>
                <a:ext cx="3082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3C1278D6-4825-8242-A17F-6BA7EDF4D727}"/>
                  </a:ext>
                </a:extLst>
              </p:cNvPr>
              <p:cNvSpPr txBox="1">
                <a:spLocks noRot="1" noChangeAspect="1" noMove="1" noResize="1" noEditPoints="1" noAdjustHandles="1" noChangeArrowheads="1" noChangeShapeType="1" noTextEdit="1"/>
              </p:cNvSpPr>
              <p:nvPr/>
            </p:nvSpPr>
            <p:spPr>
              <a:xfrm>
                <a:off x="2619239" y="4840106"/>
                <a:ext cx="308290" cy="276999"/>
              </a:xfrm>
              <a:prstGeom prst="rect">
                <a:avLst/>
              </a:prstGeom>
              <a:blipFill>
                <a:blip r:embed="rId2"/>
                <a:stretch>
                  <a:fillRect l="-16000" r="-4000"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BF6816D-B79A-464D-AD0F-2CF6244ABB72}"/>
                  </a:ext>
                </a:extLst>
              </p:cNvPr>
              <p:cNvSpPr txBox="1"/>
              <p:nvPr/>
            </p:nvSpPr>
            <p:spPr>
              <a:xfrm>
                <a:off x="6264772" y="4840105"/>
                <a:ext cx="3175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𝑛</m:t>
                          </m:r>
                        </m:sub>
                      </m:sSub>
                    </m:oMath>
                  </m:oMathPara>
                </a14:m>
                <a:endParaRPr lang="en-US" dirty="0"/>
              </a:p>
            </p:txBody>
          </p:sp>
        </mc:Choice>
        <mc:Fallback xmlns="">
          <p:sp>
            <p:nvSpPr>
              <p:cNvPr id="55" name="TextBox 54">
                <a:extLst>
                  <a:ext uri="{FF2B5EF4-FFF2-40B4-BE49-F238E27FC236}">
                    <a16:creationId xmlns:a16="http://schemas.microsoft.com/office/drawing/2014/main" id="{1BF6816D-B79A-464D-AD0F-2CF6244ABB72}"/>
                  </a:ext>
                </a:extLst>
              </p:cNvPr>
              <p:cNvSpPr txBox="1">
                <a:spLocks noRot="1" noChangeAspect="1" noMove="1" noResize="1" noEditPoints="1" noAdjustHandles="1" noChangeArrowheads="1" noChangeShapeType="1" noTextEdit="1"/>
              </p:cNvSpPr>
              <p:nvPr/>
            </p:nvSpPr>
            <p:spPr>
              <a:xfrm>
                <a:off x="6264772" y="4840105"/>
                <a:ext cx="317587" cy="276999"/>
              </a:xfrm>
              <a:prstGeom prst="rect">
                <a:avLst/>
              </a:prstGeom>
              <a:blipFill>
                <a:blip r:embed="rId3"/>
                <a:stretch>
                  <a:fillRect l="-15385" b="-18182"/>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id="{3F27C955-EEB1-7144-ADE7-6F43C20F5836}"/>
              </a:ext>
            </a:extLst>
          </p:cNvPr>
          <p:cNvSpPr/>
          <p:nvPr/>
        </p:nvSpPr>
        <p:spPr>
          <a:xfrm>
            <a:off x="2299513" y="2759796"/>
            <a:ext cx="219809" cy="20774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7" name="TextBox 56">
            <a:extLst>
              <a:ext uri="{FF2B5EF4-FFF2-40B4-BE49-F238E27FC236}">
                <a16:creationId xmlns:a16="http://schemas.microsoft.com/office/drawing/2014/main" id="{74949B4A-A35B-1944-BDAD-295C918FB3E5}"/>
              </a:ext>
            </a:extLst>
          </p:cNvPr>
          <p:cNvSpPr txBox="1"/>
          <p:nvPr/>
        </p:nvSpPr>
        <p:spPr>
          <a:xfrm>
            <a:off x="2638254" y="2747549"/>
            <a:ext cx="1406154" cy="323165"/>
          </a:xfrm>
          <a:prstGeom prst="rect">
            <a:avLst/>
          </a:prstGeom>
          <a:noFill/>
        </p:spPr>
        <p:txBody>
          <a:bodyPr wrap="none" rtlCol="0">
            <a:spAutoFit/>
          </a:bodyPr>
          <a:lstStyle/>
          <a:p>
            <a:r>
              <a:rPr lang="en-US" altLang="zh-CN" sz="1500" dirty="0"/>
              <a:t>Filtering</a:t>
            </a:r>
            <a:r>
              <a:rPr lang="zh-CN" altLang="en-US" sz="1500" dirty="0"/>
              <a:t> </a:t>
            </a:r>
            <a:r>
              <a:rPr lang="en-US" altLang="zh-CN" sz="1500" dirty="0"/>
              <a:t>Layer</a:t>
            </a:r>
            <a:endParaRPr lang="en-US" sz="1500" dirty="0"/>
          </a:p>
        </p:txBody>
      </p:sp>
      <p:sp>
        <p:nvSpPr>
          <p:cNvPr id="58" name="Rectangle 57">
            <a:extLst>
              <a:ext uri="{FF2B5EF4-FFF2-40B4-BE49-F238E27FC236}">
                <a16:creationId xmlns:a16="http://schemas.microsoft.com/office/drawing/2014/main" id="{E896B201-3963-9A49-8EBE-CBD06AD22EC7}"/>
              </a:ext>
            </a:extLst>
          </p:cNvPr>
          <p:cNvSpPr/>
          <p:nvPr/>
        </p:nvSpPr>
        <p:spPr>
          <a:xfrm>
            <a:off x="4100699" y="2759796"/>
            <a:ext cx="219809" cy="20774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9" name="TextBox 58">
            <a:extLst>
              <a:ext uri="{FF2B5EF4-FFF2-40B4-BE49-F238E27FC236}">
                <a16:creationId xmlns:a16="http://schemas.microsoft.com/office/drawing/2014/main" id="{2CA5AA4F-4E1D-0040-98BB-E144409C732F}"/>
              </a:ext>
            </a:extLst>
          </p:cNvPr>
          <p:cNvSpPr txBox="1"/>
          <p:nvPr/>
        </p:nvSpPr>
        <p:spPr>
          <a:xfrm>
            <a:off x="4439440" y="2747549"/>
            <a:ext cx="1019831" cy="323165"/>
          </a:xfrm>
          <a:prstGeom prst="rect">
            <a:avLst/>
          </a:prstGeom>
          <a:noFill/>
        </p:spPr>
        <p:txBody>
          <a:bodyPr wrap="none" rtlCol="0">
            <a:spAutoFit/>
          </a:bodyPr>
          <a:lstStyle/>
          <a:p>
            <a:r>
              <a:rPr lang="en-US" altLang="zh-CN" sz="1500" dirty="0"/>
              <a:t>Activation</a:t>
            </a:r>
            <a:endParaRPr lang="en-US" sz="1500" dirty="0"/>
          </a:p>
        </p:txBody>
      </p:sp>
      <p:sp>
        <p:nvSpPr>
          <p:cNvPr id="60" name="Rectangle 59">
            <a:extLst>
              <a:ext uri="{FF2B5EF4-FFF2-40B4-BE49-F238E27FC236}">
                <a16:creationId xmlns:a16="http://schemas.microsoft.com/office/drawing/2014/main" id="{6C0BC147-5E60-8C43-AB1E-79FDC8D7AE86}"/>
              </a:ext>
            </a:extLst>
          </p:cNvPr>
          <p:cNvSpPr/>
          <p:nvPr/>
        </p:nvSpPr>
        <p:spPr>
          <a:xfrm>
            <a:off x="5620028" y="2772043"/>
            <a:ext cx="219809" cy="20774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1" name="TextBox 60">
            <a:extLst>
              <a:ext uri="{FF2B5EF4-FFF2-40B4-BE49-F238E27FC236}">
                <a16:creationId xmlns:a16="http://schemas.microsoft.com/office/drawing/2014/main" id="{E6E760CF-5D1E-8C4F-B978-BE606F046E39}"/>
              </a:ext>
            </a:extLst>
          </p:cNvPr>
          <p:cNvSpPr txBox="1"/>
          <p:nvPr/>
        </p:nvSpPr>
        <p:spPr>
          <a:xfrm>
            <a:off x="5958769" y="2759795"/>
            <a:ext cx="1364476" cy="323165"/>
          </a:xfrm>
          <a:prstGeom prst="rect">
            <a:avLst/>
          </a:prstGeom>
          <a:noFill/>
        </p:spPr>
        <p:txBody>
          <a:bodyPr wrap="none" rtlCol="0">
            <a:spAutoFit/>
          </a:bodyPr>
          <a:lstStyle/>
          <a:p>
            <a:r>
              <a:rPr lang="en-US" sz="1500" dirty="0"/>
              <a:t>Pooling Layer</a:t>
            </a:r>
          </a:p>
        </p:txBody>
      </p:sp>
    </p:spTree>
    <p:extLst>
      <p:ext uri="{BB962C8B-B14F-4D97-AF65-F5344CB8AC3E}">
        <p14:creationId xmlns:p14="http://schemas.microsoft.com/office/powerpoint/2010/main" val="3034029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pPr algn="l"/>
            <a:r>
              <a:rPr lang="en-US" dirty="0">
                <a:solidFill>
                  <a:schemeClr val="bg1"/>
                </a:solidFill>
              </a:rPr>
              <a:t>Graph Filtering Operation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66</a:t>
            </a:fld>
            <a:endParaRPr lang="en-US" dirty="0"/>
          </a:p>
        </p:txBody>
      </p:sp>
      <p:grpSp>
        <p:nvGrpSpPr>
          <p:cNvPr id="5" name="Group 4">
            <a:extLst>
              <a:ext uri="{FF2B5EF4-FFF2-40B4-BE49-F238E27FC236}">
                <a16:creationId xmlns:a16="http://schemas.microsoft.com/office/drawing/2014/main" id="{38604385-2D86-C947-9ED2-EC515453C9D0}"/>
              </a:ext>
            </a:extLst>
          </p:cNvPr>
          <p:cNvGrpSpPr/>
          <p:nvPr/>
        </p:nvGrpSpPr>
        <p:grpSpPr>
          <a:xfrm>
            <a:off x="1191585" y="2575859"/>
            <a:ext cx="2309936" cy="1899105"/>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4259913" y="3290625"/>
            <a:ext cx="1280158" cy="4695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4339715" y="3363496"/>
            <a:ext cx="1199367" cy="276999"/>
          </a:xfrm>
          <a:prstGeom prst="rect">
            <a:avLst/>
          </a:prstGeom>
          <a:noFill/>
        </p:spPr>
        <p:txBody>
          <a:bodyPr wrap="none" rtlCol="0">
            <a:spAutoFit/>
          </a:bodyPr>
          <a:lstStyle/>
          <a:p>
            <a:r>
              <a:rPr lang="en-US" sz="1200"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3228314" y="3377756"/>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5729705" y="3360494"/>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098512" y="4976360"/>
            <a:ext cx="2208896" cy="236066"/>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6032305" y="2375874"/>
            <a:ext cx="2309936" cy="1899105"/>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5682405" y="4972262"/>
            <a:ext cx="2536263" cy="244192"/>
          </a:xfrm>
          <a:prstGeom prst="rect">
            <a:avLst/>
          </a:prstGeom>
        </p:spPr>
      </p:pic>
    </p:spTree>
    <p:extLst>
      <p:ext uri="{BB962C8B-B14F-4D97-AF65-F5344CB8AC3E}">
        <p14:creationId xmlns:p14="http://schemas.microsoft.com/office/powerpoint/2010/main" val="11654565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226-0BCF-1A47-9012-0DBE7EA80265}"/>
              </a:ext>
            </a:extLst>
          </p:cNvPr>
          <p:cNvSpPr>
            <a:spLocks noGrp="1"/>
          </p:cNvSpPr>
          <p:nvPr>
            <p:ph type="title"/>
          </p:nvPr>
        </p:nvSpPr>
        <p:spPr/>
        <p:txBody>
          <a:bodyPr/>
          <a:lstStyle/>
          <a:p>
            <a:pPr algn="l"/>
            <a:r>
              <a:rPr lang="en-US" sz="3500" dirty="0">
                <a:solidFill>
                  <a:schemeClr val="bg1"/>
                </a:solidFill>
              </a:rPr>
              <a:t>Graph Filtering in the First GNN Paper</a:t>
            </a:r>
          </a:p>
        </p:txBody>
      </p:sp>
      <p:sp>
        <p:nvSpPr>
          <p:cNvPr id="3" name="Slide Number Placeholder 2">
            <a:extLst>
              <a:ext uri="{FF2B5EF4-FFF2-40B4-BE49-F238E27FC236}">
                <a16:creationId xmlns:a16="http://schemas.microsoft.com/office/drawing/2014/main" id="{541FB0C9-FA3C-314F-BF85-9317968E3B2A}"/>
              </a:ext>
            </a:extLst>
          </p:cNvPr>
          <p:cNvSpPr>
            <a:spLocks noGrp="1"/>
          </p:cNvSpPr>
          <p:nvPr>
            <p:ph type="sldNum" sz="quarter" idx="12"/>
          </p:nvPr>
        </p:nvSpPr>
        <p:spPr/>
        <p:txBody>
          <a:bodyPr/>
          <a:lstStyle/>
          <a:p>
            <a:fld id="{4C15419E-54D6-8648-ABFB-BEF58E3E877E}" type="slidenum">
              <a:rPr lang="en-US" smtClean="0"/>
              <a:t>67</a:t>
            </a:fld>
            <a:endParaRPr lang="en-US" dirty="0"/>
          </a:p>
        </p:txBody>
      </p:sp>
      <p:sp>
        <p:nvSpPr>
          <p:cNvPr id="4" name="Freeform 3">
            <a:extLst>
              <a:ext uri="{FF2B5EF4-FFF2-40B4-BE49-F238E27FC236}">
                <a16:creationId xmlns:a16="http://schemas.microsoft.com/office/drawing/2014/main" id="{FE8395A0-134B-BC41-A451-04A60246E73B}"/>
              </a:ext>
            </a:extLst>
          </p:cNvPr>
          <p:cNvSpPr/>
          <p:nvPr/>
        </p:nvSpPr>
        <p:spPr>
          <a:xfrm>
            <a:off x="1092409" y="2668527"/>
            <a:ext cx="2100263" cy="164313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E69598-F3C8-5E4A-A248-645846334CCE}"/>
              </a:ext>
            </a:extLst>
          </p:cNvPr>
          <p:cNvSpPr/>
          <p:nvPr/>
        </p:nvSpPr>
        <p:spPr>
          <a:xfrm>
            <a:off x="1725829" y="3457642"/>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EBC782F-4096-9647-B3DF-87FC6A1CA110}"/>
              </a:ext>
            </a:extLst>
          </p:cNvPr>
          <p:cNvSpPr/>
          <p:nvPr/>
        </p:nvSpPr>
        <p:spPr>
          <a:xfrm>
            <a:off x="1571452" y="400622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19AE3F-E640-EC40-B960-A616649085C9}"/>
              </a:ext>
            </a:extLst>
          </p:cNvPr>
          <p:cNvSpPr/>
          <p:nvPr/>
        </p:nvSpPr>
        <p:spPr>
          <a:xfrm>
            <a:off x="2387074" y="375894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328174-C489-5E4F-A680-EF8BF988F021}"/>
              </a:ext>
            </a:extLst>
          </p:cNvPr>
          <p:cNvCxnSpPr>
            <a:cxnSpLocks/>
            <a:stCxn id="5" idx="5"/>
            <a:endCxn id="7" idx="1"/>
          </p:cNvCxnSpPr>
          <p:nvPr/>
        </p:nvCxnSpPr>
        <p:spPr>
          <a:xfrm>
            <a:off x="1908207" y="3640020"/>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32613F5-5D45-194A-9402-79327C028507}"/>
              </a:ext>
            </a:extLst>
          </p:cNvPr>
          <p:cNvCxnSpPr>
            <a:cxnSpLocks/>
            <a:stCxn id="5" idx="4"/>
            <a:endCxn id="6" idx="0"/>
          </p:cNvCxnSpPr>
          <p:nvPr/>
        </p:nvCxnSpPr>
        <p:spPr>
          <a:xfrm flipH="1">
            <a:off x="1678286" y="3671310"/>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E2070ECD-B502-3444-900F-26141219060D}"/>
              </a:ext>
            </a:extLst>
          </p:cNvPr>
          <p:cNvSpPr/>
          <p:nvPr/>
        </p:nvSpPr>
        <p:spPr>
          <a:xfrm>
            <a:off x="2392474" y="3064900"/>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BB0154-57B9-F642-85D5-4618913EEF02}"/>
              </a:ext>
            </a:extLst>
          </p:cNvPr>
          <p:cNvSpPr/>
          <p:nvPr/>
        </p:nvSpPr>
        <p:spPr>
          <a:xfrm>
            <a:off x="1379685" y="297991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8B6DBB-12B1-C948-A58F-5303BD32E2DA}"/>
              </a:ext>
            </a:extLst>
          </p:cNvPr>
          <p:cNvCxnSpPr>
            <a:cxnSpLocks/>
            <a:stCxn id="5" idx="1"/>
            <a:endCxn id="11" idx="5"/>
          </p:cNvCxnSpPr>
          <p:nvPr/>
        </p:nvCxnSpPr>
        <p:spPr>
          <a:xfrm flipH="1" flipV="1">
            <a:off x="1562062" y="3162294"/>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22F8047-461F-0640-9DC7-4766975C8826}"/>
              </a:ext>
            </a:extLst>
          </p:cNvPr>
          <p:cNvCxnSpPr>
            <a:cxnSpLocks/>
            <a:stCxn id="6" idx="2"/>
            <a:endCxn id="15" idx="6"/>
          </p:cNvCxnSpPr>
          <p:nvPr/>
        </p:nvCxnSpPr>
        <p:spPr>
          <a:xfrm flipH="1" flipV="1">
            <a:off x="1002153" y="4026323"/>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5CA178A-B0FF-394A-8658-27B3FCBC3D31}"/>
              </a:ext>
            </a:extLst>
          </p:cNvPr>
          <p:cNvCxnSpPr>
            <a:cxnSpLocks/>
            <a:stCxn id="10" idx="4"/>
            <a:endCxn id="7" idx="7"/>
          </p:cNvCxnSpPr>
          <p:nvPr/>
        </p:nvCxnSpPr>
        <p:spPr>
          <a:xfrm>
            <a:off x="2499309" y="3278568"/>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97EDA2-64DE-7247-8937-011CF9B6A1EF}"/>
              </a:ext>
            </a:extLst>
          </p:cNvPr>
          <p:cNvSpPr/>
          <p:nvPr/>
        </p:nvSpPr>
        <p:spPr>
          <a:xfrm>
            <a:off x="788485" y="3919489"/>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1751CDF-F3B8-1640-BB35-6CC9CF0A6A8B}"/>
              </a:ext>
            </a:extLst>
          </p:cNvPr>
          <p:cNvCxnSpPr>
            <a:cxnSpLocks/>
            <a:stCxn id="7" idx="4"/>
            <a:endCxn id="17" idx="7"/>
          </p:cNvCxnSpPr>
          <p:nvPr/>
        </p:nvCxnSpPr>
        <p:spPr>
          <a:xfrm flipH="1">
            <a:off x="2234153" y="3972613"/>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5826AF0-2C60-274E-BBA6-F977570C84C2}"/>
              </a:ext>
            </a:extLst>
          </p:cNvPr>
          <p:cNvSpPr/>
          <p:nvPr/>
        </p:nvSpPr>
        <p:spPr>
          <a:xfrm>
            <a:off x="2051776" y="4297947"/>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D9ECAFC-794D-4E49-8254-0A5CAB516EA9}"/>
              </a:ext>
            </a:extLst>
          </p:cNvPr>
          <p:cNvCxnSpPr>
            <a:cxnSpLocks/>
            <a:stCxn id="19" idx="1"/>
            <a:endCxn id="7" idx="6"/>
          </p:cNvCxnSpPr>
          <p:nvPr/>
        </p:nvCxnSpPr>
        <p:spPr>
          <a:xfrm flipH="1" flipV="1">
            <a:off x="2600741" y="3865780"/>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6B45FE98-798A-904C-A11C-67E228514BBC}"/>
              </a:ext>
            </a:extLst>
          </p:cNvPr>
          <p:cNvSpPr/>
          <p:nvPr/>
        </p:nvSpPr>
        <p:spPr>
          <a:xfrm>
            <a:off x="2994598" y="413093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FBE76E-96C9-A64B-9E79-562E5C97CEF7}"/>
                  </a:ext>
                </a:extLst>
              </p:cNvPr>
              <p:cNvSpPr txBox="1"/>
              <p:nvPr/>
            </p:nvSpPr>
            <p:spPr>
              <a:xfrm>
                <a:off x="891388" y="367131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08FBE76E-96C9-A64B-9E79-562E5C97CEF7}"/>
                  </a:ext>
                </a:extLst>
              </p:cNvPr>
              <p:cNvSpPr txBox="1">
                <a:spLocks noRot="1" noChangeAspect="1" noMove="1" noResize="1" noEditPoints="1" noAdjustHandles="1" noChangeArrowheads="1" noChangeShapeType="1" noTextEdit="1"/>
              </p:cNvSpPr>
              <p:nvPr/>
            </p:nvSpPr>
            <p:spPr>
              <a:xfrm>
                <a:off x="891388" y="3671310"/>
                <a:ext cx="565732" cy="276999"/>
              </a:xfrm>
              <a:prstGeom prst="rect">
                <a:avLst/>
              </a:prstGeom>
              <a:blipFill>
                <a:blip r:embed="rId2"/>
                <a:stretch>
                  <a:fillRect l="-8889" r="-2222"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6C807-2F2C-D143-9625-4596ED5119F1}"/>
                  </a:ext>
                </a:extLst>
              </p:cNvPr>
              <p:cNvSpPr txBox="1"/>
              <p:nvPr/>
            </p:nvSpPr>
            <p:spPr>
              <a:xfrm>
                <a:off x="1758790" y="3218603"/>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25A6C807-2F2C-D143-9625-4596ED5119F1}"/>
                  </a:ext>
                </a:extLst>
              </p:cNvPr>
              <p:cNvSpPr txBox="1">
                <a:spLocks noRot="1" noChangeAspect="1" noMove="1" noResize="1" noEditPoints="1" noAdjustHandles="1" noChangeArrowheads="1" noChangeShapeType="1" noTextEdit="1"/>
              </p:cNvSpPr>
              <p:nvPr/>
            </p:nvSpPr>
            <p:spPr>
              <a:xfrm>
                <a:off x="1758790" y="3218603"/>
                <a:ext cx="555088" cy="276999"/>
              </a:xfrm>
              <a:prstGeom prst="rect">
                <a:avLst/>
              </a:prstGeom>
              <a:blipFill>
                <a:blip r:embed="rId3"/>
                <a:stretch>
                  <a:fillRect l="-888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377A1F-8F9B-A649-913D-6BDA9EB9A45A}"/>
                  </a:ext>
                </a:extLst>
              </p:cNvPr>
              <p:cNvSpPr txBox="1"/>
              <p:nvPr/>
            </p:nvSpPr>
            <p:spPr>
              <a:xfrm>
                <a:off x="1486519" y="275207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9377A1F-8F9B-A649-913D-6BDA9EB9A45A}"/>
                  </a:ext>
                </a:extLst>
              </p:cNvPr>
              <p:cNvSpPr txBox="1">
                <a:spLocks noRot="1" noChangeAspect="1" noMove="1" noResize="1" noEditPoints="1" noAdjustHandles="1" noChangeArrowheads="1" noChangeShapeType="1" noTextEdit="1"/>
              </p:cNvSpPr>
              <p:nvPr/>
            </p:nvSpPr>
            <p:spPr>
              <a:xfrm>
                <a:off x="1486519" y="2752073"/>
                <a:ext cx="565732" cy="276999"/>
              </a:xfrm>
              <a:prstGeom prst="rect">
                <a:avLst/>
              </a:prstGeom>
              <a:blipFill>
                <a:blip r:embed="rId4"/>
                <a:stretch>
                  <a:fillRect l="-11111"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216AB7-EAEF-ED45-86E3-8A0B8CE1D412}"/>
                  </a:ext>
                </a:extLst>
              </p:cNvPr>
              <p:cNvSpPr txBox="1"/>
              <p:nvPr/>
            </p:nvSpPr>
            <p:spPr>
              <a:xfrm>
                <a:off x="2619296" y="3000896"/>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69216AB7-EAEF-ED45-86E3-8A0B8CE1D412}"/>
                  </a:ext>
                </a:extLst>
              </p:cNvPr>
              <p:cNvSpPr txBox="1">
                <a:spLocks noRot="1" noChangeAspect="1" noMove="1" noResize="1" noEditPoints="1" noAdjustHandles="1" noChangeArrowheads="1" noChangeShapeType="1" noTextEdit="1"/>
              </p:cNvSpPr>
              <p:nvPr/>
            </p:nvSpPr>
            <p:spPr>
              <a:xfrm>
                <a:off x="2619296" y="3000896"/>
                <a:ext cx="565732" cy="276999"/>
              </a:xfrm>
              <a:prstGeom prst="rect">
                <a:avLst/>
              </a:prstGeom>
              <a:blipFill>
                <a:blip r:embed="rId5"/>
                <a:stretch>
                  <a:fillRect l="-8889"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A5ABF2-11B0-AE40-B0F3-E21E299EBE2F}"/>
                  </a:ext>
                </a:extLst>
              </p:cNvPr>
              <p:cNvSpPr txBox="1"/>
              <p:nvPr/>
            </p:nvSpPr>
            <p:spPr>
              <a:xfrm>
                <a:off x="2672168" y="360461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75A5ABF2-11B0-AE40-B0F3-E21E299EBE2F}"/>
                  </a:ext>
                </a:extLst>
              </p:cNvPr>
              <p:cNvSpPr txBox="1">
                <a:spLocks noRot="1" noChangeAspect="1" noMove="1" noResize="1" noEditPoints="1" noAdjustHandles="1" noChangeArrowheads="1" noChangeShapeType="1" noTextEdit="1"/>
              </p:cNvSpPr>
              <p:nvPr/>
            </p:nvSpPr>
            <p:spPr>
              <a:xfrm>
                <a:off x="2672168" y="3604613"/>
                <a:ext cx="565732" cy="276999"/>
              </a:xfrm>
              <a:prstGeom prst="rect">
                <a:avLst/>
              </a:prstGeom>
              <a:blipFill>
                <a:blip r:embed="rId6"/>
                <a:stretch>
                  <a:fillRect l="-8889"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10FB3-F936-E64D-9EB0-F8BDEB470B41}"/>
                  </a:ext>
                </a:extLst>
              </p:cNvPr>
              <p:cNvSpPr txBox="1"/>
              <p:nvPr/>
            </p:nvSpPr>
            <p:spPr>
              <a:xfrm>
                <a:off x="3132723" y="389448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7F310FB3-F936-E64D-9EB0-F8BDEB470B41}"/>
                  </a:ext>
                </a:extLst>
              </p:cNvPr>
              <p:cNvSpPr txBox="1">
                <a:spLocks noRot="1" noChangeAspect="1" noMove="1" noResize="1" noEditPoints="1" noAdjustHandles="1" noChangeArrowheads="1" noChangeShapeType="1" noTextEdit="1"/>
              </p:cNvSpPr>
              <p:nvPr/>
            </p:nvSpPr>
            <p:spPr>
              <a:xfrm>
                <a:off x="3132723" y="3894484"/>
                <a:ext cx="565732" cy="276999"/>
              </a:xfrm>
              <a:prstGeom prst="rect">
                <a:avLst/>
              </a:prstGeom>
              <a:blipFill>
                <a:blip r:embed="rId7"/>
                <a:stretch>
                  <a:fillRect l="-869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936643-A67D-3E42-89EF-4B54219BBD61}"/>
                  </a:ext>
                </a:extLst>
              </p:cNvPr>
              <p:cNvSpPr txBox="1"/>
              <p:nvPr/>
            </p:nvSpPr>
            <p:spPr>
              <a:xfrm>
                <a:off x="2265443" y="4424026"/>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22936643-A67D-3E42-89EF-4B54219BBD61}"/>
                  </a:ext>
                </a:extLst>
              </p:cNvPr>
              <p:cNvSpPr txBox="1">
                <a:spLocks noRot="1" noChangeAspect="1" noMove="1" noResize="1" noEditPoints="1" noAdjustHandles="1" noChangeArrowheads="1" noChangeShapeType="1" noTextEdit="1"/>
              </p:cNvSpPr>
              <p:nvPr/>
            </p:nvSpPr>
            <p:spPr>
              <a:xfrm>
                <a:off x="2265443" y="4424026"/>
                <a:ext cx="565732" cy="276999"/>
              </a:xfrm>
              <a:prstGeom prst="rect">
                <a:avLst/>
              </a:prstGeom>
              <a:blipFill>
                <a:blip r:embed="rId8"/>
                <a:stretch>
                  <a:fillRect l="-8889"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8669D3-2CCD-2E4F-88F5-5A1B18F709FC}"/>
                  </a:ext>
                </a:extLst>
              </p:cNvPr>
              <p:cNvSpPr txBox="1"/>
              <p:nvPr/>
            </p:nvSpPr>
            <p:spPr>
              <a:xfrm>
                <a:off x="790222" y="3894483"/>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48669D3-2CCD-2E4F-88F5-5A1B18F709FC}"/>
                  </a:ext>
                </a:extLst>
              </p:cNvPr>
              <p:cNvSpPr txBox="1">
                <a:spLocks noRot="1" noChangeAspect="1" noMove="1" noResize="1" noEditPoints="1" noAdjustHandles="1" noChangeArrowheads="1" noChangeShapeType="1" noTextEdit="1"/>
              </p:cNvSpPr>
              <p:nvPr/>
            </p:nvSpPr>
            <p:spPr>
              <a:xfrm>
                <a:off x="790222" y="3894483"/>
                <a:ext cx="294248" cy="276999"/>
              </a:xfrm>
              <a:prstGeom prst="rect">
                <a:avLst/>
              </a:prstGeom>
              <a:blipFill>
                <a:blip r:embed="rId9"/>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2891437-46BE-3D46-8419-39613BBFF4EF}"/>
                  </a:ext>
                </a:extLst>
              </p:cNvPr>
              <p:cNvSpPr txBox="1"/>
              <p:nvPr/>
            </p:nvSpPr>
            <p:spPr>
              <a:xfrm>
                <a:off x="1581104" y="397821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62891437-46BE-3D46-8419-39613BBFF4EF}"/>
                  </a:ext>
                </a:extLst>
              </p:cNvPr>
              <p:cNvSpPr txBox="1">
                <a:spLocks noRot="1" noChangeAspect="1" noMove="1" noResize="1" noEditPoints="1" noAdjustHandles="1" noChangeArrowheads="1" noChangeShapeType="1" noTextEdit="1"/>
              </p:cNvSpPr>
              <p:nvPr/>
            </p:nvSpPr>
            <p:spPr>
              <a:xfrm>
                <a:off x="1581104" y="3978212"/>
                <a:ext cx="294248" cy="276999"/>
              </a:xfrm>
              <a:prstGeom prst="rect">
                <a:avLst/>
              </a:prstGeom>
              <a:blipFill>
                <a:blip r:embed="rId10"/>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B00A2-42F8-6749-9793-46423F0C8FC5}"/>
                  </a:ext>
                </a:extLst>
              </p:cNvPr>
              <p:cNvSpPr txBox="1"/>
              <p:nvPr/>
            </p:nvSpPr>
            <p:spPr>
              <a:xfrm>
                <a:off x="1738084" y="3442464"/>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201B00A2-42F8-6749-9793-46423F0C8FC5}"/>
                  </a:ext>
                </a:extLst>
              </p:cNvPr>
              <p:cNvSpPr txBox="1">
                <a:spLocks noRot="1" noChangeAspect="1" noMove="1" noResize="1" noEditPoints="1" noAdjustHandles="1" noChangeArrowheads="1" noChangeShapeType="1" noTextEdit="1"/>
              </p:cNvSpPr>
              <p:nvPr/>
            </p:nvSpPr>
            <p:spPr>
              <a:xfrm>
                <a:off x="1738084" y="3442464"/>
                <a:ext cx="288925" cy="276999"/>
              </a:xfrm>
              <a:prstGeom prst="rect">
                <a:avLst/>
              </a:prstGeom>
              <a:blipFill>
                <a:blip r:embed="rId11"/>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3DEADA-C68F-5044-A2E3-C55DCB73BDAE}"/>
                  </a:ext>
                </a:extLst>
              </p:cNvPr>
              <p:cNvSpPr txBox="1"/>
              <p:nvPr/>
            </p:nvSpPr>
            <p:spPr>
              <a:xfrm>
                <a:off x="1376176" y="2967943"/>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D3DEADA-C68F-5044-A2E3-C55DCB73BDAE}"/>
                  </a:ext>
                </a:extLst>
              </p:cNvPr>
              <p:cNvSpPr txBox="1">
                <a:spLocks noRot="1" noChangeAspect="1" noMove="1" noResize="1" noEditPoints="1" noAdjustHandles="1" noChangeArrowheads="1" noChangeShapeType="1" noTextEdit="1"/>
              </p:cNvSpPr>
              <p:nvPr/>
            </p:nvSpPr>
            <p:spPr>
              <a:xfrm>
                <a:off x="1376176" y="2967943"/>
                <a:ext cx="294248" cy="276999"/>
              </a:xfrm>
              <a:prstGeom prst="rect">
                <a:avLst/>
              </a:prstGeom>
              <a:blipFill>
                <a:blip r:embed="rId12"/>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174797F-27A7-4541-BAE0-A4D1F9AA2964}"/>
                  </a:ext>
                </a:extLst>
              </p:cNvPr>
              <p:cNvSpPr txBox="1"/>
              <p:nvPr/>
            </p:nvSpPr>
            <p:spPr>
              <a:xfrm>
                <a:off x="2389769" y="3043795"/>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3174797F-27A7-4541-BAE0-A4D1F9AA2964}"/>
                  </a:ext>
                </a:extLst>
              </p:cNvPr>
              <p:cNvSpPr txBox="1">
                <a:spLocks noRot="1" noChangeAspect="1" noMove="1" noResize="1" noEditPoints="1" noAdjustHandles="1" noChangeArrowheads="1" noChangeShapeType="1" noTextEdit="1"/>
              </p:cNvSpPr>
              <p:nvPr/>
            </p:nvSpPr>
            <p:spPr>
              <a:xfrm>
                <a:off x="2389769" y="3043795"/>
                <a:ext cx="284373" cy="276999"/>
              </a:xfrm>
              <a:prstGeom prst="rect">
                <a:avLst/>
              </a:prstGeom>
              <a:blipFill>
                <a:blip r:embed="rId13"/>
                <a:stretch>
                  <a:fillRect l="-8696" r="-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F03501-F961-4C4B-A800-2938D1145092}"/>
                  </a:ext>
                </a:extLst>
              </p:cNvPr>
              <p:cNvSpPr txBox="1"/>
              <p:nvPr/>
            </p:nvSpPr>
            <p:spPr>
              <a:xfrm>
                <a:off x="2399211" y="3731074"/>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FDF03501-F961-4C4B-A800-2938D1145092}"/>
                  </a:ext>
                </a:extLst>
              </p:cNvPr>
              <p:cNvSpPr txBox="1">
                <a:spLocks noRot="1" noChangeAspect="1" noMove="1" noResize="1" noEditPoints="1" noAdjustHandles="1" noChangeArrowheads="1" noChangeShapeType="1" noTextEdit="1"/>
              </p:cNvSpPr>
              <p:nvPr/>
            </p:nvSpPr>
            <p:spPr>
              <a:xfrm>
                <a:off x="2399211" y="3731074"/>
                <a:ext cx="294248" cy="276999"/>
              </a:xfrm>
              <a:prstGeom prst="rect">
                <a:avLst/>
              </a:prstGeom>
              <a:blipFill>
                <a:blip r:embed="rId14"/>
                <a:stretch>
                  <a:fillRect l="-12500"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D1387B-4E2C-DF40-90EE-8736CBB56FDC}"/>
                  </a:ext>
                </a:extLst>
              </p:cNvPr>
              <p:cNvSpPr txBox="1"/>
              <p:nvPr/>
            </p:nvSpPr>
            <p:spPr>
              <a:xfrm>
                <a:off x="2994599" y="4104455"/>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63D1387B-4E2C-DF40-90EE-8736CBB56FDC}"/>
                  </a:ext>
                </a:extLst>
              </p:cNvPr>
              <p:cNvSpPr txBox="1">
                <a:spLocks noRot="1" noChangeAspect="1" noMove="1" noResize="1" noEditPoints="1" noAdjustHandles="1" noChangeArrowheads="1" noChangeShapeType="1" noTextEdit="1"/>
              </p:cNvSpPr>
              <p:nvPr/>
            </p:nvSpPr>
            <p:spPr>
              <a:xfrm>
                <a:off x="2994599" y="4104455"/>
                <a:ext cx="294248" cy="276999"/>
              </a:xfrm>
              <a:prstGeom prst="rect">
                <a:avLst/>
              </a:prstGeom>
              <a:blipFill>
                <a:blip r:embed="rId15"/>
                <a:stretch>
                  <a:fillRect l="-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8AF5C5-DF5A-A746-A285-C44191EE668A}"/>
                  </a:ext>
                </a:extLst>
              </p:cNvPr>
              <p:cNvSpPr txBox="1"/>
              <p:nvPr/>
            </p:nvSpPr>
            <p:spPr>
              <a:xfrm>
                <a:off x="2048395" y="4274503"/>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288AF5C5-DF5A-A746-A285-C44191EE668A}"/>
                  </a:ext>
                </a:extLst>
              </p:cNvPr>
              <p:cNvSpPr txBox="1">
                <a:spLocks noRot="1" noChangeAspect="1" noMove="1" noResize="1" noEditPoints="1" noAdjustHandles="1" noChangeArrowheads="1" noChangeShapeType="1" noTextEdit="1"/>
              </p:cNvSpPr>
              <p:nvPr/>
            </p:nvSpPr>
            <p:spPr>
              <a:xfrm>
                <a:off x="2048395" y="4274503"/>
                <a:ext cx="294248" cy="276999"/>
              </a:xfrm>
              <a:prstGeom prst="rect">
                <a:avLst/>
              </a:prstGeom>
              <a:blipFill>
                <a:blip r:embed="rId16"/>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699D6DF-59D4-7F4D-9526-4F2B8BF99B37}"/>
                  </a:ext>
                </a:extLst>
              </p:cNvPr>
              <p:cNvSpPr txBox="1"/>
              <p:nvPr/>
            </p:nvSpPr>
            <p:spPr>
              <a:xfrm>
                <a:off x="1790384" y="38944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2699D6DF-59D4-7F4D-9526-4F2B8BF99B37}"/>
                  </a:ext>
                </a:extLst>
              </p:cNvPr>
              <p:cNvSpPr txBox="1">
                <a:spLocks noRot="1" noChangeAspect="1" noMove="1" noResize="1" noEditPoints="1" noAdjustHandles="1" noChangeArrowheads="1" noChangeShapeType="1" noTextEdit="1"/>
              </p:cNvSpPr>
              <p:nvPr/>
            </p:nvSpPr>
            <p:spPr>
              <a:xfrm>
                <a:off x="1790384" y="3894483"/>
                <a:ext cx="565732" cy="276999"/>
              </a:xfrm>
              <a:prstGeom prst="rect">
                <a:avLst/>
              </a:prstGeom>
              <a:blipFill>
                <a:blip r:embed="rId17"/>
                <a:stretch>
                  <a:fillRect l="-11111" r="-2222" b="-17391"/>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790691B0-3BA7-6F45-9B77-1F2C70BC9646}"/>
              </a:ext>
            </a:extLst>
          </p:cNvPr>
          <p:cNvSpPr/>
          <p:nvPr/>
        </p:nvSpPr>
        <p:spPr>
          <a:xfrm>
            <a:off x="788486" y="5482737"/>
            <a:ext cx="4572000" cy="230832"/>
          </a:xfrm>
          <a:prstGeom prst="rect">
            <a:avLst/>
          </a:prstGeom>
        </p:spPr>
        <p:txBody>
          <a:bodyPr>
            <a:spAutoFit/>
          </a:bodyPr>
          <a:lstStyle/>
          <a:p>
            <a:r>
              <a:rPr lang="en-US" sz="900" b="1" dirty="0">
                <a:solidFill>
                  <a:srgbClr val="222222"/>
                </a:solidFill>
                <a:latin typeface="Arial" panose="020B0604020202020204" pitchFamily="34" charset="0"/>
              </a:rPr>
              <a:t>Graph neural networks for ranking web pages. </a:t>
            </a:r>
            <a:r>
              <a:rPr lang="en-US" sz="900" i="1" dirty="0">
                <a:solidFill>
                  <a:srgbClr val="222222"/>
                </a:solidFill>
                <a:latin typeface="Arial" panose="020B0604020202020204" pitchFamily="34" charset="0"/>
              </a:rPr>
              <a:t>WI</a:t>
            </a:r>
            <a:r>
              <a:rPr lang="en-US" sz="900" dirty="0">
                <a:solidFill>
                  <a:srgbClr val="222222"/>
                </a:solidFill>
                <a:latin typeface="Arial" panose="020B0604020202020204" pitchFamily="34" charset="0"/>
              </a:rPr>
              <a:t>. IEEE, 2005.</a:t>
            </a:r>
            <a:endParaRPr lang="en-US" sz="9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AA3AA55-402D-8840-BFFC-5BBB8BC1532E}"/>
                  </a:ext>
                </a:extLst>
              </p:cNvPr>
              <p:cNvSpPr txBox="1"/>
              <p:nvPr/>
            </p:nvSpPr>
            <p:spPr>
              <a:xfrm>
                <a:off x="4911176" y="2344695"/>
                <a:ext cx="2904896" cy="276999"/>
              </a:xfrm>
              <a:prstGeom prst="rect">
                <a:avLst/>
              </a:prstGeom>
              <a:noFill/>
            </p:spPr>
            <p:txBody>
              <a:bodyPr wrap="squar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oMath>
                </a14:m>
                <a:r>
                  <a:rPr lang="en-US" dirty="0"/>
                  <a:t>: The hidden features</a:t>
                </a:r>
              </a:p>
            </p:txBody>
          </p:sp>
        </mc:Choice>
        <mc:Fallback xmlns="">
          <p:sp>
            <p:nvSpPr>
              <p:cNvPr id="40" name="TextBox 39">
                <a:extLst>
                  <a:ext uri="{FF2B5EF4-FFF2-40B4-BE49-F238E27FC236}">
                    <a16:creationId xmlns:a16="http://schemas.microsoft.com/office/drawing/2014/main" id="{1AA3AA55-402D-8840-BFFC-5BBB8BC1532E}"/>
                  </a:ext>
                </a:extLst>
              </p:cNvPr>
              <p:cNvSpPr txBox="1">
                <a:spLocks noRot="1" noChangeAspect="1" noMove="1" noResize="1" noEditPoints="1" noAdjustHandles="1" noChangeArrowheads="1" noChangeShapeType="1" noTextEdit="1"/>
              </p:cNvSpPr>
              <p:nvPr/>
            </p:nvSpPr>
            <p:spPr>
              <a:xfrm>
                <a:off x="4911176" y="2344695"/>
                <a:ext cx="2904896" cy="276999"/>
              </a:xfrm>
              <a:prstGeom prst="rect">
                <a:avLst/>
              </a:prstGeom>
              <a:blipFill>
                <a:blip r:embed="rId18"/>
                <a:stretch>
                  <a:fillRect l="-2609" t="-21739"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560BC72-CBD3-8243-BFCC-13DBCB880F9F}"/>
                  </a:ext>
                </a:extLst>
              </p:cNvPr>
              <p:cNvSpPr txBox="1"/>
              <p:nvPr/>
            </p:nvSpPr>
            <p:spPr>
              <a:xfrm>
                <a:off x="4911177" y="3048062"/>
                <a:ext cx="3231917" cy="276999"/>
              </a:xfrm>
              <a:prstGeom prst="rect">
                <a:avLst/>
              </a:prstGeom>
              <a:noFill/>
            </p:spPr>
            <p:txBody>
              <a:bodyPr wrap="squar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𝑖</m:t>
                        </m:r>
                      </m:sub>
                    </m:sSub>
                  </m:oMath>
                </a14:m>
                <a:r>
                  <a:rPr lang="en-US" dirty="0"/>
                  <a:t>:  The input features</a:t>
                </a:r>
              </a:p>
            </p:txBody>
          </p:sp>
        </mc:Choice>
        <mc:Fallback xmlns="">
          <p:sp>
            <p:nvSpPr>
              <p:cNvPr id="41" name="TextBox 40">
                <a:extLst>
                  <a:ext uri="{FF2B5EF4-FFF2-40B4-BE49-F238E27FC236}">
                    <a16:creationId xmlns:a16="http://schemas.microsoft.com/office/drawing/2014/main" id="{B560BC72-CBD3-8243-BFCC-13DBCB880F9F}"/>
                  </a:ext>
                </a:extLst>
              </p:cNvPr>
              <p:cNvSpPr txBox="1">
                <a:spLocks noRot="1" noChangeAspect="1" noMove="1" noResize="1" noEditPoints="1" noAdjustHandles="1" noChangeArrowheads="1" noChangeShapeType="1" noTextEdit="1"/>
              </p:cNvSpPr>
              <p:nvPr/>
            </p:nvSpPr>
            <p:spPr>
              <a:xfrm>
                <a:off x="4911177" y="3048062"/>
                <a:ext cx="3231917" cy="276999"/>
              </a:xfrm>
              <a:prstGeom prst="rect">
                <a:avLst/>
              </a:prstGeom>
              <a:blipFill>
                <a:blip r:embed="rId19"/>
                <a:stretch>
                  <a:fillRect l="-2344" t="-27273" b="-54545"/>
                </a:stretch>
              </a:blipFill>
            </p:spPr>
            <p:txBody>
              <a:bodyPr/>
              <a:lstStyle/>
              <a:p>
                <a:r>
                  <a:rPr lang="en-US">
                    <a:noFill/>
                  </a:rPr>
                  <a:t> </a:t>
                </a:r>
              </a:p>
            </p:txBody>
          </p:sp>
        </mc:Fallback>
      </mc:AlternateContent>
    </p:spTree>
    <p:extLst>
      <p:ext uri="{BB962C8B-B14F-4D97-AF65-F5344CB8AC3E}">
        <p14:creationId xmlns:p14="http://schemas.microsoft.com/office/powerpoint/2010/main" val="38121510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226-0BCF-1A47-9012-0DBE7EA80265}"/>
              </a:ext>
            </a:extLst>
          </p:cNvPr>
          <p:cNvSpPr>
            <a:spLocks noGrp="1"/>
          </p:cNvSpPr>
          <p:nvPr>
            <p:ph type="title"/>
          </p:nvPr>
        </p:nvSpPr>
        <p:spPr/>
        <p:txBody>
          <a:bodyPr/>
          <a:lstStyle/>
          <a:p>
            <a:pPr algn="l"/>
            <a:r>
              <a:rPr lang="en-US" sz="3500" dirty="0">
                <a:solidFill>
                  <a:schemeClr val="bg1"/>
                </a:solidFill>
              </a:rPr>
              <a:t>Graph Filtering in the First GNN Paper</a:t>
            </a:r>
          </a:p>
        </p:txBody>
      </p:sp>
      <p:sp>
        <p:nvSpPr>
          <p:cNvPr id="3" name="Slide Number Placeholder 2">
            <a:extLst>
              <a:ext uri="{FF2B5EF4-FFF2-40B4-BE49-F238E27FC236}">
                <a16:creationId xmlns:a16="http://schemas.microsoft.com/office/drawing/2014/main" id="{541FB0C9-FA3C-314F-BF85-9317968E3B2A}"/>
              </a:ext>
            </a:extLst>
          </p:cNvPr>
          <p:cNvSpPr>
            <a:spLocks noGrp="1"/>
          </p:cNvSpPr>
          <p:nvPr>
            <p:ph type="sldNum" sz="quarter" idx="12"/>
          </p:nvPr>
        </p:nvSpPr>
        <p:spPr/>
        <p:txBody>
          <a:bodyPr/>
          <a:lstStyle/>
          <a:p>
            <a:fld id="{4C15419E-54D6-8648-ABFB-BEF58E3E877E}" type="slidenum">
              <a:rPr lang="en-US" smtClean="0"/>
              <a:t>68</a:t>
            </a:fld>
            <a:endParaRPr lang="en-US" dirty="0"/>
          </a:p>
        </p:txBody>
      </p:sp>
      <p:sp>
        <p:nvSpPr>
          <p:cNvPr id="4" name="Freeform 3">
            <a:extLst>
              <a:ext uri="{FF2B5EF4-FFF2-40B4-BE49-F238E27FC236}">
                <a16:creationId xmlns:a16="http://schemas.microsoft.com/office/drawing/2014/main" id="{FE8395A0-134B-BC41-A451-04A60246E73B}"/>
              </a:ext>
            </a:extLst>
          </p:cNvPr>
          <p:cNvSpPr/>
          <p:nvPr/>
        </p:nvSpPr>
        <p:spPr>
          <a:xfrm>
            <a:off x="1092409" y="2668527"/>
            <a:ext cx="2100263" cy="164313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E69598-F3C8-5E4A-A248-645846334CCE}"/>
              </a:ext>
            </a:extLst>
          </p:cNvPr>
          <p:cNvSpPr/>
          <p:nvPr/>
        </p:nvSpPr>
        <p:spPr>
          <a:xfrm>
            <a:off x="1725829" y="3457642"/>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EBC782F-4096-9647-B3DF-87FC6A1CA110}"/>
              </a:ext>
            </a:extLst>
          </p:cNvPr>
          <p:cNvSpPr/>
          <p:nvPr/>
        </p:nvSpPr>
        <p:spPr>
          <a:xfrm>
            <a:off x="1571452" y="400622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19AE3F-E640-EC40-B960-A616649085C9}"/>
              </a:ext>
            </a:extLst>
          </p:cNvPr>
          <p:cNvSpPr/>
          <p:nvPr/>
        </p:nvSpPr>
        <p:spPr>
          <a:xfrm>
            <a:off x="2387074" y="375894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328174-C489-5E4F-A680-EF8BF988F021}"/>
              </a:ext>
            </a:extLst>
          </p:cNvPr>
          <p:cNvCxnSpPr>
            <a:cxnSpLocks/>
            <a:stCxn id="5" idx="5"/>
            <a:endCxn id="7" idx="1"/>
          </p:cNvCxnSpPr>
          <p:nvPr/>
        </p:nvCxnSpPr>
        <p:spPr>
          <a:xfrm>
            <a:off x="1908207" y="3640020"/>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32613F5-5D45-194A-9402-79327C028507}"/>
              </a:ext>
            </a:extLst>
          </p:cNvPr>
          <p:cNvCxnSpPr>
            <a:cxnSpLocks/>
            <a:stCxn id="5" idx="4"/>
            <a:endCxn id="6" idx="0"/>
          </p:cNvCxnSpPr>
          <p:nvPr/>
        </p:nvCxnSpPr>
        <p:spPr>
          <a:xfrm flipH="1">
            <a:off x="1678286" y="3671310"/>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E2070ECD-B502-3444-900F-26141219060D}"/>
              </a:ext>
            </a:extLst>
          </p:cNvPr>
          <p:cNvSpPr/>
          <p:nvPr/>
        </p:nvSpPr>
        <p:spPr>
          <a:xfrm>
            <a:off x="2392474" y="3064900"/>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BB0154-57B9-F642-85D5-4618913EEF02}"/>
              </a:ext>
            </a:extLst>
          </p:cNvPr>
          <p:cNvSpPr/>
          <p:nvPr/>
        </p:nvSpPr>
        <p:spPr>
          <a:xfrm>
            <a:off x="1379685" y="297991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8B6DBB-12B1-C948-A58F-5303BD32E2DA}"/>
              </a:ext>
            </a:extLst>
          </p:cNvPr>
          <p:cNvCxnSpPr>
            <a:cxnSpLocks/>
            <a:stCxn id="5" idx="1"/>
            <a:endCxn id="11" idx="5"/>
          </p:cNvCxnSpPr>
          <p:nvPr/>
        </p:nvCxnSpPr>
        <p:spPr>
          <a:xfrm flipH="1" flipV="1">
            <a:off x="1562062" y="3162294"/>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22F8047-461F-0640-9DC7-4766975C8826}"/>
              </a:ext>
            </a:extLst>
          </p:cNvPr>
          <p:cNvCxnSpPr>
            <a:cxnSpLocks/>
            <a:stCxn id="6" idx="2"/>
            <a:endCxn id="15" idx="6"/>
          </p:cNvCxnSpPr>
          <p:nvPr/>
        </p:nvCxnSpPr>
        <p:spPr>
          <a:xfrm flipH="1" flipV="1">
            <a:off x="1002153" y="4026323"/>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5CA178A-B0FF-394A-8658-27B3FCBC3D31}"/>
              </a:ext>
            </a:extLst>
          </p:cNvPr>
          <p:cNvCxnSpPr>
            <a:cxnSpLocks/>
            <a:stCxn id="10" idx="4"/>
            <a:endCxn id="7" idx="7"/>
          </p:cNvCxnSpPr>
          <p:nvPr/>
        </p:nvCxnSpPr>
        <p:spPr>
          <a:xfrm>
            <a:off x="2499309" y="3278568"/>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97EDA2-64DE-7247-8937-011CF9B6A1EF}"/>
              </a:ext>
            </a:extLst>
          </p:cNvPr>
          <p:cNvSpPr/>
          <p:nvPr/>
        </p:nvSpPr>
        <p:spPr>
          <a:xfrm>
            <a:off x="788485" y="3919489"/>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1751CDF-F3B8-1640-BB35-6CC9CF0A6A8B}"/>
              </a:ext>
            </a:extLst>
          </p:cNvPr>
          <p:cNvCxnSpPr>
            <a:cxnSpLocks/>
            <a:stCxn id="7" idx="4"/>
            <a:endCxn id="17" idx="7"/>
          </p:cNvCxnSpPr>
          <p:nvPr/>
        </p:nvCxnSpPr>
        <p:spPr>
          <a:xfrm flipH="1">
            <a:off x="2234153" y="3972613"/>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5826AF0-2C60-274E-BBA6-F977570C84C2}"/>
              </a:ext>
            </a:extLst>
          </p:cNvPr>
          <p:cNvSpPr/>
          <p:nvPr/>
        </p:nvSpPr>
        <p:spPr>
          <a:xfrm>
            <a:off x="2051776" y="4297947"/>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D9ECAFC-794D-4E49-8254-0A5CAB516EA9}"/>
              </a:ext>
            </a:extLst>
          </p:cNvPr>
          <p:cNvCxnSpPr>
            <a:cxnSpLocks/>
            <a:stCxn id="19" idx="1"/>
            <a:endCxn id="7" idx="6"/>
          </p:cNvCxnSpPr>
          <p:nvPr/>
        </p:nvCxnSpPr>
        <p:spPr>
          <a:xfrm flipH="1" flipV="1">
            <a:off x="2600741" y="3865780"/>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6B45FE98-798A-904C-A11C-67E228514BBC}"/>
              </a:ext>
            </a:extLst>
          </p:cNvPr>
          <p:cNvSpPr/>
          <p:nvPr/>
        </p:nvSpPr>
        <p:spPr>
          <a:xfrm>
            <a:off x="2994598" y="413093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FBE76E-96C9-A64B-9E79-562E5C97CEF7}"/>
                  </a:ext>
                </a:extLst>
              </p:cNvPr>
              <p:cNvSpPr txBox="1"/>
              <p:nvPr/>
            </p:nvSpPr>
            <p:spPr>
              <a:xfrm>
                <a:off x="891388" y="367131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08FBE76E-96C9-A64B-9E79-562E5C97CEF7}"/>
                  </a:ext>
                </a:extLst>
              </p:cNvPr>
              <p:cNvSpPr txBox="1">
                <a:spLocks noRot="1" noChangeAspect="1" noMove="1" noResize="1" noEditPoints="1" noAdjustHandles="1" noChangeArrowheads="1" noChangeShapeType="1" noTextEdit="1"/>
              </p:cNvSpPr>
              <p:nvPr/>
            </p:nvSpPr>
            <p:spPr>
              <a:xfrm>
                <a:off x="891388" y="3671310"/>
                <a:ext cx="565732" cy="276999"/>
              </a:xfrm>
              <a:prstGeom prst="rect">
                <a:avLst/>
              </a:prstGeom>
              <a:blipFill>
                <a:blip r:embed="rId2"/>
                <a:stretch>
                  <a:fillRect l="-8889" r="-2222"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6C807-2F2C-D143-9625-4596ED5119F1}"/>
                  </a:ext>
                </a:extLst>
              </p:cNvPr>
              <p:cNvSpPr txBox="1"/>
              <p:nvPr/>
            </p:nvSpPr>
            <p:spPr>
              <a:xfrm>
                <a:off x="1758790" y="3218603"/>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25A6C807-2F2C-D143-9625-4596ED5119F1}"/>
                  </a:ext>
                </a:extLst>
              </p:cNvPr>
              <p:cNvSpPr txBox="1">
                <a:spLocks noRot="1" noChangeAspect="1" noMove="1" noResize="1" noEditPoints="1" noAdjustHandles="1" noChangeArrowheads="1" noChangeShapeType="1" noTextEdit="1"/>
              </p:cNvSpPr>
              <p:nvPr/>
            </p:nvSpPr>
            <p:spPr>
              <a:xfrm>
                <a:off x="1758790" y="3218603"/>
                <a:ext cx="555088" cy="276999"/>
              </a:xfrm>
              <a:prstGeom prst="rect">
                <a:avLst/>
              </a:prstGeom>
              <a:blipFill>
                <a:blip r:embed="rId3"/>
                <a:stretch>
                  <a:fillRect l="-888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377A1F-8F9B-A649-913D-6BDA9EB9A45A}"/>
                  </a:ext>
                </a:extLst>
              </p:cNvPr>
              <p:cNvSpPr txBox="1"/>
              <p:nvPr/>
            </p:nvSpPr>
            <p:spPr>
              <a:xfrm>
                <a:off x="1486519" y="275207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9377A1F-8F9B-A649-913D-6BDA9EB9A45A}"/>
                  </a:ext>
                </a:extLst>
              </p:cNvPr>
              <p:cNvSpPr txBox="1">
                <a:spLocks noRot="1" noChangeAspect="1" noMove="1" noResize="1" noEditPoints="1" noAdjustHandles="1" noChangeArrowheads="1" noChangeShapeType="1" noTextEdit="1"/>
              </p:cNvSpPr>
              <p:nvPr/>
            </p:nvSpPr>
            <p:spPr>
              <a:xfrm>
                <a:off x="1486519" y="2752073"/>
                <a:ext cx="565732" cy="276999"/>
              </a:xfrm>
              <a:prstGeom prst="rect">
                <a:avLst/>
              </a:prstGeom>
              <a:blipFill>
                <a:blip r:embed="rId4"/>
                <a:stretch>
                  <a:fillRect l="-11111"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216AB7-EAEF-ED45-86E3-8A0B8CE1D412}"/>
                  </a:ext>
                </a:extLst>
              </p:cNvPr>
              <p:cNvSpPr txBox="1"/>
              <p:nvPr/>
            </p:nvSpPr>
            <p:spPr>
              <a:xfrm>
                <a:off x="2619296" y="3000896"/>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69216AB7-EAEF-ED45-86E3-8A0B8CE1D412}"/>
                  </a:ext>
                </a:extLst>
              </p:cNvPr>
              <p:cNvSpPr txBox="1">
                <a:spLocks noRot="1" noChangeAspect="1" noMove="1" noResize="1" noEditPoints="1" noAdjustHandles="1" noChangeArrowheads="1" noChangeShapeType="1" noTextEdit="1"/>
              </p:cNvSpPr>
              <p:nvPr/>
            </p:nvSpPr>
            <p:spPr>
              <a:xfrm>
                <a:off x="2619296" y="3000896"/>
                <a:ext cx="565732" cy="276999"/>
              </a:xfrm>
              <a:prstGeom prst="rect">
                <a:avLst/>
              </a:prstGeom>
              <a:blipFill>
                <a:blip r:embed="rId5"/>
                <a:stretch>
                  <a:fillRect l="-8889"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A5ABF2-11B0-AE40-B0F3-E21E299EBE2F}"/>
                  </a:ext>
                </a:extLst>
              </p:cNvPr>
              <p:cNvSpPr txBox="1"/>
              <p:nvPr/>
            </p:nvSpPr>
            <p:spPr>
              <a:xfrm>
                <a:off x="2672168" y="360461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75A5ABF2-11B0-AE40-B0F3-E21E299EBE2F}"/>
                  </a:ext>
                </a:extLst>
              </p:cNvPr>
              <p:cNvSpPr txBox="1">
                <a:spLocks noRot="1" noChangeAspect="1" noMove="1" noResize="1" noEditPoints="1" noAdjustHandles="1" noChangeArrowheads="1" noChangeShapeType="1" noTextEdit="1"/>
              </p:cNvSpPr>
              <p:nvPr/>
            </p:nvSpPr>
            <p:spPr>
              <a:xfrm>
                <a:off x="2672168" y="3604613"/>
                <a:ext cx="565732" cy="276999"/>
              </a:xfrm>
              <a:prstGeom prst="rect">
                <a:avLst/>
              </a:prstGeom>
              <a:blipFill>
                <a:blip r:embed="rId6"/>
                <a:stretch>
                  <a:fillRect l="-8889"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10FB3-F936-E64D-9EB0-F8BDEB470B41}"/>
                  </a:ext>
                </a:extLst>
              </p:cNvPr>
              <p:cNvSpPr txBox="1"/>
              <p:nvPr/>
            </p:nvSpPr>
            <p:spPr>
              <a:xfrm>
                <a:off x="3132723" y="389448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7F310FB3-F936-E64D-9EB0-F8BDEB470B41}"/>
                  </a:ext>
                </a:extLst>
              </p:cNvPr>
              <p:cNvSpPr txBox="1">
                <a:spLocks noRot="1" noChangeAspect="1" noMove="1" noResize="1" noEditPoints="1" noAdjustHandles="1" noChangeArrowheads="1" noChangeShapeType="1" noTextEdit="1"/>
              </p:cNvSpPr>
              <p:nvPr/>
            </p:nvSpPr>
            <p:spPr>
              <a:xfrm>
                <a:off x="3132723" y="3894484"/>
                <a:ext cx="565732" cy="276999"/>
              </a:xfrm>
              <a:prstGeom prst="rect">
                <a:avLst/>
              </a:prstGeom>
              <a:blipFill>
                <a:blip r:embed="rId7"/>
                <a:stretch>
                  <a:fillRect l="-869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936643-A67D-3E42-89EF-4B54219BBD61}"/>
                  </a:ext>
                </a:extLst>
              </p:cNvPr>
              <p:cNvSpPr txBox="1"/>
              <p:nvPr/>
            </p:nvSpPr>
            <p:spPr>
              <a:xfrm>
                <a:off x="2265443" y="4424026"/>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22936643-A67D-3E42-89EF-4B54219BBD61}"/>
                  </a:ext>
                </a:extLst>
              </p:cNvPr>
              <p:cNvSpPr txBox="1">
                <a:spLocks noRot="1" noChangeAspect="1" noMove="1" noResize="1" noEditPoints="1" noAdjustHandles="1" noChangeArrowheads="1" noChangeShapeType="1" noTextEdit="1"/>
              </p:cNvSpPr>
              <p:nvPr/>
            </p:nvSpPr>
            <p:spPr>
              <a:xfrm>
                <a:off x="2265443" y="4424026"/>
                <a:ext cx="565732" cy="276999"/>
              </a:xfrm>
              <a:prstGeom prst="rect">
                <a:avLst/>
              </a:prstGeom>
              <a:blipFill>
                <a:blip r:embed="rId8"/>
                <a:stretch>
                  <a:fillRect l="-8889"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8669D3-2CCD-2E4F-88F5-5A1B18F709FC}"/>
                  </a:ext>
                </a:extLst>
              </p:cNvPr>
              <p:cNvSpPr txBox="1"/>
              <p:nvPr/>
            </p:nvSpPr>
            <p:spPr>
              <a:xfrm>
                <a:off x="790222" y="3894483"/>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48669D3-2CCD-2E4F-88F5-5A1B18F709FC}"/>
                  </a:ext>
                </a:extLst>
              </p:cNvPr>
              <p:cNvSpPr txBox="1">
                <a:spLocks noRot="1" noChangeAspect="1" noMove="1" noResize="1" noEditPoints="1" noAdjustHandles="1" noChangeArrowheads="1" noChangeShapeType="1" noTextEdit="1"/>
              </p:cNvSpPr>
              <p:nvPr/>
            </p:nvSpPr>
            <p:spPr>
              <a:xfrm>
                <a:off x="790222" y="3894483"/>
                <a:ext cx="294248" cy="276999"/>
              </a:xfrm>
              <a:prstGeom prst="rect">
                <a:avLst/>
              </a:prstGeom>
              <a:blipFill>
                <a:blip r:embed="rId9"/>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2891437-46BE-3D46-8419-39613BBFF4EF}"/>
                  </a:ext>
                </a:extLst>
              </p:cNvPr>
              <p:cNvSpPr txBox="1"/>
              <p:nvPr/>
            </p:nvSpPr>
            <p:spPr>
              <a:xfrm>
                <a:off x="1581104" y="397821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62891437-46BE-3D46-8419-39613BBFF4EF}"/>
                  </a:ext>
                </a:extLst>
              </p:cNvPr>
              <p:cNvSpPr txBox="1">
                <a:spLocks noRot="1" noChangeAspect="1" noMove="1" noResize="1" noEditPoints="1" noAdjustHandles="1" noChangeArrowheads="1" noChangeShapeType="1" noTextEdit="1"/>
              </p:cNvSpPr>
              <p:nvPr/>
            </p:nvSpPr>
            <p:spPr>
              <a:xfrm>
                <a:off x="1581104" y="3978212"/>
                <a:ext cx="294248" cy="276999"/>
              </a:xfrm>
              <a:prstGeom prst="rect">
                <a:avLst/>
              </a:prstGeom>
              <a:blipFill>
                <a:blip r:embed="rId10"/>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B00A2-42F8-6749-9793-46423F0C8FC5}"/>
                  </a:ext>
                </a:extLst>
              </p:cNvPr>
              <p:cNvSpPr txBox="1"/>
              <p:nvPr/>
            </p:nvSpPr>
            <p:spPr>
              <a:xfrm>
                <a:off x="1738084" y="3442464"/>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201B00A2-42F8-6749-9793-46423F0C8FC5}"/>
                  </a:ext>
                </a:extLst>
              </p:cNvPr>
              <p:cNvSpPr txBox="1">
                <a:spLocks noRot="1" noChangeAspect="1" noMove="1" noResize="1" noEditPoints="1" noAdjustHandles="1" noChangeArrowheads="1" noChangeShapeType="1" noTextEdit="1"/>
              </p:cNvSpPr>
              <p:nvPr/>
            </p:nvSpPr>
            <p:spPr>
              <a:xfrm>
                <a:off x="1738084" y="3442464"/>
                <a:ext cx="288925" cy="276999"/>
              </a:xfrm>
              <a:prstGeom prst="rect">
                <a:avLst/>
              </a:prstGeom>
              <a:blipFill>
                <a:blip r:embed="rId11"/>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3DEADA-C68F-5044-A2E3-C55DCB73BDAE}"/>
                  </a:ext>
                </a:extLst>
              </p:cNvPr>
              <p:cNvSpPr txBox="1"/>
              <p:nvPr/>
            </p:nvSpPr>
            <p:spPr>
              <a:xfrm>
                <a:off x="1376176" y="2967943"/>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D3DEADA-C68F-5044-A2E3-C55DCB73BDAE}"/>
                  </a:ext>
                </a:extLst>
              </p:cNvPr>
              <p:cNvSpPr txBox="1">
                <a:spLocks noRot="1" noChangeAspect="1" noMove="1" noResize="1" noEditPoints="1" noAdjustHandles="1" noChangeArrowheads="1" noChangeShapeType="1" noTextEdit="1"/>
              </p:cNvSpPr>
              <p:nvPr/>
            </p:nvSpPr>
            <p:spPr>
              <a:xfrm>
                <a:off x="1376176" y="2967943"/>
                <a:ext cx="294248" cy="276999"/>
              </a:xfrm>
              <a:prstGeom prst="rect">
                <a:avLst/>
              </a:prstGeom>
              <a:blipFill>
                <a:blip r:embed="rId12"/>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174797F-27A7-4541-BAE0-A4D1F9AA2964}"/>
                  </a:ext>
                </a:extLst>
              </p:cNvPr>
              <p:cNvSpPr txBox="1"/>
              <p:nvPr/>
            </p:nvSpPr>
            <p:spPr>
              <a:xfrm>
                <a:off x="2389769" y="3043795"/>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3174797F-27A7-4541-BAE0-A4D1F9AA2964}"/>
                  </a:ext>
                </a:extLst>
              </p:cNvPr>
              <p:cNvSpPr txBox="1">
                <a:spLocks noRot="1" noChangeAspect="1" noMove="1" noResize="1" noEditPoints="1" noAdjustHandles="1" noChangeArrowheads="1" noChangeShapeType="1" noTextEdit="1"/>
              </p:cNvSpPr>
              <p:nvPr/>
            </p:nvSpPr>
            <p:spPr>
              <a:xfrm>
                <a:off x="2389769" y="3043795"/>
                <a:ext cx="284373" cy="276999"/>
              </a:xfrm>
              <a:prstGeom prst="rect">
                <a:avLst/>
              </a:prstGeom>
              <a:blipFill>
                <a:blip r:embed="rId13"/>
                <a:stretch>
                  <a:fillRect l="-8696" r="-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F03501-F961-4C4B-A800-2938D1145092}"/>
                  </a:ext>
                </a:extLst>
              </p:cNvPr>
              <p:cNvSpPr txBox="1"/>
              <p:nvPr/>
            </p:nvSpPr>
            <p:spPr>
              <a:xfrm>
                <a:off x="2399211" y="3731074"/>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FDF03501-F961-4C4B-A800-2938D1145092}"/>
                  </a:ext>
                </a:extLst>
              </p:cNvPr>
              <p:cNvSpPr txBox="1">
                <a:spLocks noRot="1" noChangeAspect="1" noMove="1" noResize="1" noEditPoints="1" noAdjustHandles="1" noChangeArrowheads="1" noChangeShapeType="1" noTextEdit="1"/>
              </p:cNvSpPr>
              <p:nvPr/>
            </p:nvSpPr>
            <p:spPr>
              <a:xfrm>
                <a:off x="2399211" y="3731074"/>
                <a:ext cx="294248" cy="276999"/>
              </a:xfrm>
              <a:prstGeom prst="rect">
                <a:avLst/>
              </a:prstGeom>
              <a:blipFill>
                <a:blip r:embed="rId14"/>
                <a:stretch>
                  <a:fillRect l="-12500"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D1387B-4E2C-DF40-90EE-8736CBB56FDC}"/>
                  </a:ext>
                </a:extLst>
              </p:cNvPr>
              <p:cNvSpPr txBox="1"/>
              <p:nvPr/>
            </p:nvSpPr>
            <p:spPr>
              <a:xfrm>
                <a:off x="2994599" y="4104455"/>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63D1387B-4E2C-DF40-90EE-8736CBB56FDC}"/>
                  </a:ext>
                </a:extLst>
              </p:cNvPr>
              <p:cNvSpPr txBox="1">
                <a:spLocks noRot="1" noChangeAspect="1" noMove="1" noResize="1" noEditPoints="1" noAdjustHandles="1" noChangeArrowheads="1" noChangeShapeType="1" noTextEdit="1"/>
              </p:cNvSpPr>
              <p:nvPr/>
            </p:nvSpPr>
            <p:spPr>
              <a:xfrm>
                <a:off x="2994599" y="4104455"/>
                <a:ext cx="294248" cy="276999"/>
              </a:xfrm>
              <a:prstGeom prst="rect">
                <a:avLst/>
              </a:prstGeom>
              <a:blipFill>
                <a:blip r:embed="rId15"/>
                <a:stretch>
                  <a:fillRect l="-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8AF5C5-DF5A-A746-A285-C44191EE668A}"/>
                  </a:ext>
                </a:extLst>
              </p:cNvPr>
              <p:cNvSpPr txBox="1"/>
              <p:nvPr/>
            </p:nvSpPr>
            <p:spPr>
              <a:xfrm>
                <a:off x="2048395" y="4274503"/>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288AF5C5-DF5A-A746-A285-C44191EE668A}"/>
                  </a:ext>
                </a:extLst>
              </p:cNvPr>
              <p:cNvSpPr txBox="1">
                <a:spLocks noRot="1" noChangeAspect="1" noMove="1" noResize="1" noEditPoints="1" noAdjustHandles="1" noChangeArrowheads="1" noChangeShapeType="1" noTextEdit="1"/>
              </p:cNvSpPr>
              <p:nvPr/>
            </p:nvSpPr>
            <p:spPr>
              <a:xfrm>
                <a:off x="2048395" y="4274503"/>
                <a:ext cx="294248" cy="276999"/>
              </a:xfrm>
              <a:prstGeom prst="rect">
                <a:avLst/>
              </a:prstGeom>
              <a:blipFill>
                <a:blip r:embed="rId16"/>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699D6DF-59D4-7F4D-9526-4F2B8BF99B37}"/>
                  </a:ext>
                </a:extLst>
              </p:cNvPr>
              <p:cNvSpPr txBox="1"/>
              <p:nvPr/>
            </p:nvSpPr>
            <p:spPr>
              <a:xfrm>
                <a:off x="1790384" y="38944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2699D6DF-59D4-7F4D-9526-4F2B8BF99B37}"/>
                  </a:ext>
                </a:extLst>
              </p:cNvPr>
              <p:cNvSpPr txBox="1">
                <a:spLocks noRot="1" noChangeAspect="1" noMove="1" noResize="1" noEditPoints="1" noAdjustHandles="1" noChangeArrowheads="1" noChangeShapeType="1" noTextEdit="1"/>
              </p:cNvSpPr>
              <p:nvPr/>
            </p:nvSpPr>
            <p:spPr>
              <a:xfrm>
                <a:off x="1790384" y="3894483"/>
                <a:ext cx="565732" cy="276999"/>
              </a:xfrm>
              <a:prstGeom prst="rect">
                <a:avLst/>
              </a:prstGeom>
              <a:blipFill>
                <a:blip r:embed="rId17"/>
                <a:stretch>
                  <a:fillRect l="-11111"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EE7B48A-7877-BE4D-96FE-BCEFE5462AF9}"/>
                  </a:ext>
                </a:extLst>
              </p:cNvPr>
              <p:cNvSpPr txBox="1"/>
              <p:nvPr/>
            </p:nvSpPr>
            <p:spPr>
              <a:xfrm>
                <a:off x="4911176" y="2344695"/>
                <a:ext cx="2904896" cy="276999"/>
              </a:xfrm>
              <a:prstGeom prst="rect">
                <a:avLst/>
              </a:prstGeom>
              <a:noFill/>
            </p:spPr>
            <p:txBody>
              <a:bodyPr wrap="squar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oMath>
                </a14:m>
                <a:r>
                  <a:rPr lang="en-US" dirty="0"/>
                  <a:t>: The hidden features</a:t>
                </a:r>
              </a:p>
            </p:txBody>
          </p:sp>
        </mc:Choice>
        <mc:Fallback xmlns="">
          <p:sp>
            <p:nvSpPr>
              <p:cNvPr id="36" name="TextBox 35">
                <a:extLst>
                  <a:ext uri="{FF2B5EF4-FFF2-40B4-BE49-F238E27FC236}">
                    <a16:creationId xmlns:a16="http://schemas.microsoft.com/office/drawing/2014/main" id="{DEE7B48A-7877-BE4D-96FE-BCEFE5462AF9}"/>
                  </a:ext>
                </a:extLst>
              </p:cNvPr>
              <p:cNvSpPr txBox="1">
                <a:spLocks noRot="1" noChangeAspect="1" noMove="1" noResize="1" noEditPoints="1" noAdjustHandles="1" noChangeArrowheads="1" noChangeShapeType="1" noTextEdit="1"/>
              </p:cNvSpPr>
              <p:nvPr/>
            </p:nvSpPr>
            <p:spPr>
              <a:xfrm>
                <a:off x="4911176" y="2344695"/>
                <a:ext cx="2904896" cy="276999"/>
              </a:xfrm>
              <a:prstGeom prst="rect">
                <a:avLst/>
              </a:prstGeom>
              <a:blipFill>
                <a:blip r:embed="rId18"/>
                <a:stretch>
                  <a:fillRect l="-2609" t="-21739"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84A807-9418-0A4E-AA49-0C96D5539E36}"/>
                  </a:ext>
                </a:extLst>
              </p:cNvPr>
              <p:cNvSpPr txBox="1"/>
              <p:nvPr/>
            </p:nvSpPr>
            <p:spPr>
              <a:xfrm>
                <a:off x="4911177" y="3048062"/>
                <a:ext cx="3231917" cy="276999"/>
              </a:xfrm>
              <a:prstGeom prst="rect">
                <a:avLst/>
              </a:prstGeom>
              <a:noFill/>
            </p:spPr>
            <p:txBody>
              <a:bodyPr wrap="squar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𝑖</m:t>
                        </m:r>
                      </m:sub>
                    </m:sSub>
                  </m:oMath>
                </a14:m>
                <a:r>
                  <a:rPr lang="en-US" dirty="0"/>
                  <a:t>:  The input features</a:t>
                </a:r>
              </a:p>
            </p:txBody>
          </p:sp>
        </mc:Choice>
        <mc:Fallback xmlns="">
          <p:sp>
            <p:nvSpPr>
              <p:cNvPr id="37" name="TextBox 36">
                <a:extLst>
                  <a:ext uri="{FF2B5EF4-FFF2-40B4-BE49-F238E27FC236}">
                    <a16:creationId xmlns:a16="http://schemas.microsoft.com/office/drawing/2014/main" id="{0884A807-9418-0A4E-AA49-0C96D5539E36}"/>
                  </a:ext>
                </a:extLst>
              </p:cNvPr>
              <p:cNvSpPr txBox="1">
                <a:spLocks noRot="1" noChangeAspect="1" noMove="1" noResize="1" noEditPoints="1" noAdjustHandles="1" noChangeArrowheads="1" noChangeShapeType="1" noTextEdit="1"/>
              </p:cNvSpPr>
              <p:nvPr/>
            </p:nvSpPr>
            <p:spPr>
              <a:xfrm>
                <a:off x="4911177" y="3048062"/>
                <a:ext cx="3231917" cy="276999"/>
              </a:xfrm>
              <a:prstGeom prst="rect">
                <a:avLst/>
              </a:prstGeom>
              <a:blipFill>
                <a:blip r:embed="rId19"/>
                <a:stretch>
                  <a:fillRect l="-2344" t="-27273" b="-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9ECB22-3E93-B54D-BBBD-A18B22BC8EBA}"/>
                  </a:ext>
                </a:extLst>
              </p:cNvPr>
              <p:cNvSpPr txBox="1"/>
              <p:nvPr/>
            </p:nvSpPr>
            <p:spPr>
              <a:xfrm>
                <a:off x="4007980" y="4068518"/>
                <a:ext cx="4314707" cy="73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ub>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e>
                      </m:nary>
                    </m:oMath>
                  </m:oMathPara>
                </a14:m>
                <a:endParaRPr lang="en-US" dirty="0"/>
              </a:p>
            </p:txBody>
          </p:sp>
        </mc:Choice>
        <mc:Fallback xmlns="">
          <p:sp>
            <p:nvSpPr>
              <p:cNvPr id="38" name="TextBox 37">
                <a:extLst>
                  <a:ext uri="{FF2B5EF4-FFF2-40B4-BE49-F238E27FC236}">
                    <a16:creationId xmlns:a16="http://schemas.microsoft.com/office/drawing/2014/main" id="{499ECB22-3E93-B54D-BBBD-A18B22BC8EBA}"/>
                  </a:ext>
                </a:extLst>
              </p:cNvPr>
              <p:cNvSpPr txBox="1">
                <a:spLocks noRot="1" noChangeAspect="1" noMove="1" noResize="1" noEditPoints="1" noAdjustHandles="1" noChangeArrowheads="1" noChangeShapeType="1" noTextEdit="1"/>
              </p:cNvSpPr>
              <p:nvPr/>
            </p:nvSpPr>
            <p:spPr>
              <a:xfrm>
                <a:off x="4007980" y="4068518"/>
                <a:ext cx="4314707" cy="736227"/>
              </a:xfrm>
              <a:prstGeom prst="rect">
                <a:avLst/>
              </a:prstGeom>
              <a:blipFill>
                <a:blip r:embed="rId20"/>
                <a:stretch>
                  <a:fillRect l="-880" t="-133898" b="-172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EF7488-044A-1843-99AE-12A5B236D54F}"/>
                  </a:ext>
                </a:extLst>
              </p:cNvPr>
              <p:cNvSpPr txBox="1"/>
              <p:nvPr/>
            </p:nvSpPr>
            <p:spPr>
              <a:xfrm>
                <a:off x="3976689" y="5279203"/>
                <a:ext cx="2882392" cy="230832"/>
              </a:xfrm>
              <a:prstGeom prst="rect">
                <a:avLst/>
              </a:prstGeom>
              <a:noFill/>
            </p:spPr>
            <p:txBody>
              <a:bodyPr wrap="none" lIns="0" tIns="0" rIns="0" bIns="0" rtlCol="0">
                <a:spAutoFit/>
              </a:bodyPr>
              <a:lstStyle/>
              <a:p>
                <a14:m>
                  <m:oMath xmlns:m="http://schemas.openxmlformats.org/officeDocument/2006/math">
                    <m:r>
                      <a:rPr lang="en-US" sz="1500" i="1">
                        <a:latin typeface="Cambria Math" panose="02040503050406030204" pitchFamily="18" charset="0"/>
                      </a:rPr>
                      <m:t>𝑓</m:t>
                    </m:r>
                    <m:d>
                      <m:dPr>
                        <m:ctrlPr>
                          <a:rPr lang="en-US" sz="1500" i="1">
                            <a:latin typeface="Cambria Math" panose="02040503050406030204" pitchFamily="18" charset="0"/>
                          </a:rPr>
                        </m:ctrlPr>
                      </m:dPr>
                      <m:e>
                        <m:r>
                          <a:rPr lang="en-US" sz="1500" i="1">
                            <a:latin typeface="Cambria Math" panose="02040503050406030204" pitchFamily="18" charset="0"/>
                          </a:rPr>
                          <m:t>⋅</m:t>
                        </m:r>
                      </m:e>
                    </m:d>
                    <m:r>
                      <a:rPr lang="en-US" sz="1500" i="1">
                        <a:latin typeface="Cambria Math" panose="02040503050406030204" pitchFamily="18" charset="0"/>
                      </a:rPr>
                      <m:t>:</m:t>
                    </m:r>
                  </m:oMath>
                </a14:m>
                <a:r>
                  <a:rPr lang="en-US" sz="1500" dirty="0"/>
                  <a:t> Feedforward neural network.</a:t>
                </a:r>
              </a:p>
            </p:txBody>
          </p:sp>
        </mc:Choice>
        <mc:Fallback xmlns="">
          <p:sp>
            <p:nvSpPr>
              <p:cNvPr id="39" name="TextBox 38">
                <a:extLst>
                  <a:ext uri="{FF2B5EF4-FFF2-40B4-BE49-F238E27FC236}">
                    <a16:creationId xmlns:a16="http://schemas.microsoft.com/office/drawing/2014/main" id="{B9EF7488-044A-1843-99AE-12A5B236D54F}"/>
                  </a:ext>
                </a:extLst>
              </p:cNvPr>
              <p:cNvSpPr txBox="1">
                <a:spLocks noRot="1" noChangeAspect="1" noMove="1" noResize="1" noEditPoints="1" noAdjustHandles="1" noChangeArrowheads="1" noChangeShapeType="1" noTextEdit="1"/>
              </p:cNvSpPr>
              <p:nvPr/>
            </p:nvSpPr>
            <p:spPr>
              <a:xfrm>
                <a:off x="3976689" y="5279203"/>
                <a:ext cx="2882392" cy="230832"/>
              </a:xfrm>
              <a:prstGeom prst="rect">
                <a:avLst/>
              </a:prstGeom>
              <a:blipFill>
                <a:blip r:embed="rId21"/>
                <a:stretch>
                  <a:fillRect l="-3070" t="-26316" r="-3509" b="-5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79DAD44-A746-6546-8932-D9C58A96519A}"/>
                  </a:ext>
                </a:extLst>
              </p:cNvPr>
              <p:cNvSpPr txBox="1"/>
              <p:nvPr/>
            </p:nvSpPr>
            <p:spPr>
              <a:xfrm>
                <a:off x="3976689" y="4846070"/>
                <a:ext cx="2742097" cy="230832"/>
              </a:xfrm>
              <a:prstGeom prst="rect">
                <a:avLst/>
              </a:prstGeom>
              <a:noFill/>
            </p:spPr>
            <p:txBody>
              <a:bodyPr wrap="none" lIns="0" tIns="0" rIns="0" bIns="0" rtlCol="0">
                <a:spAutoFit/>
              </a:bodyPr>
              <a:lstStyle/>
              <a:p>
                <a14:m>
                  <m:oMath xmlns:m="http://schemas.openxmlformats.org/officeDocument/2006/math">
                    <m:r>
                      <a:rPr lang="en-US" sz="1500" i="1">
                        <a:latin typeface="Cambria Math" panose="02040503050406030204" pitchFamily="18" charset="0"/>
                      </a:rPr>
                      <m:t>𝑁</m:t>
                    </m:r>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𝑣</m:t>
                        </m:r>
                      </m:e>
                      <m:sub>
                        <m:r>
                          <a:rPr lang="en-US" sz="1500" i="1">
                            <a:latin typeface="Cambria Math" panose="02040503050406030204" pitchFamily="18" charset="0"/>
                          </a:rPr>
                          <m:t>𝑖</m:t>
                        </m:r>
                      </m:sub>
                    </m:sSub>
                    <m:r>
                      <a:rPr lang="en-US" sz="1500" i="1">
                        <a:latin typeface="Cambria Math" panose="02040503050406030204" pitchFamily="18" charset="0"/>
                      </a:rPr>
                      <m:t>):</m:t>
                    </m:r>
                  </m:oMath>
                </a14:m>
                <a:r>
                  <a:rPr lang="en-US" sz="1500" dirty="0"/>
                  <a:t> Neighbors of the node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𝑣</m:t>
                        </m:r>
                      </m:e>
                      <m:sub>
                        <m:r>
                          <a:rPr lang="en-US" sz="1500" i="1">
                            <a:latin typeface="Cambria Math" panose="02040503050406030204" pitchFamily="18" charset="0"/>
                          </a:rPr>
                          <m:t>𝑖</m:t>
                        </m:r>
                      </m:sub>
                    </m:sSub>
                  </m:oMath>
                </a14:m>
                <a:r>
                  <a:rPr lang="en-US" sz="1500" dirty="0"/>
                  <a:t>.</a:t>
                </a:r>
              </a:p>
            </p:txBody>
          </p:sp>
        </mc:Choice>
        <mc:Fallback xmlns="">
          <p:sp>
            <p:nvSpPr>
              <p:cNvPr id="40" name="TextBox 39">
                <a:extLst>
                  <a:ext uri="{FF2B5EF4-FFF2-40B4-BE49-F238E27FC236}">
                    <a16:creationId xmlns:a16="http://schemas.microsoft.com/office/drawing/2014/main" id="{379DAD44-A746-6546-8932-D9C58A96519A}"/>
                  </a:ext>
                </a:extLst>
              </p:cNvPr>
              <p:cNvSpPr txBox="1">
                <a:spLocks noRot="1" noChangeAspect="1" noMove="1" noResize="1" noEditPoints="1" noAdjustHandles="1" noChangeArrowheads="1" noChangeShapeType="1" noTextEdit="1"/>
              </p:cNvSpPr>
              <p:nvPr/>
            </p:nvSpPr>
            <p:spPr>
              <a:xfrm>
                <a:off x="3976689" y="4846070"/>
                <a:ext cx="2742097" cy="230832"/>
              </a:xfrm>
              <a:prstGeom prst="rect">
                <a:avLst/>
              </a:prstGeom>
              <a:blipFill>
                <a:blip r:embed="rId22"/>
                <a:stretch>
                  <a:fillRect l="-2304" t="-26316" r="-3687" b="-47368"/>
                </a:stretch>
              </a:blipFill>
            </p:spPr>
            <p:txBody>
              <a:bodyPr/>
              <a:lstStyle/>
              <a:p>
                <a:r>
                  <a:rPr lang="en-US">
                    <a:noFill/>
                  </a:rPr>
                  <a:t> </a:t>
                </a:r>
              </a:p>
            </p:txBody>
          </p:sp>
        </mc:Fallback>
      </mc:AlternateContent>
      <p:sp>
        <p:nvSpPr>
          <p:cNvPr id="41" name="Down Arrow 40">
            <a:extLst>
              <a:ext uri="{FF2B5EF4-FFF2-40B4-BE49-F238E27FC236}">
                <a16:creationId xmlns:a16="http://schemas.microsoft.com/office/drawing/2014/main" id="{C7D2CE3D-2A23-6348-90F1-56BDA5F881CC}"/>
              </a:ext>
            </a:extLst>
          </p:cNvPr>
          <p:cNvSpPr/>
          <p:nvPr/>
        </p:nvSpPr>
        <p:spPr>
          <a:xfrm rot="19915119">
            <a:off x="1614275" y="3187955"/>
            <a:ext cx="106834" cy="295349"/>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20E8999E-55C9-EA4A-9CE3-5F08C5B38F44}"/>
              </a:ext>
            </a:extLst>
          </p:cNvPr>
          <p:cNvSpPr/>
          <p:nvPr/>
        </p:nvSpPr>
        <p:spPr>
          <a:xfrm rot="12371500">
            <a:off x="1703273" y="3673805"/>
            <a:ext cx="106834" cy="295349"/>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1D086CDA-C842-A642-A5D4-C90EB359C6B4}"/>
              </a:ext>
            </a:extLst>
          </p:cNvPr>
          <p:cNvSpPr/>
          <p:nvPr/>
        </p:nvSpPr>
        <p:spPr>
          <a:xfrm rot="6376167">
            <a:off x="2099696" y="3517905"/>
            <a:ext cx="106834" cy="38337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81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sz="3500" dirty="0">
                <a:solidFill>
                  <a:schemeClr val="bg1"/>
                </a:solidFill>
              </a:rPr>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69</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628651" y="2030375"/>
            <a:ext cx="1005403" cy="415498"/>
          </a:xfrm>
          <a:prstGeom prst="rect">
            <a:avLst/>
          </a:prstGeom>
          <a:noFill/>
        </p:spPr>
        <p:txBody>
          <a:bodyPr wrap="none" rtlCol="0">
            <a:spAutoFit/>
          </a:bodyPr>
          <a:lstStyle/>
          <a:p>
            <a:r>
              <a:rPr lang="en-US" sz="2100" dirty="0">
                <a:solidFill>
                  <a:schemeClr val="accent5">
                    <a:lumMod val="75000"/>
                  </a:schemeClr>
                </a:solidFill>
              </a:rPr>
              <a:t>Recall:</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628650" y="3036585"/>
                <a:ext cx="2850332" cy="415498"/>
              </a:xfrm>
              <a:prstGeom prst="rect">
                <a:avLst/>
              </a:prstGeom>
              <a:noFill/>
            </p:spPr>
            <p:txBody>
              <a:bodyPr wrap="none" rtlCol="0">
                <a:spAutoFit/>
              </a:bodyPr>
              <a:lstStyle/>
              <a:p>
                <a:r>
                  <a:rPr lang="en-US" sz="2100" dirty="0">
                    <a:solidFill>
                      <a:schemeClr val="accent5">
                        <a:lumMod val="75000"/>
                      </a:schemeClr>
                    </a:solidFill>
                  </a:rPr>
                  <a:t>Filter a graph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a:t>
                </a:r>
                <a:endParaRPr lang="en-US" sz="21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628650" y="3036585"/>
                <a:ext cx="2850332" cy="415498"/>
              </a:xfrm>
              <a:prstGeom prst="rect">
                <a:avLst/>
              </a:prstGeom>
              <a:blipFill>
                <a:blip r:embed="rId2"/>
                <a:stretch>
                  <a:fillRect l="-2212" t="-9091" r="-132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211767" y="3666241"/>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211767" y="3666241"/>
                <a:ext cx="452438" cy="400050"/>
              </a:xfrm>
              <a:prstGeom prst="rect">
                <a:avLst/>
              </a:prstGeom>
              <a:blipFill>
                <a:blip r:embed="rId3"/>
                <a:stretch>
                  <a:fillRect b="-909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2820181" y="2446481"/>
                <a:ext cx="1447448"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𝐺𝐹𝑇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r>
                        <a:rPr lang="en-US" i="1">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2820181" y="2446481"/>
                <a:ext cx="1447448" cy="292581"/>
              </a:xfrm>
              <a:prstGeom prst="rect">
                <a:avLst/>
              </a:prstGeom>
              <a:blipFill>
                <a:blip r:embed="rId4"/>
                <a:stretch>
                  <a:fillRect l="-3509" t="-16667" r="-5263"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5015694" y="2446481"/>
                <a:ext cx="1412823"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𝐼𝐺𝐹𝑇</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𝑈</m:t>
                      </m:r>
                      <m:acc>
                        <m:accPr>
                          <m:chr m:val="̂"/>
                          <m:ctrlPr>
                            <a:rPr lang="en-US" i="1">
                              <a:latin typeface="Cambria Math" panose="02040503050406030204" pitchFamily="18" charset="0"/>
                            </a:rPr>
                          </m:ctrlPr>
                        </m:accPr>
                        <m:e>
                          <m:r>
                            <a:rPr lang="en-US" i="1">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5015694" y="2446481"/>
                <a:ext cx="1412823" cy="292581"/>
              </a:xfrm>
              <a:prstGeom prst="rect">
                <a:avLst/>
              </a:prstGeom>
              <a:blipFill>
                <a:blip r:embed="rId5"/>
                <a:stretch>
                  <a:fillRect l="-3571" t="-16667" r="-4464" b="-37500"/>
                </a:stretch>
              </a:blipFill>
            </p:spPr>
            <p:txBody>
              <a:bodyPr/>
              <a:lstStyle/>
              <a:p>
                <a:r>
                  <a:rPr lang="en-US">
                    <a:noFill/>
                  </a:rPr>
                  <a:t> </a:t>
                </a:r>
              </a:p>
            </p:txBody>
          </p:sp>
        </mc:Fallback>
      </mc:AlternateContent>
    </p:spTree>
    <p:extLst>
      <p:ext uri="{BB962C8B-B14F-4D97-AF65-F5344CB8AC3E}">
        <p14:creationId xmlns:p14="http://schemas.microsoft.com/office/powerpoint/2010/main" val="2405633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endParaRPr lang="en-US" sz="3500" dirty="0">
              <a:solidFill>
                <a:schemeClr val="bg1"/>
              </a:solidFill>
            </a:endParaRPr>
          </a:p>
        </p:txBody>
      </p:sp>
      <p:sp>
        <p:nvSpPr>
          <p:cNvPr id="6" name="Title 1">
            <a:extLst>
              <a:ext uri="{FF2B5EF4-FFF2-40B4-BE49-F238E27FC236}">
                <a16:creationId xmlns:a16="http://schemas.microsoft.com/office/drawing/2014/main" id="{35DBD7B6-44F2-476A-87CB-8DBA43D80BA6}"/>
              </a:ext>
            </a:extLst>
          </p:cNvPr>
          <p:cNvSpPr txBox="1">
            <a:spLocks/>
          </p:cNvSpPr>
          <p:nvPr/>
        </p:nvSpPr>
        <p:spPr>
          <a:xfrm>
            <a:off x="196166" y="0"/>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PCA: Example </a:t>
            </a:r>
          </a:p>
        </p:txBody>
      </p:sp>
      <p:pic>
        <p:nvPicPr>
          <p:cNvPr id="8" name="Picture 7">
            <a:extLst>
              <a:ext uri="{FF2B5EF4-FFF2-40B4-BE49-F238E27FC236}">
                <a16:creationId xmlns:a16="http://schemas.microsoft.com/office/drawing/2014/main" id="{22EBDB04-3BEB-4F9E-9BB6-48E1D19AF179}"/>
              </a:ext>
            </a:extLst>
          </p:cNvPr>
          <p:cNvPicPr>
            <a:picLocks noChangeAspect="1"/>
          </p:cNvPicPr>
          <p:nvPr/>
        </p:nvPicPr>
        <p:blipFill>
          <a:blip r:embed="rId3"/>
          <a:stretch>
            <a:fillRect/>
          </a:stretch>
        </p:blipFill>
        <p:spPr>
          <a:xfrm>
            <a:off x="1918034" y="695937"/>
            <a:ext cx="5201722" cy="2977537"/>
          </a:xfrm>
          <a:prstGeom prst="rect">
            <a:avLst/>
          </a:prstGeom>
        </p:spPr>
      </p:pic>
      <p:pic>
        <p:nvPicPr>
          <p:cNvPr id="3" name="Picture 2">
            <a:extLst>
              <a:ext uri="{FF2B5EF4-FFF2-40B4-BE49-F238E27FC236}">
                <a16:creationId xmlns:a16="http://schemas.microsoft.com/office/drawing/2014/main" id="{91390140-DAD6-4EFF-8E9E-9054DECD8DFB}"/>
              </a:ext>
            </a:extLst>
          </p:cNvPr>
          <p:cNvPicPr>
            <a:picLocks noChangeAspect="1"/>
          </p:cNvPicPr>
          <p:nvPr/>
        </p:nvPicPr>
        <p:blipFill>
          <a:blip r:embed="rId4"/>
          <a:stretch>
            <a:fillRect/>
          </a:stretch>
        </p:blipFill>
        <p:spPr>
          <a:xfrm>
            <a:off x="1054003" y="3537625"/>
            <a:ext cx="7035994" cy="2624438"/>
          </a:xfrm>
          <a:prstGeom prst="rect">
            <a:avLst/>
          </a:prstGeom>
        </p:spPr>
      </p:pic>
    </p:spTree>
    <p:extLst>
      <p:ext uri="{BB962C8B-B14F-4D97-AF65-F5344CB8AC3E}">
        <p14:creationId xmlns:p14="http://schemas.microsoft.com/office/powerpoint/2010/main" val="1801083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pPr algn="l"/>
            <a:r>
              <a:rPr lang="en-US" sz="3500" dirty="0">
                <a:solidFill>
                  <a:schemeClr val="bg1"/>
                </a:solidFill>
              </a:rPr>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70</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628651" y="2030375"/>
            <a:ext cx="1005403" cy="415498"/>
          </a:xfrm>
          <a:prstGeom prst="rect">
            <a:avLst/>
          </a:prstGeom>
          <a:noFill/>
        </p:spPr>
        <p:txBody>
          <a:bodyPr wrap="none" rtlCol="0">
            <a:spAutoFit/>
          </a:bodyPr>
          <a:lstStyle/>
          <a:p>
            <a:r>
              <a:rPr lang="en-US" sz="2100" dirty="0">
                <a:solidFill>
                  <a:schemeClr val="accent5">
                    <a:lumMod val="75000"/>
                  </a:schemeClr>
                </a:solidFill>
              </a:rPr>
              <a:t>Recall:</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628650" y="3036585"/>
                <a:ext cx="2850332" cy="415498"/>
              </a:xfrm>
              <a:prstGeom prst="rect">
                <a:avLst/>
              </a:prstGeom>
              <a:noFill/>
            </p:spPr>
            <p:txBody>
              <a:bodyPr wrap="none" rtlCol="0">
                <a:spAutoFit/>
              </a:bodyPr>
              <a:lstStyle/>
              <a:p>
                <a:r>
                  <a:rPr lang="en-US" sz="2100" dirty="0">
                    <a:solidFill>
                      <a:schemeClr val="accent5">
                        <a:lumMod val="75000"/>
                      </a:schemeClr>
                    </a:solidFill>
                  </a:rPr>
                  <a:t>Filter a graph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a:t>
                </a:r>
                <a:endParaRPr lang="en-US" sz="21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628650" y="3036585"/>
                <a:ext cx="2850332" cy="415498"/>
              </a:xfrm>
              <a:prstGeom prst="rect">
                <a:avLst/>
              </a:prstGeom>
              <a:blipFill>
                <a:blip r:embed="rId2"/>
                <a:stretch>
                  <a:fillRect l="-2212" t="-9091" r="-132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211767" y="3666241"/>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211767" y="3666241"/>
                <a:ext cx="452438" cy="400050"/>
              </a:xfrm>
              <a:prstGeom prst="rect">
                <a:avLst/>
              </a:prstGeom>
              <a:blipFill>
                <a:blip r:embed="rId3"/>
                <a:stretch>
                  <a:fillRect b="-909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2532647" y="3681428"/>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2532647" y="3681428"/>
                <a:ext cx="452438" cy="400050"/>
              </a:xfrm>
              <a:prstGeom prst="rect">
                <a:avLst/>
              </a:prstGeom>
              <a:blipFill>
                <a:blip r:embed="rId4"/>
                <a:stretch>
                  <a:fillRect l="-7895" r="-7895" b="-5882"/>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1752634" y="3827785"/>
            <a:ext cx="729074"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1915587" y="3618842"/>
                <a:ext cx="409792"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𝐺𝐹𝑇</m:t>
                      </m:r>
                    </m:oMath>
                  </m:oMathPara>
                </a14:m>
                <a:endParaRPr lang="en-US" sz="15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1915587" y="3618842"/>
                <a:ext cx="409792" cy="230832"/>
              </a:xfrm>
              <a:prstGeom prst="rect">
                <a:avLst/>
              </a:prstGeom>
              <a:blipFill>
                <a:blip r:embed="rId5"/>
                <a:stretch>
                  <a:fillRect l="-9091" r="-9091"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2820181" y="2446481"/>
                <a:ext cx="1447448"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𝐺𝐹𝑇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r>
                        <a:rPr lang="en-US" i="1">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2820181" y="2446481"/>
                <a:ext cx="1447448" cy="292581"/>
              </a:xfrm>
              <a:prstGeom prst="rect">
                <a:avLst/>
              </a:prstGeom>
              <a:blipFill>
                <a:blip r:embed="rId6"/>
                <a:stretch>
                  <a:fillRect l="-3509" t="-16667" r="-5263"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5015694" y="2446481"/>
                <a:ext cx="1412823"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𝐼𝐺𝐹𝑇</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𝑈</m:t>
                      </m:r>
                      <m:acc>
                        <m:accPr>
                          <m:chr m:val="̂"/>
                          <m:ctrlPr>
                            <a:rPr lang="en-US" i="1">
                              <a:latin typeface="Cambria Math" panose="02040503050406030204" pitchFamily="18" charset="0"/>
                            </a:rPr>
                          </m:ctrlPr>
                        </m:accPr>
                        <m:e>
                          <m:r>
                            <a:rPr lang="en-US" i="1">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5015694" y="2446481"/>
                <a:ext cx="1412823" cy="292581"/>
              </a:xfrm>
              <a:prstGeom prst="rect">
                <a:avLst/>
              </a:prstGeom>
              <a:blipFill>
                <a:blip r:embed="rId7"/>
                <a:stretch>
                  <a:fillRect l="-3571" t="-16667" r="-4464" b="-375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1726161" y="3927378"/>
            <a:ext cx="906017" cy="253916"/>
          </a:xfrm>
          <a:prstGeom prst="rect">
            <a:avLst/>
          </a:prstGeom>
          <a:noFill/>
        </p:spPr>
        <p:txBody>
          <a:bodyPr wrap="none" rtlCol="0">
            <a:spAutoFit/>
          </a:bodyPr>
          <a:lstStyle/>
          <a:p>
            <a:r>
              <a:rPr lang="en-US" sz="105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2366764" y="4175918"/>
            <a:ext cx="889987" cy="253916"/>
          </a:xfrm>
          <a:prstGeom prst="rect">
            <a:avLst/>
          </a:prstGeom>
          <a:noFill/>
        </p:spPr>
        <p:txBody>
          <a:bodyPr wrap="none" rtlCol="0">
            <a:spAutoFit/>
          </a:bodyPr>
          <a:lstStyle/>
          <a:p>
            <a:r>
              <a:rPr lang="en-US" sz="1050" dirty="0"/>
              <a:t>Coefficients</a:t>
            </a:r>
          </a:p>
        </p:txBody>
      </p:sp>
    </p:spTree>
    <p:extLst>
      <p:ext uri="{BB962C8B-B14F-4D97-AF65-F5344CB8AC3E}">
        <p14:creationId xmlns:p14="http://schemas.microsoft.com/office/powerpoint/2010/main" val="2568581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pPr algn="l"/>
            <a:r>
              <a:rPr lang="en-US" sz="3500" dirty="0">
                <a:solidFill>
                  <a:schemeClr val="bg1"/>
                </a:solidFill>
              </a:rPr>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71</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628651" y="2030375"/>
            <a:ext cx="1005403" cy="415498"/>
          </a:xfrm>
          <a:prstGeom prst="rect">
            <a:avLst/>
          </a:prstGeom>
          <a:noFill/>
        </p:spPr>
        <p:txBody>
          <a:bodyPr wrap="none" rtlCol="0">
            <a:spAutoFit/>
          </a:bodyPr>
          <a:lstStyle/>
          <a:p>
            <a:r>
              <a:rPr lang="en-US" sz="2100" dirty="0">
                <a:solidFill>
                  <a:schemeClr val="accent5">
                    <a:lumMod val="75000"/>
                  </a:schemeClr>
                </a:solidFill>
              </a:rPr>
              <a:t>Recall:</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628650" y="3036585"/>
                <a:ext cx="2850332" cy="415498"/>
              </a:xfrm>
              <a:prstGeom prst="rect">
                <a:avLst/>
              </a:prstGeom>
              <a:noFill/>
            </p:spPr>
            <p:txBody>
              <a:bodyPr wrap="none" rtlCol="0">
                <a:spAutoFit/>
              </a:bodyPr>
              <a:lstStyle/>
              <a:p>
                <a:r>
                  <a:rPr lang="en-US" sz="2100" dirty="0">
                    <a:solidFill>
                      <a:schemeClr val="accent5">
                        <a:lumMod val="75000"/>
                      </a:schemeClr>
                    </a:solidFill>
                  </a:rPr>
                  <a:t>Filter a graph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a:t>
                </a:r>
                <a:endParaRPr lang="en-US" sz="21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628650" y="3036585"/>
                <a:ext cx="2850332" cy="415498"/>
              </a:xfrm>
              <a:prstGeom prst="rect">
                <a:avLst/>
              </a:prstGeom>
              <a:blipFill>
                <a:blip r:embed="rId2"/>
                <a:stretch>
                  <a:fillRect l="-2212" t="-9091" r="-132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211767" y="3666241"/>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211767" y="3666241"/>
                <a:ext cx="452438" cy="400050"/>
              </a:xfrm>
              <a:prstGeom prst="rect">
                <a:avLst/>
              </a:prstGeom>
              <a:blipFill>
                <a:blip r:embed="rId3"/>
                <a:stretch>
                  <a:fillRect b="-909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2532647" y="3681428"/>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500" b="0" i="1" smtClean="0">
                              <a:solidFill>
                                <a:schemeClr val="tx1"/>
                              </a:solidFill>
                              <a:latin typeface="Cambria Math" panose="02040503050406030204" pitchFamily="18" charset="0"/>
                            </a:rPr>
                          </m:ctrlPr>
                        </m:sSubSupPr>
                        <m:e>
                          <m:r>
                            <a:rPr lang="en-US" sz="1500" b="0" i="1" smtClean="0">
                              <a:solidFill>
                                <a:schemeClr val="tx1"/>
                              </a:solidFill>
                              <a:latin typeface="Cambria Math" panose="02040503050406030204" pitchFamily="18" charset="0"/>
                            </a:rPr>
                            <m:t>𝑢</m:t>
                          </m:r>
                        </m:e>
                        <m:sub>
                          <m:r>
                            <a:rPr lang="en-US" sz="1500" b="0" i="1" smtClean="0">
                              <a:solidFill>
                                <a:schemeClr val="tx1"/>
                              </a:solidFill>
                              <a:latin typeface="Cambria Math" panose="02040503050406030204" pitchFamily="18" charset="0"/>
                            </a:rPr>
                            <m:t>𝑖</m:t>
                          </m:r>
                        </m:sub>
                        <m:sup>
                          <m:r>
                            <a:rPr lang="en-US" sz="1500" b="0" i="1" smtClean="0">
                              <a:solidFill>
                                <a:schemeClr val="tx1"/>
                              </a:solidFill>
                              <a:latin typeface="Cambria Math" panose="02040503050406030204" pitchFamily="18" charset="0"/>
                            </a:rPr>
                            <m:t>𝑇</m:t>
                          </m:r>
                        </m:sup>
                      </m:sSubSup>
                      <m:r>
                        <a:rPr lang="en-US" sz="1500" b="0" i="1" smtClean="0">
                          <a:solidFill>
                            <a:schemeClr val="tx1"/>
                          </a:solidFill>
                          <a:latin typeface="Cambria Math" panose="02040503050406030204" pitchFamily="18" charset="0"/>
                        </a:rPr>
                        <m:t>𝑓</m:t>
                      </m:r>
                    </m:oMath>
                  </m:oMathPara>
                </a14:m>
                <a:endParaRPr lang="en-US" sz="1500"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2532647" y="3681428"/>
                <a:ext cx="452438" cy="40005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3835728" y="3672896"/>
                <a:ext cx="1060783"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1400" b="0" i="1" smtClean="0">
                              <a:solidFill>
                                <a:schemeClr val="tx1"/>
                              </a:solidFill>
                              <a:latin typeface="Cambria Math" panose="02040503050406030204" pitchFamily="18" charset="0"/>
                            </a:rPr>
                          </m:ctrlPr>
                        </m:accPr>
                        <m:e>
                          <m:r>
                            <a:rPr lang="en-US" sz="1400" b="0" i="1" smtClean="0">
                              <a:solidFill>
                                <a:schemeClr val="tx1"/>
                              </a:solidFill>
                              <a:latin typeface="Cambria Math" panose="02040503050406030204" pitchFamily="18" charset="0"/>
                            </a:rPr>
                            <m:t>𝑔</m:t>
                          </m:r>
                        </m:e>
                      </m:acc>
                      <m:d>
                        <m:dPr>
                          <m:ctrlPr>
                            <a:rPr lang="en-US" sz="1400" b="0" i="1" smtClean="0">
                              <a:solidFill>
                                <a:schemeClr val="tx1"/>
                              </a:solidFill>
                              <a:latin typeface="Cambria Math" panose="02040503050406030204" pitchFamily="18" charset="0"/>
                            </a:rPr>
                          </m:ctrlPr>
                        </m:dPr>
                        <m:e>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𝜆</m:t>
                              </m:r>
                            </m:e>
                            <m:sub>
                              <m:r>
                                <a:rPr lang="en-US" sz="1400" b="0" i="1" smtClean="0">
                                  <a:solidFill>
                                    <a:schemeClr val="tx1"/>
                                  </a:solidFill>
                                  <a:latin typeface="Cambria Math" panose="02040503050406030204" pitchFamily="18" charset="0"/>
                                </a:rPr>
                                <m:t>𝑖</m:t>
                              </m:r>
                            </m:sub>
                          </m:sSub>
                        </m:e>
                      </m:d>
                      <m:r>
                        <a:rPr lang="en-US" sz="1400" b="0" i="1" smtClean="0">
                          <a:solidFill>
                            <a:schemeClr val="tx1"/>
                          </a:solidFill>
                          <a:latin typeface="Cambria Math" panose="02040503050406030204" pitchFamily="18" charset="0"/>
                        </a:rPr>
                        <m:t>⋅</m:t>
                      </m:r>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panose="02040503050406030204" pitchFamily="18" charset="0"/>
                            </a:rPr>
                            <m:t>𝑢</m:t>
                          </m:r>
                        </m:e>
                        <m:sub>
                          <m:r>
                            <a:rPr lang="en-US" sz="1400" b="0" i="1" smtClean="0">
                              <a:solidFill>
                                <a:schemeClr val="tx1"/>
                              </a:solidFill>
                              <a:latin typeface="Cambria Math" panose="02040503050406030204" pitchFamily="18" charset="0"/>
                            </a:rPr>
                            <m:t>𝑖</m:t>
                          </m:r>
                        </m:sub>
                        <m:sup>
                          <m:r>
                            <a:rPr lang="en-US" sz="1400" b="0" i="1" smtClean="0">
                              <a:solidFill>
                                <a:schemeClr val="tx1"/>
                              </a:solidFill>
                              <a:latin typeface="Cambria Math" panose="02040503050406030204" pitchFamily="18" charset="0"/>
                            </a:rPr>
                            <m:t>𝑇</m:t>
                          </m:r>
                        </m:sup>
                      </m:sSubSup>
                      <m:r>
                        <a:rPr lang="en-US" sz="1400" b="0" i="1" smtClean="0">
                          <a:solidFill>
                            <a:schemeClr val="tx1"/>
                          </a:solidFill>
                          <a:latin typeface="Cambria Math" panose="02040503050406030204" pitchFamily="18" charset="0"/>
                        </a:rPr>
                        <m:t>𝑓</m:t>
                      </m:r>
                    </m:oMath>
                  </m:oMathPara>
                </a14:m>
                <a:endParaRPr lang="en-US" sz="1400"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3835728" y="3672896"/>
                <a:ext cx="1060783" cy="40005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1752634" y="3827785"/>
            <a:ext cx="729074"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3063452" y="3827785"/>
            <a:ext cx="715538"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1915587" y="3618842"/>
                <a:ext cx="409792"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𝐺𝐹𝑇</m:t>
                      </m:r>
                    </m:oMath>
                  </m:oMathPara>
                </a14:m>
                <a:endParaRPr lang="en-US" sz="15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1915587" y="3618842"/>
                <a:ext cx="409792" cy="230832"/>
              </a:xfrm>
              <a:prstGeom prst="rect">
                <a:avLst/>
              </a:prstGeom>
              <a:blipFill>
                <a:blip r:embed="rId6"/>
                <a:stretch>
                  <a:fillRect l="-9091" r="-9091"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3228640" y="3617801"/>
                <a:ext cx="3446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050" i="1">
                              <a:latin typeface="Cambria Math" panose="02040503050406030204" pitchFamily="18" charset="0"/>
                            </a:rPr>
                          </m:ctrlPr>
                        </m:accPr>
                        <m:e>
                          <m:r>
                            <a:rPr lang="en-US" sz="1050" i="1">
                              <a:latin typeface="Cambria Math" panose="02040503050406030204" pitchFamily="18" charset="0"/>
                            </a:rPr>
                            <m:t>𝑔</m:t>
                          </m:r>
                        </m:e>
                      </m:acc>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𝜆</m:t>
                          </m:r>
                        </m:e>
                        <m:sub>
                          <m:r>
                            <a:rPr lang="en-US" sz="1050" i="1">
                              <a:latin typeface="Cambria Math" panose="02040503050406030204" pitchFamily="18" charset="0"/>
                            </a:rPr>
                            <m:t>𝑖</m:t>
                          </m:r>
                        </m:sub>
                      </m:sSub>
                      <m:r>
                        <a:rPr lang="en-US" sz="1050" i="1">
                          <a:latin typeface="Cambria Math" panose="02040503050406030204" pitchFamily="18" charset="0"/>
                        </a:rPr>
                        <m:t>)</m:t>
                      </m:r>
                    </m:oMath>
                  </m:oMathPara>
                </a14:m>
                <a:endParaRPr lang="en-US" sz="105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3228640" y="3617801"/>
                <a:ext cx="344646" cy="161583"/>
              </a:xfrm>
              <a:prstGeom prst="rect">
                <a:avLst/>
              </a:prstGeom>
              <a:blipFill>
                <a:blip r:embed="rId7"/>
                <a:stretch>
                  <a:fillRect l="-7143" t="-21429" r="-10714" b="-2857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3204458" y="3931535"/>
            <a:ext cx="484428" cy="253916"/>
          </a:xfrm>
          <a:prstGeom prst="rect">
            <a:avLst/>
          </a:prstGeom>
          <a:noFill/>
        </p:spPr>
        <p:txBody>
          <a:bodyPr wrap="none" rtlCol="0">
            <a:spAutoFit/>
          </a:bodyPr>
          <a:lstStyle/>
          <a:p>
            <a:r>
              <a:rPr lang="en-US" sz="1050" dirty="0"/>
              <a:t>Filter</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2820181" y="2446481"/>
                <a:ext cx="1447448"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𝐺𝐹𝑇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r>
                        <a:rPr lang="en-US" i="1">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2820181" y="2446481"/>
                <a:ext cx="1447448" cy="292581"/>
              </a:xfrm>
              <a:prstGeom prst="rect">
                <a:avLst/>
              </a:prstGeom>
              <a:blipFill>
                <a:blip r:embed="rId8"/>
                <a:stretch>
                  <a:fillRect l="-3509" t="-16667" r="-5263"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5015694" y="2446481"/>
                <a:ext cx="1412823"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𝐼𝐺𝐹𝑇</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𝑈</m:t>
                      </m:r>
                      <m:acc>
                        <m:accPr>
                          <m:chr m:val="̂"/>
                          <m:ctrlPr>
                            <a:rPr lang="en-US" i="1">
                              <a:latin typeface="Cambria Math" panose="02040503050406030204" pitchFamily="18" charset="0"/>
                            </a:rPr>
                          </m:ctrlPr>
                        </m:accPr>
                        <m:e>
                          <m:r>
                            <a:rPr lang="en-US" i="1">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5015694" y="2446481"/>
                <a:ext cx="1412823" cy="292581"/>
              </a:xfrm>
              <a:prstGeom prst="rect">
                <a:avLst/>
              </a:prstGeom>
              <a:blipFill>
                <a:blip r:embed="rId9"/>
                <a:stretch>
                  <a:fillRect l="-3571" t="-16667" r="-4464" b="-375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1726161" y="3927378"/>
            <a:ext cx="906017" cy="253916"/>
          </a:xfrm>
          <a:prstGeom prst="rect">
            <a:avLst/>
          </a:prstGeom>
          <a:noFill/>
        </p:spPr>
        <p:txBody>
          <a:bodyPr wrap="none" rtlCol="0">
            <a:spAutoFit/>
          </a:bodyPr>
          <a:lstStyle/>
          <a:p>
            <a:r>
              <a:rPr lang="en-US" sz="105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2366764" y="4175918"/>
            <a:ext cx="889987" cy="253916"/>
          </a:xfrm>
          <a:prstGeom prst="rect">
            <a:avLst/>
          </a:prstGeom>
          <a:noFill/>
        </p:spPr>
        <p:txBody>
          <a:bodyPr wrap="none" rtlCol="0">
            <a:spAutoFit/>
          </a:bodyPr>
          <a:lstStyle/>
          <a:p>
            <a:r>
              <a:rPr lang="en-US" sz="105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3763358" y="4175327"/>
            <a:ext cx="1346844" cy="253916"/>
          </a:xfrm>
          <a:prstGeom prst="rect">
            <a:avLst/>
          </a:prstGeom>
          <a:noFill/>
        </p:spPr>
        <p:txBody>
          <a:bodyPr wrap="none" rtlCol="0">
            <a:spAutoFit/>
          </a:bodyPr>
          <a:lstStyle/>
          <a:p>
            <a:r>
              <a:rPr lang="en-US" sz="105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696967" y="4849223"/>
                <a:ext cx="4008726" cy="369332"/>
              </a:xfrm>
              <a:prstGeom prst="rect">
                <a:avLst/>
              </a:prstGeom>
              <a:noFill/>
            </p:spPr>
            <p:txBody>
              <a:bodyPr wrap="none" rtlCol="0">
                <a:spAutoFit/>
              </a:bodyPr>
              <a:lstStyle/>
              <a:p>
                <a:r>
                  <a:rPr lang="en-US" dirty="0">
                    <a:solidFill>
                      <a:schemeClr val="accent5">
                        <a:lumMod val="75000"/>
                      </a:schemeClr>
                    </a:solidFill>
                  </a:rPr>
                  <a:t>Filter </a:t>
                </a:r>
                <a14:m>
                  <m:oMath xmlns:m="http://schemas.openxmlformats.org/officeDocument/2006/math">
                    <m:acc>
                      <m:accPr>
                        <m:chr m:val="̂"/>
                        <m:ctrlPr>
                          <a:rPr lang="en-US" i="1">
                            <a:solidFill>
                              <a:schemeClr val="accent5">
                                <a:lumMod val="75000"/>
                              </a:schemeClr>
                            </a:solidFill>
                            <a:latin typeface="Cambria Math" panose="02040503050406030204" pitchFamily="18" charset="0"/>
                          </a:rPr>
                        </m:ctrlPr>
                      </m:accPr>
                      <m:e>
                        <m:r>
                          <a:rPr lang="en-US" i="1">
                            <a:solidFill>
                              <a:schemeClr val="accent5">
                                <a:lumMod val="75000"/>
                              </a:schemeClr>
                            </a:solidFill>
                            <a:latin typeface="Cambria Math" panose="02040503050406030204" pitchFamily="18" charset="0"/>
                          </a:rPr>
                          <m:t>𝑔</m:t>
                        </m:r>
                      </m:e>
                    </m:acc>
                    <m:d>
                      <m:dPr>
                        <m:ctrlPr>
                          <a:rPr lang="en-US" i="1" dirty="0">
                            <a:solidFill>
                              <a:schemeClr val="accent5">
                                <a:lumMod val="75000"/>
                              </a:schemeClr>
                            </a:solidFill>
                            <a:latin typeface="Cambria Math" panose="02040503050406030204" pitchFamily="18" charset="0"/>
                          </a:rPr>
                        </m:ctrlPr>
                      </m:dPr>
                      <m:e>
                        <m:sSub>
                          <m:sSubPr>
                            <m:ctrlPr>
                              <a:rPr lang="en-US" i="1" dirty="0">
                                <a:solidFill>
                                  <a:schemeClr val="accent5">
                                    <a:lumMod val="75000"/>
                                  </a:schemeClr>
                                </a:solidFill>
                                <a:latin typeface="Cambria Math" panose="02040503050406030204" pitchFamily="18" charset="0"/>
                              </a:rPr>
                            </m:ctrlPr>
                          </m:sSubPr>
                          <m:e>
                            <m:r>
                              <a:rPr lang="en-US" i="1" dirty="0">
                                <a:solidFill>
                                  <a:schemeClr val="accent5">
                                    <a:lumMod val="75000"/>
                                  </a:schemeClr>
                                </a:solidFill>
                                <a:latin typeface="Cambria Math" panose="02040503050406030204" pitchFamily="18" charset="0"/>
                              </a:rPr>
                              <m:t>𝜆</m:t>
                            </m:r>
                          </m:e>
                          <m:sub>
                            <m:r>
                              <a:rPr lang="en-US" i="1" dirty="0">
                                <a:solidFill>
                                  <a:schemeClr val="accent5">
                                    <a:lumMod val="75000"/>
                                  </a:schemeClr>
                                </a:solidFill>
                                <a:latin typeface="Cambria Math" panose="02040503050406030204" pitchFamily="18" charset="0"/>
                              </a:rPr>
                              <m:t>𝑖</m:t>
                            </m:r>
                          </m:sub>
                        </m:sSub>
                      </m:e>
                    </m:d>
                    <m:r>
                      <a:rPr lang="en-US" i="1" dirty="0">
                        <a:solidFill>
                          <a:schemeClr val="accent5">
                            <a:lumMod val="75000"/>
                          </a:schemeClr>
                        </a:solidFill>
                        <a:latin typeface="Cambria Math" panose="02040503050406030204" pitchFamily="18" charset="0"/>
                      </a:rPr>
                      <m:t>:</m:t>
                    </m:r>
                  </m:oMath>
                </a14:m>
                <a:r>
                  <a:rPr lang="en-US" dirty="0">
                    <a:solidFill>
                      <a:srgbClr val="FF0000"/>
                    </a:solidFill>
                  </a:rPr>
                  <a:t> </a:t>
                </a:r>
                <a:r>
                  <a:rPr lang="en-US"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696967" y="4849223"/>
                <a:ext cx="4008726" cy="369332"/>
              </a:xfrm>
              <a:prstGeom prst="rect">
                <a:avLst/>
              </a:prstGeom>
              <a:blipFill>
                <a:blip r:embed="rId10"/>
                <a:stretch>
                  <a:fillRect l="-1262" t="-6667" r="-315" b="-26667"/>
                </a:stretch>
              </a:blipFill>
            </p:spPr>
            <p:txBody>
              <a:bodyPr/>
              <a:lstStyle/>
              <a:p>
                <a:r>
                  <a:rPr lang="en-US">
                    <a:noFill/>
                  </a:rPr>
                  <a:t> </a:t>
                </a:r>
              </a:p>
            </p:txBody>
          </p:sp>
        </mc:Fallback>
      </mc:AlternateContent>
    </p:spTree>
    <p:extLst>
      <p:ext uri="{BB962C8B-B14F-4D97-AF65-F5344CB8AC3E}">
        <p14:creationId xmlns:p14="http://schemas.microsoft.com/office/powerpoint/2010/main" val="989534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pPr algn="l"/>
            <a:r>
              <a:rPr lang="en-US" sz="3500" dirty="0">
                <a:solidFill>
                  <a:schemeClr val="bg1"/>
                </a:solidFill>
              </a:rPr>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72</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628651" y="2030375"/>
            <a:ext cx="1005403" cy="415498"/>
          </a:xfrm>
          <a:prstGeom prst="rect">
            <a:avLst/>
          </a:prstGeom>
          <a:noFill/>
        </p:spPr>
        <p:txBody>
          <a:bodyPr wrap="none" rtlCol="0">
            <a:spAutoFit/>
          </a:bodyPr>
          <a:lstStyle/>
          <a:p>
            <a:r>
              <a:rPr lang="en-US" sz="2100" dirty="0">
                <a:solidFill>
                  <a:schemeClr val="accent5">
                    <a:lumMod val="75000"/>
                  </a:schemeClr>
                </a:solidFill>
              </a:rPr>
              <a:t>Recall:</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628650" y="3036585"/>
                <a:ext cx="2850332" cy="415498"/>
              </a:xfrm>
              <a:prstGeom prst="rect">
                <a:avLst/>
              </a:prstGeom>
              <a:noFill/>
            </p:spPr>
            <p:txBody>
              <a:bodyPr wrap="none" rtlCol="0">
                <a:spAutoFit/>
              </a:bodyPr>
              <a:lstStyle/>
              <a:p>
                <a:r>
                  <a:rPr lang="en-US" sz="2100" dirty="0">
                    <a:solidFill>
                      <a:schemeClr val="accent5">
                        <a:lumMod val="75000"/>
                      </a:schemeClr>
                    </a:solidFill>
                  </a:rPr>
                  <a:t>Filter a graph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a:t>
                </a:r>
                <a:endParaRPr lang="en-US" sz="21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628650" y="3036585"/>
                <a:ext cx="2850332" cy="415498"/>
              </a:xfrm>
              <a:prstGeom prst="rect">
                <a:avLst/>
              </a:prstGeom>
              <a:blipFill>
                <a:blip r:embed="rId2"/>
                <a:stretch>
                  <a:fillRect l="-2212" t="-9091" r="-132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211767" y="3666241"/>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211767" y="3666241"/>
                <a:ext cx="452438" cy="400050"/>
              </a:xfrm>
              <a:prstGeom prst="rect">
                <a:avLst/>
              </a:prstGeom>
              <a:blipFill>
                <a:blip r:embed="rId3"/>
                <a:stretch>
                  <a:fillRect b="-909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2532647" y="3681428"/>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500" b="0" i="1" smtClean="0">
                              <a:solidFill>
                                <a:schemeClr val="tx1"/>
                              </a:solidFill>
                              <a:latin typeface="Cambria Math" panose="02040503050406030204" pitchFamily="18" charset="0"/>
                            </a:rPr>
                          </m:ctrlPr>
                        </m:sSubSupPr>
                        <m:e>
                          <m:r>
                            <a:rPr lang="en-US" sz="1500" b="0" i="1" smtClean="0">
                              <a:solidFill>
                                <a:schemeClr val="tx1"/>
                              </a:solidFill>
                              <a:latin typeface="Cambria Math" panose="02040503050406030204" pitchFamily="18" charset="0"/>
                            </a:rPr>
                            <m:t>𝑢</m:t>
                          </m:r>
                        </m:e>
                        <m:sub>
                          <m:r>
                            <a:rPr lang="en-US" sz="1500" b="0" i="1" smtClean="0">
                              <a:solidFill>
                                <a:schemeClr val="tx1"/>
                              </a:solidFill>
                              <a:latin typeface="Cambria Math" panose="02040503050406030204" pitchFamily="18" charset="0"/>
                            </a:rPr>
                            <m:t>𝑖</m:t>
                          </m:r>
                        </m:sub>
                        <m:sup>
                          <m:r>
                            <a:rPr lang="en-US" sz="1500" b="0" i="1" smtClean="0">
                              <a:solidFill>
                                <a:schemeClr val="tx1"/>
                              </a:solidFill>
                              <a:latin typeface="Cambria Math" panose="02040503050406030204" pitchFamily="18" charset="0"/>
                            </a:rPr>
                            <m:t>𝑇</m:t>
                          </m:r>
                        </m:sup>
                      </m:sSubSup>
                      <m:r>
                        <a:rPr lang="en-US" sz="1500" b="0" i="1" smtClean="0">
                          <a:solidFill>
                            <a:schemeClr val="tx1"/>
                          </a:solidFill>
                          <a:latin typeface="Cambria Math" panose="02040503050406030204" pitchFamily="18" charset="0"/>
                        </a:rPr>
                        <m:t>𝑓</m:t>
                      </m:r>
                    </m:oMath>
                  </m:oMathPara>
                </a14:m>
                <a:endParaRPr lang="en-US" sz="1500"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2532647" y="3681428"/>
                <a:ext cx="452438" cy="40005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3835728" y="3672896"/>
                <a:ext cx="1060783"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1400" b="0" i="1" smtClean="0">
                              <a:solidFill>
                                <a:schemeClr val="tx1"/>
                              </a:solidFill>
                              <a:latin typeface="Cambria Math" panose="02040503050406030204" pitchFamily="18" charset="0"/>
                            </a:rPr>
                          </m:ctrlPr>
                        </m:accPr>
                        <m:e>
                          <m:r>
                            <a:rPr lang="en-US" sz="1400" b="0" i="1" smtClean="0">
                              <a:solidFill>
                                <a:schemeClr val="tx1"/>
                              </a:solidFill>
                              <a:latin typeface="Cambria Math" panose="02040503050406030204" pitchFamily="18" charset="0"/>
                            </a:rPr>
                            <m:t>𝑔</m:t>
                          </m:r>
                        </m:e>
                      </m:acc>
                      <m:d>
                        <m:dPr>
                          <m:ctrlPr>
                            <a:rPr lang="en-US" sz="1400" b="0" i="1" smtClean="0">
                              <a:solidFill>
                                <a:schemeClr val="tx1"/>
                              </a:solidFill>
                              <a:latin typeface="Cambria Math" panose="02040503050406030204" pitchFamily="18" charset="0"/>
                            </a:rPr>
                          </m:ctrlPr>
                        </m:dPr>
                        <m:e>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𝜆</m:t>
                              </m:r>
                            </m:e>
                            <m:sub>
                              <m:r>
                                <a:rPr lang="en-US" sz="1400" b="0" i="1" smtClean="0">
                                  <a:solidFill>
                                    <a:schemeClr val="tx1"/>
                                  </a:solidFill>
                                  <a:latin typeface="Cambria Math" panose="02040503050406030204" pitchFamily="18" charset="0"/>
                                </a:rPr>
                                <m:t>𝑖</m:t>
                              </m:r>
                            </m:sub>
                          </m:sSub>
                        </m:e>
                      </m:d>
                      <m:r>
                        <a:rPr lang="en-US" sz="1400" b="0" i="1" smtClean="0">
                          <a:solidFill>
                            <a:schemeClr val="tx1"/>
                          </a:solidFill>
                          <a:latin typeface="Cambria Math" panose="02040503050406030204" pitchFamily="18" charset="0"/>
                        </a:rPr>
                        <m:t>⋅</m:t>
                      </m:r>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panose="02040503050406030204" pitchFamily="18" charset="0"/>
                            </a:rPr>
                            <m:t>𝑢</m:t>
                          </m:r>
                        </m:e>
                        <m:sub>
                          <m:r>
                            <a:rPr lang="en-US" sz="1400" b="0" i="1" smtClean="0">
                              <a:solidFill>
                                <a:schemeClr val="tx1"/>
                              </a:solidFill>
                              <a:latin typeface="Cambria Math" panose="02040503050406030204" pitchFamily="18" charset="0"/>
                            </a:rPr>
                            <m:t>𝑖</m:t>
                          </m:r>
                        </m:sub>
                        <m:sup>
                          <m:r>
                            <a:rPr lang="en-US" sz="1400" b="0" i="1" smtClean="0">
                              <a:solidFill>
                                <a:schemeClr val="tx1"/>
                              </a:solidFill>
                              <a:latin typeface="Cambria Math" panose="02040503050406030204" pitchFamily="18" charset="0"/>
                            </a:rPr>
                            <m:t>𝑇</m:t>
                          </m:r>
                        </m:sup>
                      </m:sSubSup>
                      <m:r>
                        <a:rPr lang="en-US" sz="1400" b="0" i="1" smtClean="0">
                          <a:solidFill>
                            <a:schemeClr val="tx1"/>
                          </a:solidFill>
                          <a:latin typeface="Cambria Math" panose="02040503050406030204" pitchFamily="18" charset="0"/>
                        </a:rPr>
                        <m:t>𝑓</m:t>
                      </m:r>
                    </m:oMath>
                  </m:oMathPara>
                </a14:m>
                <a:endParaRPr lang="en-US" sz="1400"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3835728" y="3672896"/>
                <a:ext cx="1060783" cy="40005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1752634" y="3827785"/>
            <a:ext cx="729074"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3063452" y="3827785"/>
            <a:ext cx="715538"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1915587" y="3618842"/>
                <a:ext cx="409792"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𝐺𝐹𝑇</m:t>
                      </m:r>
                    </m:oMath>
                  </m:oMathPara>
                </a14:m>
                <a:endParaRPr lang="en-US" sz="15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1915587" y="3618842"/>
                <a:ext cx="409792" cy="230832"/>
              </a:xfrm>
              <a:prstGeom prst="rect">
                <a:avLst/>
              </a:prstGeom>
              <a:blipFill>
                <a:blip r:embed="rId6"/>
                <a:stretch>
                  <a:fillRect l="-9091" r="-9091"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3228640" y="3617801"/>
                <a:ext cx="3446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050" i="1">
                              <a:latin typeface="Cambria Math" panose="02040503050406030204" pitchFamily="18" charset="0"/>
                            </a:rPr>
                          </m:ctrlPr>
                        </m:accPr>
                        <m:e>
                          <m:r>
                            <a:rPr lang="en-US" sz="1050" i="1">
                              <a:latin typeface="Cambria Math" panose="02040503050406030204" pitchFamily="18" charset="0"/>
                            </a:rPr>
                            <m:t>𝑔</m:t>
                          </m:r>
                        </m:e>
                      </m:acc>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𝜆</m:t>
                          </m:r>
                        </m:e>
                        <m:sub>
                          <m:r>
                            <a:rPr lang="en-US" sz="1050" i="1">
                              <a:latin typeface="Cambria Math" panose="02040503050406030204" pitchFamily="18" charset="0"/>
                            </a:rPr>
                            <m:t>𝑖</m:t>
                          </m:r>
                        </m:sub>
                      </m:sSub>
                      <m:r>
                        <a:rPr lang="en-US" sz="1050" i="1">
                          <a:latin typeface="Cambria Math" panose="02040503050406030204" pitchFamily="18" charset="0"/>
                        </a:rPr>
                        <m:t>)</m:t>
                      </m:r>
                    </m:oMath>
                  </m:oMathPara>
                </a14:m>
                <a:endParaRPr lang="en-US" sz="105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3228640" y="3617801"/>
                <a:ext cx="344646" cy="161583"/>
              </a:xfrm>
              <a:prstGeom prst="rect">
                <a:avLst/>
              </a:prstGeom>
              <a:blipFill>
                <a:blip r:embed="rId7"/>
                <a:stretch>
                  <a:fillRect l="-7143" t="-21429" r="-10714" b="-2857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3204458" y="3931535"/>
            <a:ext cx="484428" cy="253916"/>
          </a:xfrm>
          <a:prstGeom prst="rect">
            <a:avLst/>
          </a:prstGeom>
          <a:noFill/>
        </p:spPr>
        <p:txBody>
          <a:bodyPr wrap="none" rtlCol="0">
            <a:spAutoFit/>
          </a:bodyPr>
          <a:lstStyle/>
          <a:p>
            <a:r>
              <a:rPr lang="en-US" sz="105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7295" y="4959595"/>
            <a:ext cx="2714625" cy="68494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4762820" y="4616166"/>
            <a:ext cx="784189" cy="253916"/>
          </a:xfrm>
          <a:prstGeom prst="rect">
            <a:avLst/>
          </a:prstGeom>
          <a:noFill/>
        </p:spPr>
        <p:txBody>
          <a:bodyPr wrap="none" rtlCol="0">
            <a:spAutoFit/>
          </a:bodyPr>
          <a:lstStyle/>
          <a:p>
            <a:r>
              <a:rPr lang="en-US" sz="105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5498839" y="5412048"/>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5498839" y="5412048"/>
                <a:ext cx="89925" cy="80963"/>
              </a:xfrm>
              <a:prstGeom prst="rect">
                <a:avLst/>
              </a:prstGeom>
              <a:blipFill>
                <a:blip r:embed="rId9"/>
                <a:stretch>
                  <a:fillRect l="-22222" t="-28571" b="-2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6402233" y="5433479"/>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6402233" y="5433479"/>
                <a:ext cx="89925" cy="80963"/>
              </a:xfrm>
              <a:prstGeom prst="rect">
                <a:avLst/>
              </a:prstGeom>
              <a:blipFill>
                <a:blip r:embed="rId10"/>
                <a:stretch>
                  <a:fillRect l="-375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7314509" y="5433479"/>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7314509" y="5433479"/>
                <a:ext cx="89925" cy="80963"/>
              </a:xfrm>
              <a:prstGeom prst="rect">
                <a:avLst/>
              </a:prstGeom>
              <a:blipFill>
                <a:blip r:embed="rId11"/>
                <a:stretch>
                  <a:fillRect l="-375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4878733" y="5042848"/>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4878733" y="5042848"/>
                <a:ext cx="89925" cy="80963"/>
              </a:xfrm>
              <a:prstGeom prst="rect">
                <a:avLst/>
              </a:prstGeom>
              <a:blipFill>
                <a:blip r:embed="rId12"/>
                <a:stretch>
                  <a:fillRect l="-250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5779408" y="5051502"/>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5779408" y="5051502"/>
                <a:ext cx="89925" cy="80963"/>
              </a:xfrm>
              <a:prstGeom prst="rect">
                <a:avLst/>
              </a:prstGeom>
              <a:blipFill>
                <a:blip r:embed="rId13"/>
                <a:stretch>
                  <a:fillRect l="-25000" t="-250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6684845" y="5054754"/>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6684845" y="5054754"/>
                <a:ext cx="89925" cy="80963"/>
              </a:xfrm>
              <a:prstGeom prst="rect">
                <a:avLst/>
              </a:prstGeom>
              <a:blipFill>
                <a:blip r:embed="rId14"/>
                <a:stretch>
                  <a:fillRect l="-250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2820181" y="2446481"/>
                <a:ext cx="1447448"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𝐺𝐹𝑇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r>
                        <a:rPr lang="en-US" i="1">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2820181" y="2446481"/>
                <a:ext cx="1447448" cy="292581"/>
              </a:xfrm>
              <a:prstGeom prst="rect">
                <a:avLst/>
              </a:prstGeom>
              <a:blipFill>
                <a:blip r:embed="rId15"/>
                <a:stretch>
                  <a:fillRect l="-3509" t="-16667" r="-5263"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5015694" y="2446481"/>
                <a:ext cx="1412823"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𝐼𝐺𝐹𝑇</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𝑈</m:t>
                      </m:r>
                      <m:acc>
                        <m:accPr>
                          <m:chr m:val="̂"/>
                          <m:ctrlPr>
                            <a:rPr lang="en-US" i="1">
                              <a:latin typeface="Cambria Math" panose="02040503050406030204" pitchFamily="18" charset="0"/>
                            </a:rPr>
                          </m:ctrlPr>
                        </m:accPr>
                        <m:e>
                          <m:r>
                            <a:rPr lang="en-US" i="1">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5015694" y="2446481"/>
                <a:ext cx="1412823" cy="292581"/>
              </a:xfrm>
              <a:prstGeom prst="rect">
                <a:avLst/>
              </a:prstGeom>
              <a:blipFill>
                <a:blip r:embed="rId16"/>
                <a:stretch>
                  <a:fillRect l="-3571" t="-16667" r="-4464" b="-375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1726161" y="3927378"/>
            <a:ext cx="906017" cy="253916"/>
          </a:xfrm>
          <a:prstGeom prst="rect">
            <a:avLst/>
          </a:prstGeom>
          <a:noFill/>
        </p:spPr>
        <p:txBody>
          <a:bodyPr wrap="none" rtlCol="0">
            <a:spAutoFit/>
          </a:bodyPr>
          <a:lstStyle/>
          <a:p>
            <a:r>
              <a:rPr lang="en-US" sz="105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2366764" y="4175918"/>
            <a:ext cx="889987" cy="253916"/>
          </a:xfrm>
          <a:prstGeom prst="rect">
            <a:avLst/>
          </a:prstGeom>
          <a:noFill/>
        </p:spPr>
        <p:txBody>
          <a:bodyPr wrap="none" rtlCol="0">
            <a:spAutoFit/>
          </a:bodyPr>
          <a:lstStyle/>
          <a:p>
            <a:r>
              <a:rPr lang="en-US" sz="105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3763358" y="4175327"/>
            <a:ext cx="1346844" cy="253916"/>
          </a:xfrm>
          <a:prstGeom prst="rect">
            <a:avLst/>
          </a:prstGeom>
          <a:noFill/>
        </p:spPr>
        <p:txBody>
          <a:bodyPr wrap="none" rtlCol="0">
            <a:spAutoFit/>
          </a:bodyPr>
          <a:lstStyle/>
          <a:p>
            <a:r>
              <a:rPr lang="en-US" sz="105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696967" y="4849223"/>
                <a:ext cx="4008726" cy="369332"/>
              </a:xfrm>
              <a:prstGeom prst="rect">
                <a:avLst/>
              </a:prstGeom>
              <a:noFill/>
            </p:spPr>
            <p:txBody>
              <a:bodyPr wrap="none" rtlCol="0">
                <a:spAutoFit/>
              </a:bodyPr>
              <a:lstStyle/>
              <a:p>
                <a:r>
                  <a:rPr lang="en-US" dirty="0">
                    <a:solidFill>
                      <a:schemeClr val="accent5">
                        <a:lumMod val="75000"/>
                      </a:schemeClr>
                    </a:solidFill>
                  </a:rPr>
                  <a:t>Filter </a:t>
                </a:r>
                <a14:m>
                  <m:oMath xmlns:m="http://schemas.openxmlformats.org/officeDocument/2006/math">
                    <m:acc>
                      <m:accPr>
                        <m:chr m:val="̂"/>
                        <m:ctrlPr>
                          <a:rPr lang="en-US" i="1">
                            <a:solidFill>
                              <a:schemeClr val="accent5">
                                <a:lumMod val="75000"/>
                              </a:schemeClr>
                            </a:solidFill>
                            <a:latin typeface="Cambria Math" panose="02040503050406030204" pitchFamily="18" charset="0"/>
                          </a:rPr>
                        </m:ctrlPr>
                      </m:accPr>
                      <m:e>
                        <m:r>
                          <a:rPr lang="en-US" i="1">
                            <a:solidFill>
                              <a:schemeClr val="accent5">
                                <a:lumMod val="75000"/>
                              </a:schemeClr>
                            </a:solidFill>
                            <a:latin typeface="Cambria Math" panose="02040503050406030204" pitchFamily="18" charset="0"/>
                          </a:rPr>
                          <m:t>𝑔</m:t>
                        </m:r>
                      </m:e>
                    </m:acc>
                    <m:d>
                      <m:dPr>
                        <m:ctrlPr>
                          <a:rPr lang="en-US" i="1" dirty="0">
                            <a:solidFill>
                              <a:schemeClr val="accent5">
                                <a:lumMod val="75000"/>
                              </a:schemeClr>
                            </a:solidFill>
                            <a:latin typeface="Cambria Math" panose="02040503050406030204" pitchFamily="18" charset="0"/>
                          </a:rPr>
                        </m:ctrlPr>
                      </m:dPr>
                      <m:e>
                        <m:sSub>
                          <m:sSubPr>
                            <m:ctrlPr>
                              <a:rPr lang="en-US" i="1" dirty="0">
                                <a:solidFill>
                                  <a:schemeClr val="accent5">
                                    <a:lumMod val="75000"/>
                                  </a:schemeClr>
                                </a:solidFill>
                                <a:latin typeface="Cambria Math" panose="02040503050406030204" pitchFamily="18" charset="0"/>
                              </a:rPr>
                            </m:ctrlPr>
                          </m:sSubPr>
                          <m:e>
                            <m:r>
                              <a:rPr lang="en-US" i="1" dirty="0">
                                <a:solidFill>
                                  <a:schemeClr val="accent5">
                                    <a:lumMod val="75000"/>
                                  </a:schemeClr>
                                </a:solidFill>
                                <a:latin typeface="Cambria Math" panose="02040503050406030204" pitchFamily="18" charset="0"/>
                              </a:rPr>
                              <m:t>𝜆</m:t>
                            </m:r>
                          </m:e>
                          <m:sub>
                            <m:r>
                              <a:rPr lang="en-US" i="1" dirty="0">
                                <a:solidFill>
                                  <a:schemeClr val="accent5">
                                    <a:lumMod val="75000"/>
                                  </a:schemeClr>
                                </a:solidFill>
                                <a:latin typeface="Cambria Math" panose="02040503050406030204" pitchFamily="18" charset="0"/>
                              </a:rPr>
                              <m:t>𝑖</m:t>
                            </m:r>
                          </m:sub>
                        </m:sSub>
                      </m:e>
                    </m:d>
                    <m:r>
                      <a:rPr lang="en-US" i="1" dirty="0">
                        <a:solidFill>
                          <a:schemeClr val="accent5">
                            <a:lumMod val="75000"/>
                          </a:schemeClr>
                        </a:solidFill>
                        <a:latin typeface="Cambria Math" panose="02040503050406030204" pitchFamily="18" charset="0"/>
                      </a:rPr>
                      <m:t>:</m:t>
                    </m:r>
                  </m:oMath>
                </a14:m>
                <a:r>
                  <a:rPr lang="en-US" dirty="0">
                    <a:solidFill>
                      <a:srgbClr val="FF0000"/>
                    </a:solidFill>
                  </a:rPr>
                  <a:t> </a:t>
                </a:r>
                <a:r>
                  <a:rPr lang="en-US"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696967" y="4849223"/>
                <a:ext cx="4008726" cy="369332"/>
              </a:xfrm>
              <a:prstGeom prst="rect">
                <a:avLst/>
              </a:prstGeom>
              <a:blipFill>
                <a:blip r:embed="rId17"/>
                <a:stretch>
                  <a:fillRect l="-1262" t="-6667" r="-315" b="-26667"/>
                </a:stretch>
              </a:blipFill>
            </p:spPr>
            <p:txBody>
              <a:bodyPr/>
              <a:lstStyle/>
              <a:p>
                <a:r>
                  <a:rPr lang="en-US">
                    <a:noFill/>
                  </a:rPr>
                  <a:t> </a:t>
                </a:r>
              </a:p>
            </p:txBody>
          </p:sp>
        </mc:Fallback>
      </mc:AlternateContent>
    </p:spTree>
    <p:extLst>
      <p:ext uri="{BB962C8B-B14F-4D97-AF65-F5344CB8AC3E}">
        <p14:creationId xmlns:p14="http://schemas.microsoft.com/office/powerpoint/2010/main" val="3038668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pPr algn="l"/>
            <a:r>
              <a:rPr lang="en-US" sz="3500" dirty="0">
                <a:solidFill>
                  <a:schemeClr val="bg1"/>
                </a:solidFill>
              </a:rPr>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73</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628651" y="2030375"/>
            <a:ext cx="1005403" cy="415498"/>
          </a:xfrm>
          <a:prstGeom prst="rect">
            <a:avLst/>
          </a:prstGeom>
          <a:noFill/>
        </p:spPr>
        <p:txBody>
          <a:bodyPr wrap="none" rtlCol="0">
            <a:spAutoFit/>
          </a:bodyPr>
          <a:lstStyle/>
          <a:p>
            <a:r>
              <a:rPr lang="en-US" sz="2100" dirty="0">
                <a:solidFill>
                  <a:schemeClr val="accent5">
                    <a:lumMod val="75000"/>
                  </a:schemeClr>
                </a:solidFill>
              </a:rPr>
              <a:t>Recall:</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628650" y="3036585"/>
                <a:ext cx="2850332" cy="415498"/>
              </a:xfrm>
              <a:prstGeom prst="rect">
                <a:avLst/>
              </a:prstGeom>
              <a:noFill/>
            </p:spPr>
            <p:txBody>
              <a:bodyPr wrap="none" rtlCol="0">
                <a:spAutoFit/>
              </a:bodyPr>
              <a:lstStyle/>
              <a:p>
                <a:r>
                  <a:rPr lang="en-US" sz="2100" dirty="0">
                    <a:solidFill>
                      <a:schemeClr val="accent5">
                        <a:lumMod val="75000"/>
                      </a:schemeClr>
                    </a:solidFill>
                  </a:rPr>
                  <a:t>Filter a graph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a:t>
                </a:r>
                <a:endParaRPr lang="en-US" sz="21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628650" y="3036585"/>
                <a:ext cx="2850332" cy="415498"/>
              </a:xfrm>
              <a:prstGeom prst="rect">
                <a:avLst/>
              </a:prstGeom>
              <a:blipFill>
                <a:blip r:embed="rId2"/>
                <a:stretch>
                  <a:fillRect l="-2212" t="-9091" r="-132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211767" y="3666241"/>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211767" y="3666241"/>
                <a:ext cx="452438" cy="400050"/>
              </a:xfrm>
              <a:prstGeom prst="rect">
                <a:avLst/>
              </a:prstGeom>
              <a:blipFill>
                <a:blip r:embed="rId3"/>
                <a:stretch>
                  <a:fillRect b="-909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2532647" y="3681428"/>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panose="02040503050406030204" pitchFamily="18" charset="0"/>
                            </a:rPr>
                            <m:t>𝑢</m:t>
                          </m:r>
                        </m:e>
                        <m:sub>
                          <m:r>
                            <a:rPr lang="en-US" sz="1400" b="0" i="1" smtClean="0">
                              <a:solidFill>
                                <a:schemeClr val="tx1"/>
                              </a:solidFill>
                              <a:latin typeface="Cambria Math" panose="02040503050406030204" pitchFamily="18" charset="0"/>
                            </a:rPr>
                            <m:t>𝑖</m:t>
                          </m:r>
                        </m:sub>
                        <m:sup>
                          <m:r>
                            <a:rPr lang="en-US" sz="1400" b="0" i="1" smtClean="0">
                              <a:solidFill>
                                <a:schemeClr val="tx1"/>
                              </a:solidFill>
                              <a:latin typeface="Cambria Math" panose="02040503050406030204" pitchFamily="18" charset="0"/>
                            </a:rPr>
                            <m:t>𝑇</m:t>
                          </m:r>
                        </m:sup>
                      </m:sSubSup>
                      <m:r>
                        <a:rPr lang="en-US" sz="1400" b="0" i="1" smtClean="0">
                          <a:solidFill>
                            <a:schemeClr val="tx1"/>
                          </a:solidFill>
                          <a:latin typeface="Cambria Math" panose="02040503050406030204" pitchFamily="18" charset="0"/>
                        </a:rPr>
                        <m:t>𝑓</m:t>
                      </m:r>
                    </m:oMath>
                  </m:oMathPara>
                </a14:m>
                <a:endParaRPr lang="en-US" sz="1400"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2532647" y="3681428"/>
                <a:ext cx="452438" cy="40005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3835728" y="3672896"/>
                <a:ext cx="1060783"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1400" b="0" i="1" smtClean="0">
                              <a:solidFill>
                                <a:schemeClr val="tx1"/>
                              </a:solidFill>
                              <a:latin typeface="Cambria Math" panose="02040503050406030204" pitchFamily="18" charset="0"/>
                            </a:rPr>
                          </m:ctrlPr>
                        </m:accPr>
                        <m:e>
                          <m:r>
                            <a:rPr lang="en-US" sz="1400" b="0" i="1" smtClean="0">
                              <a:solidFill>
                                <a:schemeClr val="tx1"/>
                              </a:solidFill>
                              <a:latin typeface="Cambria Math" panose="02040503050406030204" pitchFamily="18" charset="0"/>
                            </a:rPr>
                            <m:t>𝑔</m:t>
                          </m:r>
                        </m:e>
                      </m:acc>
                      <m:d>
                        <m:dPr>
                          <m:ctrlPr>
                            <a:rPr lang="en-US" sz="1400" b="0" i="1" smtClean="0">
                              <a:solidFill>
                                <a:schemeClr val="tx1"/>
                              </a:solidFill>
                              <a:latin typeface="Cambria Math" panose="02040503050406030204" pitchFamily="18" charset="0"/>
                            </a:rPr>
                          </m:ctrlPr>
                        </m:dPr>
                        <m:e>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𝜆</m:t>
                              </m:r>
                            </m:e>
                            <m:sub>
                              <m:r>
                                <a:rPr lang="en-US" sz="1400" b="0" i="1" smtClean="0">
                                  <a:solidFill>
                                    <a:schemeClr val="tx1"/>
                                  </a:solidFill>
                                  <a:latin typeface="Cambria Math" panose="02040503050406030204" pitchFamily="18" charset="0"/>
                                </a:rPr>
                                <m:t>𝑖</m:t>
                              </m:r>
                            </m:sub>
                          </m:sSub>
                        </m:e>
                      </m:d>
                      <m:r>
                        <a:rPr lang="en-US" sz="1400" b="0" i="1" smtClean="0">
                          <a:solidFill>
                            <a:schemeClr val="tx1"/>
                          </a:solidFill>
                          <a:latin typeface="Cambria Math" panose="02040503050406030204" pitchFamily="18" charset="0"/>
                        </a:rPr>
                        <m:t>⋅</m:t>
                      </m:r>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panose="02040503050406030204" pitchFamily="18" charset="0"/>
                            </a:rPr>
                            <m:t>𝑢</m:t>
                          </m:r>
                        </m:e>
                        <m:sub>
                          <m:r>
                            <a:rPr lang="en-US" sz="1400" b="0" i="1" smtClean="0">
                              <a:solidFill>
                                <a:schemeClr val="tx1"/>
                              </a:solidFill>
                              <a:latin typeface="Cambria Math" panose="02040503050406030204" pitchFamily="18" charset="0"/>
                            </a:rPr>
                            <m:t>𝑖</m:t>
                          </m:r>
                        </m:sub>
                        <m:sup>
                          <m:r>
                            <a:rPr lang="en-US" sz="1400" b="0" i="1" smtClean="0">
                              <a:solidFill>
                                <a:schemeClr val="tx1"/>
                              </a:solidFill>
                              <a:latin typeface="Cambria Math" panose="02040503050406030204" pitchFamily="18" charset="0"/>
                            </a:rPr>
                            <m:t>𝑇</m:t>
                          </m:r>
                        </m:sup>
                      </m:sSubSup>
                      <m:r>
                        <a:rPr lang="en-US" sz="1400" b="0" i="1" smtClean="0">
                          <a:solidFill>
                            <a:schemeClr val="tx1"/>
                          </a:solidFill>
                          <a:latin typeface="Cambria Math" panose="02040503050406030204" pitchFamily="18" charset="0"/>
                        </a:rPr>
                        <m:t>𝑓</m:t>
                      </m:r>
                    </m:oMath>
                  </m:oMathPara>
                </a14:m>
                <a:endParaRPr lang="en-US" sz="1400"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3835728" y="3672896"/>
                <a:ext cx="1060783" cy="40005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5733287" y="3554574"/>
                <a:ext cx="1490150" cy="640631"/>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sz="1300" b="0" i="1" smtClean="0">
                              <a:solidFill>
                                <a:schemeClr val="tx1"/>
                              </a:solidFill>
                              <a:latin typeface="Cambria Math" panose="02040503050406030204" pitchFamily="18" charset="0"/>
                            </a:rPr>
                          </m:ctrlPr>
                        </m:naryPr>
                        <m:sub>
                          <m:r>
                            <m:rPr>
                              <m:brk m:alnAt="23"/>
                            </m:rPr>
                            <a:rPr lang="en-US" sz="1300" b="0" i="1" smtClean="0">
                              <a:solidFill>
                                <a:schemeClr val="tx1"/>
                              </a:solidFill>
                              <a:latin typeface="Cambria Math" panose="02040503050406030204" pitchFamily="18" charset="0"/>
                            </a:rPr>
                            <m:t>𝑖</m:t>
                          </m:r>
                          <m:r>
                            <a:rPr lang="en-US" sz="1300" b="0" i="1" smtClean="0">
                              <a:solidFill>
                                <a:schemeClr val="tx1"/>
                              </a:solidFill>
                              <a:latin typeface="Cambria Math" panose="02040503050406030204" pitchFamily="18" charset="0"/>
                            </a:rPr>
                            <m:t>=0</m:t>
                          </m:r>
                        </m:sub>
                        <m:sup>
                          <m:r>
                            <a:rPr lang="en-US" sz="1300" b="0" i="1" smtClean="0">
                              <a:solidFill>
                                <a:schemeClr val="tx1"/>
                              </a:solidFill>
                              <a:latin typeface="Cambria Math" panose="02040503050406030204" pitchFamily="18" charset="0"/>
                            </a:rPr>
                            <m:t>𝑁</m:t>
                          </m:r>
                          <m:r>
                            <a:rPr lang="en-US" sz="1300" b="0" i="1" smtClean="0">
                              <a:solidFill>
                                <a:schemeClr val="tx1"/>
                              </a:solidFill>
                              <a:latin typeface="Cambria Math" panose="02040503050406030204" pitchFamily="18" charset="0"/>
                            </a:rPr>
                            <m:t>−1</m:t>
                          </m:r>
                        </m:sup>
                        <m:e>
                          <m:acc>
                            <m:accPr>
                              <m:chr m:val="̂"/>
                              <m:ctrlPr>
                                <a:rPr lang="en-US" sz="1300" b="0" i="1" smtClean="0">
                                  <a:solidFill>
                                    <a:schemeClr val="tx1"/>
                                  </a:solidFill>
                                  <a:latin typeface="Cambria Math" panose="02040503050406030204" pitchFamily="18" charset="0"/>
                                </a:rPr>
                              </m:ctrlPr>
                            </m:accPr>
                            <m:e>
                              <m:r>
                                <a:rPr lang="en-US" sz="1300" b="0" i="1" smtClean="0">
                                  <a:solidFill>
                                    <a:schemeClr val="tx1"/>
                                  </a:solidFill>
                                  <a:latin typeface="Cambria Math" panose="02040503050406030204" pitchFamily="18" charset="0"/>
                                </a:rPr>
                                <m:t>𝑔</m:t>
                              </m:r>
                            </m:e>
                          </m:acc>
                          <m:d>
                            <m:dPr>
                              <m:ctrlPr>
                                <a:rPr lang="en-US" sz="1300" b="0" i="1" smtClean="0">
                                  <a:solidFill>
                                    <a:schemeClr val="tx1"/>
                                  </a:solidFill>
                                  <a:latin typeface="Cambria Math" panose="02040503050406030204" pitchFamily="18" charset="0"/>
                                </a:rPr>
                              </m:ctrlPr>
                            </m:dPr>
                            <m:e>
                              <m:sSub>
                                <m:sSubPr>
                                  <m:ctrlPr>
                                    <a:rPr lang="en-US" sz="1300" b="0" i="1" smtClean="0">
                                      <a:solidFill>
                                        <a:schemeClr val="tx1"/>
                                      </a:solidFill>
                                      <a:latin typeface="Cambria Math" panose="02040503050406030204" pitchFamily="18" charset="0"/>
                                    </a:rPr>
                                  </m:ctrlPr>
                                </m:sSubPr>
                                <m:e>
                                  <m:r>
                                    <m:rPr>
                                      <m:brk m:alnAt="23"/>
                                    </m:rPr>
                                    <a:rPr lang="en-US" sz="1300" b="0" i="1" smtClean="0">
                                      <a:solidFill>
                                        <a:schemeClr val="tx1"/>
                                      </a:solidFill>
                                      <a:latin typeface="Cambria Math" panose="02040503050406030204" pitchFamily="18" charset="0"/>
                                    </a:rPr>
                                    <m:t>𝜆</m:t>
                                  </m:r>
                                </m:e>
                                <m:sub>
                                  <m:r>
                                    <m:rPr>
                                      <m:brk m:alnAt="23"/>
                                    </m:rPr>
                                    <a:rPr lang="en-US" sz="1300" b="0" i="1" smtClean="0">
                                      <a:solidFill>
                                        <a:schemeClr val="tx1"/>
                                      </a:solidFill>
                                      <a:latin typeface="Cambria Math" panose="02040503050406030204" pitchFamily="18" charset="0"/>
                                    </a:rPr>
                                    <m:t>𝑖</m:t>
                                  </m:r>
                                </m:sub>
                              </m:sSub>
                            </m:e>
                          </m:d>
                          <m:r>
                            <a:rPr lang="en-US" sz="1300" b="0" i="1" smtClean="0">
                              <a:solidFill>
                                <a:schemeClr val="tx1"/>
                              </a:solidFill>
                              <a:latin typeface="Cambria Math" panose="02040503050406030204" pitchFamily="18" charset="0"/>
                            </a:rPr>
                            <m:t>⋅</m:t>
                          </m:r>
                          <m:sSubSup>
                            <m:sSubSupPr>
                              <m:ctrlPr>
                                <a:rPr lang="en-US" sz="1300" b="0" i="1" smtClean="0">
                                  <a:solidFill>
                                    <a:schemeClr val="tx1"/>
                                  </a:solidFill>
                                  <a:latin typeface="Cambria Math" panose="02040503050406030204" pitchFamily="18" charset="0"/>
                                </a:rPr>
                              </m:ctrlPr>
                            </m:sSubSupPr>
                            <m:e>
                              <m:r>
                                <a:rPr lang="en-US" sz="1300" b="0" i="1" smtClean="0">
                                  <a:solidFill>
                                    <a:schemeClr val="tx1"/>
                                  </a:solidFill>
                                  <a:latin typeface="Cambria Math" panose="02040503050406030204" pitchFamily="18" charset="0"/>
                                </a:rPr>
                                <m:t>𝑢</m:t>
                              </m:r>
                            </m:e>
                            <m:sub>
                              <m:r>
                                <a:rPr lang="en-US" sz="1300" b="0" i="1" smtClean="0">
                                  <a:solidFill>
                                    <a:schemeClr val="tx1"/>
                                  </a:solidFill>
                                  <a:latin typeface="Cambria Math" panose="02040503050406030204" pitchFamily="18" charset="0"/>
                                </a:rPr>
                                <m:t>𝑖</m:t>
                              </m:r>
                            </m:sub>
                            <m:sup>
                              <m:r>
                                <a:rPr lang="en-US" sz="1300" b="0" i="1" smtClean="0">
                                  <a:solidFill>
                                    <a:schemeClr val="tx1"/>
                                  </a:solidFill>
                                  <a:latin typeface="Cambria Math" panose="02040503050406030204" pitchFamily="18" charset="0"/>
                                </a:rPr>
                                <m:t>𝑇</m:t>
                              </m:r>
                            </m:sup>
                          </m:sSubSup>
                          <m:r>
                            <a:rPr lang="en-US" sz="1300" b="0" i="1" smtClean="0">
                              <a:solidFill>
                                <a:schemeClr val="tx1"/>
                              </a:solidFill>
                              <a:latin typeface="Cambria Math" panose="02040503050406030204" pitchFamily="18" charset="0"/>
                            </a:rPr>
                            <m:t>𝑓</m:t>
                          </m:r>
                          <m:r>
                            <a:rPr lang="en-US" sz="1300" b="0" i="1" smtClean="0">
                              <a:solidFill>
                                <a:schemeClr val="tx1"/>
                              </a:solidFill>
                              <a:latin typeface="Cambria Math" panose="02040503050406030204" pitchFamily="18" charset="0"/>
                            </a:rPr>
                            <m:t>⋅</m:t>
                          </m:r>
                          <m:sSub>
                            <m:sSubPr>
                              <m:ctrlPr>
                                <a:rPr lang="en-US" sz="1300" b="0" i="1" smtClean="0">
                                  <a:solidFill>
                                    <a:schemeClr val="tx1"/>
                                  </a:solidFill>
                                  <a:latin typeface="Cambria Math" panose="02040503050406030204" pitchFamily="18" charset="0"/>
                                </a:rPr>
                              </m:ctrlPr>
                            </m:sSubPr>
                            <m:e>
                              <m:r>
                                <a:rPr lang="en-US" sz="1300" b="0" i="1" smtClean="0">
                                  <a:solidFill>
                                    <a:schemeClr val="tx1"/>
                                  </a:solidFill>
                                  <a:latin typeface="Cambria Math" panose="02040503050406030204" pitchFamily="18" charset="0"/>
                                </a:rPr>
                                <m:t>𝑢</m:t>
                              </m:r>
                            </m:e>
                            <m:sub>
                              <m:r>
                                <a:rPr lang="en-US" sz="1300" b="0" i="1" smtClean="0">
                                  <a:solidFill>
                                    <a:schemeClr val="tx1"/>
                                  </a:solidFill>
                                  <a:latin typeface="Cambria Math" panose="02040503050406030204" pitchFamily="18" charset="0"/>
                                </a:rPr>
                                <m:t>𝑖</m:t>
                              </m:r>
                            </m:sub>
                          </m:sSub>
                        </m:e>
                      </m:nary>
                    </m:oMath>
                  </m:oMathPara>
                </a14:m>
                <a:endParaRPr lang="en-US" sz="1300"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5733287" y="3554574"/>
                <a:ext cx="1490150" cy="640631"/>
              </a:xfrm>
              <a:prstGeom prst="rect">
                <a:avLst/>
              </a:prstGeom>
              <a:blipFill>
                <a:blip r:embed="rId6"/>
                <a:stretch>
                  <a:fillRect l="-35833" t="-92308" b="-148077"/>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1752634" y="3827785"/>
            <a:ext cx="729074"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3063452" y="3827785"/>
            <a:ext cx="715538"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4940678" y="3813299"/>
            <a:ext cx="748443"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1915587" y="3618842"/>
                <a:ext cx="3838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1915587" y="3618842"/>
                <a:ext cx="383887" cy="215444"/>
              </a:xfrm>
              <a:prstGeom prst="rect">
                <a:avLst/>
              </a:prstGeom>
              <a:blipFill>
                <a:blip r:embed="rId7"/>
                <a:stretch>
                  <a:fillRect l="-6452" r="-96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5085146" y="3597098"/>
                <a:ext cx="554895"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05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5085146" y="3597098"/>
                <a:ext cx="554895" cy="270652"/>
              </a:xfrm>
              <a:prstGeom prst="rect">
                <a:avLst/>
              </a:prstGeom>
              <a:blipFill>
                <a:blip r:embed="rId8"/>
                <a:stretch>
                  <a:fillRect l="-8889" r="-8889"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3228640" y="3617801"/>
                <a:ext cx="3446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050" i="1">
                              <a:latin typeface="Cambria Math" panose="02040503050406030204" pitchFamily="18" charset="0"/>
                            </a:rPr>
                          </m:ctrlPr>
                        </m:accPr>
                        <m:e>
                          <m:r>
                            <a:rPr lang="en-US" sz="1050" i="1">
                              <a:latin typeface="Cambria Math" panose="02040503050406030204" pitchFamily="18" charset="0"/>
                            </a:rPr>
                            <m:t>𝑔</m:t>
                          </m:r>
                        </m:e>
                      </m:acc>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𝜆</m:t>
                          </m:r>
                        </m:e>
                        <m:sub>
                          <m:r>
                            <a:rPr lang="en-US" sz="1050" i="1">
                              <a:latin typeface="Cambria Math" panose="02040503050406030204" pitchFamily="18" charset="0"/>
                            </a:rPr>
                            <m:t>𝑖</m:t>
                          </m:r>
                        </m:sub>
                      </m:sSub>
                      <m:r>
                        <a:rPr lang="en-US" sz="1050" i="1">
                          <a:latin typeface="Cambria Math" panose="02040503050406030204" pitchFamily="18" charset="0"/>
                        </a:rPr>
                        <m:t>)</m:t>
                      </m:r>
                    </m:oMath>
                  </m:oMathPara>
                </a14:m>
                <a:endParaRPr lang="en-US" sz="105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3228640" y="3617801"/>
                <a:ext cx="344646" cy="161583"/>
              </a:xfrm>
              <a:prstGeom prst="rect">
                <a:avLst/>
              </a:prstGeom>
              <a:blipFill>
                <a:blip r:embed="rId9"/>
                <a:stretch>
                  <a:fillRect l="-7143" t="-21429" r="-10714" b="-2857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3204458" y="3931535"/>
            <a:ext cx="484428" cy="253916"/>
          </a:xfrm>
          <a:prstGeom prst="rect">
            <a:avLst/>
          </a:prstGeom>
          <a:noFill/>
        </p:spPr>
        <p:txBody>
          <a:bodyPr wrap="none" rtlCol="0">
            <a:spAutoFit/>
          </a:bodyPr>
          <a:lstStyle/>
          <a:p>
            <a:r>
              <a:rPr lang="en-US" sz="105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7295" y="4959595"/>
            <a:ext cx="2714625" cy="68494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4762820" y="4616166"/>
            <a:ext cx="784189" cy="253916"/>
          </a:xfrm>
          <a:prstGeom prst="rect">
            <a:avLst/>
          </a:prstGeom>
          <a:noFill/>
        </p:spPr>
        <p:txBody>
          <a:bodyPr wrap="none" rtlCol="0">
            <a:spAutoFit/>
          </a:bodyPr>
          <a:lstStyle/>
          <a:p>
            <a:r>
              <a:rPr lang="en-US" sz="105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5498839" y="5412048"/>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5498839" y="5412048"/>
                <a:ext cx="89925" cy="80963"/>
              </a:xfrm>
              <a:prstGeom prst="rect">
                <a:avLst/>
              </a:prstGeom>
              <a:blipFill>
                <a:blip r:embed="rId11"/>
                <a:stretch>
                  <a:fillRect l="-22222" t="-28571" b="-2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6402233" y="5433479"/>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6402233" y="5433479"/>
                <a:ext cx="89925" cy="80963"/>
              </a:xfrm>
              <a:prstGeom prst="rect">
                <a:avLst/>
              </a:prstGeom>
              <a:blipFill>
                <a:blip r:embed="rId12"/>
                <a:stretch>
                  <a:fillRect l="-375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7314509" y="5433479"/>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7314509" y="5433479"/>
                <a:ext cx="89925" cy="80963"/>
              </a:xfrm>
              <a:prstGeom prst="rect">
                <a:avLst/>
              </a:prstGeom>
              <a:blipFill>
                <a:blip r:embed="rId13"/>
                <a:stretch>
                  <a:fillRect l="-375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4878733" y="5042848"/>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4878733" y="5042848"/>
                <a:ext cx="89925" cy="80963"/>
              </a:xfrm>
              <a:prstGeom prst="rect">
                <a:avLst/>
              </a:prstGeom>
              <a:blipFill>
                <a:blip r:embed="rId14"/>
                <a:stretch>
                  <a:fillRect l="-250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5779408" y="5051502"/>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5779408" y="5051502"/>
                <a:ext cx="89925" cy="80963"/>
              </a:xfrm>
              <a:prstGeom prst="rect">
                <a:avLst/>
              </a:prstGeom>
              <a:blipFill>
                <a:blip r:embed="rId15"/>
                <a:stretch>
                  <a:fillRect l="-25000" t="-250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6684845" y="5054754"/>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6684845" y="5054754"/>
                <a:ext cx="89925" cy="80963"/>
              </a:xfrm>
              <a:prstGeom prst="rect">
                <a:avLst/>
              </a:prstGeom>
              <a:blipFill>
                <a:blip r:embed="rId16"/>
                <a:stretch>
                  <a:fillRect l="-250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2820181" y="2446481"/>
                <a:ext cx="1447448"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𝐺𝐹𝑇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r>
                        <a:rPr lang="en-US" i="1">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2820181" y="2446481"/>
                <a:ext cx="1447448" cy="292581"/>
              </a:xfrm>
              <a:prstGeom prst="rect">
                <a:avLst/>
              </a:prstGeom>
              <a:blipFill>
                <a:blip r:embed="rId17"/>
                <a:stretch>
                  <a:fillRect l="-3509" t="-16667" r="-5263"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5015694" y="2446481"/>
                <a:ext cx="1412823"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𝐼𝐺𝐹𝑇</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𝑈</m:t>
                      </m:r>
                      <m:acc>
                        <m:accPr>
                          <m:chr m:val="̂"/>
                          <m:ctrlPr>
                            <a:rPr lang="en-US" i="1">
                              <a:latin typeface="Cambria Math" panose="02040503050406030204" pitchFamily="18" charset="0"/>
                            </a:rPr>
                          </m:ctrlPr>
                        </m:accPr>
                        <m:e>
                          <m:r>
                            <a:rPr lang="en-US" i="1">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5015694" y="2446481"/>
                <a:ext cx="1412823" cy="292581"/>
              </a:xfrm>
              <a:prstGeom prst="rect">
                <a:avLst/>
              </a:prstGeom>
              <a:blipFill>
                <a:blip r:embed="rId18"/>
                <a:stretch>
                  <a:fillRect l="-3571" t="-16667" r="-4464" b="-375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1726161" y="3927378"/>
            <a:ext cx="906017" cy="253916"/>
          </a:xfrm>
          <a:prstGeom prst="rect">
            <a:avLst/>
          </a:prstGeom>
          <a:noFill/>
        </p:spPr>
        <p:txBody>
          <a:bodyPr wrap="none" rtlCol="0">
            <a:spAutoFit/>
          </a:bodyPr>
          <a:lstStyle/>
          <a:p>
            <a:r>
              <a:rPr lang="en-US" sz="105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4945654" y="3926388"/>
            <a:ext cx="800219" cy="230832"/>
          </a:xfrm>
          <a:prstGeom prst="rect">
            <a:avLst/>
          </a:prstGeom>
          <a:noFill/>
        </p:spPr>
        <p:txBody>
          <a:bodyPr wrap="none" rtlCol="0">
            <a:spAutoFit/>
          </a:bodyPr>
          <a:lstStyle/>
          <a:p>
            <a:r>
              <a:rPr lang="en-US" sz="9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2366764" y="4175918"/>
            <a:ext cx="889987" cy="253916"/>
          </a:xfrm>
          <a:prstGeom prst="rect">
            <a:avLst/>
          </a:prstGeom>
          <a:noFill/>
        </p:spPr>
        <p:txBody>
          <a:bodyPr wrap="none" rtlCol="0">
            <a:spAutoFit/>
          </a:bodyPr>
          <a:lstStyle/>
          <a:p>
            <a:r>
              <a:rPr lang="en-US" sz="105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3763358" y="4175327"/>
            <a:ext cx="1346844" cy="253916"/>
          </a:xfrm>
          <a:prstGeom prst="rect">
            <a:avLst/>
          </a:prstGeom>
          <a:noFill/>
        </p:spPr>
        <p:txBody>
          <a:bodyPr wrap="none" rtlCol="0">
            <a:spAutoFit/>
          </a:bodyPr>
          <a:lstStyle/>
          <a:p>
            <a:r>
              <a:rPr lang="en-US" sz="105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696967" y="4849223"/>
                <a:ext cx="4008726" cy="369332"/>
              </a:xfrm>
              <a:prstGeom prst="rect">
                <a:avLst/>
              </a:prstGeom>
              <a:noFill/>
            </p:spPr>
            <p:txBody>
              <a:bodyPr wrap="none" rtlCol="0">
                <a:spAutoFit/>
              </a:bodyPr>
              <a:lstStyle/>
              <a:p>
                <a:r>
                  <a:rPr lang="en-US" dirty="0">
                    <a:solidFill>
                      <a:schemeClr val="accent5">
                        <a:lumMod val="75000"/>
                      </a:schemeClr>
                    </a:solidFill>
                  </a:rPr>
                  <a:t>Filter </a:t>
                </a:r>
                <a14:m>
                  <m:oMath xmlns:m="http://schemas.openxmlformats.org/officeDocument/2006/math">
                    <m:acc>
                      <m:accPr>
                        <m:chr m:val="̂"/>
                        <m:ctrlPr>
                          <a:rPr lang="en-US" i="1">
                            <a:solidFill>
                              <a:schemeClr val="accent5">
                                <a:lumMod val="75000"/>
                              </a:schemeClr>
                            </a:solidFill>
                            <a:latin typeface="Cambria Math" panose="02040503050406030204" pitchFamily="18" charset="0"/>
                          </a:rPr>
                        </m:ctrlPr>
                      </m:accPr>
                      <m:e>
                        <m:r>
                          <a:rPr lang="en-US" i="1">
                            <a:solidFill>
                              <a:schemeClr val="accent5">
                                <a:lumMod val="75000"/>
                              </a:schemeClr>
                            </a:solidFill>
                            <a:latin typeface="Cambria Math" panose="02040503050406030204" pitchFamily="18" charset="0"/>
                          </a:rPr>
                          <m:t>𝑔</m:t>
                        </m:r>
                      </m:e>
                    </m:acc>
                    <m:d>
                      <m:dPr>
                        <m:ctrlPr>
                          <a:rPr lang="en-US" i="1" dirty="0">
                            <a:solidFill>
                              <a:schemeClr val="accent5">
                                <a:lumMod val="75000"/>
                              </a:schemeClr>
                            </a:solidFill>
                            <a:latin typeface="Cambria Math" panose="02040503050406030204" pitchFamily="18" charset="0"/>
                          </a:rPr>
                        </m:ctrlPr>
                      </m:dPr>
                      <m:e>
                        <m:sSub>
                          <m:sSubPr>
                            <m:ctrlPr>
                              <a:rPr lang="en-US" i="1" dirty="0">
                                <a:solidFill>
                                  <a:schemeClr val="accent5">
                                    <a:lumMod val="75000"/>
                                  </a:schemeClr>
                                </a:solidFill>
                                <a:latin typeface="Cambria Math" panose="02040503050406030204" pitchFamily="18" charset="0"/>
                              </a:rPr>
                            </m:ctrlPr>
                          </m:sSubPr>
                          <m:e>
                            <m:r>
                              <a:rPr lang="en-US" i="1" dirty="0">
                                <a:solidFill>
                                  <a:schemeClr val="accent5">
                                    <a:lumMod val="75000"/>
                                  </a:schemeClr>
                                </a:solidFill>
                                <a:latin typeface="Cambria Math" panose="02040503050406030204" pitchFamily="18" charset="0"/>
                              </a:rPr>
                              <m:t>𝜆</m:t>
                            </m:r>
                          </m:e>
                          <m:sub>
                            <m:r>
                              <a:rPr lang="en-US" i="1" dirty="0">
                                <a:solidFill>
                                  <a:schemeClr val="accent5">
                                    <a:lumMod val="75000"/>
                                  </a:schemeClr>
                                </a:solidFill>
                                <a:latin typeface="Cambria Math" panose="02040503050406030204" pitchFamily="18" charset="0"/>
                              </a:rPr>
                              <m:t>𝑖</m:t>
                            </m:r>
                          </m:sub>
                        </m:sSub>
                      </m:e>
                    </m:d>
                    <m:r>
                      <a:rPr lang="en-US" i="1" dirty="0">
                        <a:solidFill>
                          <a:schemeClr val="accent5">
                            <a:lumMod val="75000"/>
                          </a:schemeClr>
                        </a:solidFill>
                        <a:latin typeface="Cambria Math" panose="02040503050406030204" pitchFamily="18" charset="0"/>
                      </a:rPr>
                      <m:t>:</m:t>
                    </m:r>
                  </m:oMath>
                </a14:m>
                <a:r>
                  <a:rPr lang="en-US" dirty="0">
                    <a:solidFill>
                      <a:srgbClr val="FF0000"/>
                    </a:solidFill>
                  </a:rPr>
                  <a:t> </a:t>
                </a:r>
                <a:r>
                  <a:rPr lang="en-US"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696967" y="4849223"/>
                <a:ext cx="4008726" cy="369332"/>
              </a:xfrm>
              <a:prstGeom prst="rect">
                <a:avLst/>
              </a:prstGeom>
              <a:blipFill>
                <a:blip r:embed="rId19"/>
                <a:stretch>
                  <a:fillRect l="-1262" t="-6667" r="-315" b="-26667"/>
                </a:stretch>
              </a:blipFill>
            </p:spPr>
            <p:txBody>
              <a:bodyPr/>
              <a:lstStyle/>
              <a:p>
                <a:r>
                  <a:rPr lang="en-US">
                    <a:noFill/>
                  </a:rPr>
                  <a:t> </a:t>
                </a:r>
              </a:p>
            </p:txBody>
          </p:sp>
        </mc:Fallback>
      </mc:AlternateContent>
    </p:spTree>
    <p:extLst>
      <p:ext uri="{BB962C8B-B14F-4D97-AF65-F5344CB8AC3E}">
        <p14:creationId xmlns:p14="http://schemas.microsoft.com/office/powerpoint/2010/main" val="917580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pPr algn="l"/>
            <a:r>
              <a:rPr lang="en-US" sz="3500" dirty="0">
                <a:solidFill>
                  <a:schemeClr val="bg1"/>
                </a:solidFill>
              </a:rPr>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74</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628651" y="2030375"/>
            <a:ext cx="1005403" cy="415498"/>
          </a:xfrm>
          <a:prstGeom prst="rect">
            <a:avLst/>
          </a:prstGeom>
          <a:noFill/>
        </p:spPr>
        <p:txBody>
          <a:bodyPr wrap="none" rtlCol="0">
            <a:spAutoFit/>
          </a:bodyPr>
          <a:lstStyle/>
          <a:p>
            <a:r>
              <a:rPr lang="en-US" sz="2100" dirty="0">
                <a:solidFill>
                  <a:schemeClr val="accent5">
                    <a:lumMod val="75000"/>
                  </a:schemeClr>
                </a:solidFill>
              </a:rPr>
              <a:t>Recall:</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628650" y="3036585"/>
                <a:ext cx="2850332" cy="415498"/>
              </a:xfrm>
              <a:prstGeom prst="rect">
                <a:avLst/>
              </a:prstGeom>
              <a:noFill/>
            </p:spPr>
            <p:txBody>
              <a:bodyPr wrap="none" rtlCol="0">
                <a:spAutoFit/>
              </a:bodyPr>
              <a:lstStyle/>
              <a:p>
                <a:r>
                  <a:rPr lang="en-US" sz="2100" dirty="0">
                    <a:solidFill>
                      <a:schemeClr val="accent5">
                        <a:lumMod val="75000"/>
                      </a:schemeClr>
                    </a:solidFill>
                  </a:rPr>
                  <a:t>Filter a graph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a:t>
                </a:r>
                <a:endParaRPr lang="en-US" sz="21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628650" y="3036585"/>
                <a:ext cx="2850332" cy="415498"/>
              </a:xfrm>
              <a:prstGeom prst="rect">
                <a:avLst/>
              </a:prstGeom>
              <a:blipFill>
                <a:blip r:embed="rId2"/>
                <a:stretch>
                  <a:fillRect l="-2212" t="-9091" r="-132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211767" y="3666241"/>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211767" y="3666241"/>
                <a:ext cx="452438" cy="400050"/>
              </a:xfrm>
              <a:prstGeom prst="rect">
                <a:avLst/>
              </a:prstGeom>
              <a:blipFill>
                <a:blip r:embed="rId3"/>
                <a:stretch>
                  <a:fillRect b="-909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2532647" y="3681428"/>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𝑈</m:t>
                          </m:r>
                        </m:e>
                        <m:sup>
                          <m:r>
                            <a:rPr lang="en-US" sz="1400" b="0" i="1" smtClean="0">
                              <a:solidFill>
                                <a:schemeClr val="tx1"/>
                              </a:solidFill>
                              <a:latin typeface="Cambria Math" panose="02040503050406030204" pitchFamily="18" charset="0"/>
                            </a:rPr>
                            <m:t>𝑇</m:t>
                          </m:r>
                        </m:sup>
                      </m:sSup>
                      <m:r>
                        <a:rPr lang="en-US" sz="1400" b="0" i="1" smtClean="0">
                          <a:solidFill>
                            <a:schemeClr val="tx1"/>
                          </a:solidFill>
                          <a:latin typeface="Cambria Math" panose="02040503050406030204" pitchFamily="18" charset="0"/>
                        </a:rPr>
                        <m:t>𝑓</m:t>
                      </m:r>
                    </m:oMath>
                  </m:oMathPara>
                </a14:m>
                <a:endParaRPr lang="en-US" sz="1400"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2532647" y="3681428"/>
                <a:ext cx="452438" cy="40005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3835728" y="3672896"/>
                <a:ext cx="1060783"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3835728" y="3672896"/>
                <a:ext cx="1060783" cy="400050"/>
              </a:xfrm>
              <a:prstGeom prst="rect">
                <a:avLst/>
              </a:prstGeom>
              <a:blipFill>
                <a:blip r:embed="rId5"/>
                <a:stretch>
                  <a:fillRect l="-1176" b="-588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5733287" y="3554574"/>
                <a:ext cx="1490150" cy="640631"/>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5733287" y="3554574"/>
                <a:ext cx="1490150" cy="640631"/>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1752634" y="3827785"/>
            <a:ext cx="729074"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3063452" y="3827785"/>
            <a:ext cx="715538"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4940678" y="3813299"/>
            <a:ext cx="748443"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1915587" y="3618842"/>
                <a:ext cx="3838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1915587" y="3618842"/>
                <a:ext cx="383887" cy="215444"/>
              </a:xfrm>
              <a:prstGeom prst="rect">
                <a:avLst/>
              </a:prstGeom>
              <a:blipFill>
                <a:blip r:embed="rId7"/>
                <a:stretch>
                  <a:fillRect l="-6452" r="-96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5085146" y="3597098"/>
                <a:ext cx="45121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5085146" y="3597098"/>
                <a:ext cx="451213" cy="215444"/>
              </a:xfrm>
              <a:prstGeom prst="rect">
                <a:avLst/>
              </a:prstGeom>
              <a:blipFill>
                <a:blip r:embed="rId8"/>
                <a:stretch>
                  <a:fillRect l="-8333" r="-833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3228640" y="3617801"/>
                <a:ext cx="31489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050" i="1">
                              <a:latin typeface="Cambria Math" panose="02040503050406030204" pitchFamily="18" charset="0"/>
                            </a:rPr>
                          </m:ctrlPr>
                        </m:accPr>
                        <m:e>
                          <m:r>
                            <a:rPr lang="en-US" sz="1050" i="1">
                              <a:latin typeface="Cambria Math" panose="02040503050406030204" pitchFamily="18" charset="0"/>
                            </a:rPr>
                            <m:t>𝑔</m:t>
                          </m:r>
                        </m:e>
                      </m:acc>
                      <m:r>
                        <a:rPr lang="en-US" sz="1050" i="1">
                          <a:latin typeface="Cambria Math" panose="02040503050406030204" pitchFamily="18" charset="0"/>
                        </a:rPr>
                        <m:t>(</m:t>
                      </m:r>
                      <m:r>
                        <m:rPr>
                          <m:sty m:val="p"/>
                        </m:rPr>
                        <a:rPr lang="en-US" sz="1050">
                          <a:latin typeface="Cambria Math" panose="02040503050406030204" pitchFamily="18" charset="0"/>
                        </a:rPr>
                        <m:t>Λ</m:t>
                      </m:r>
                      <m:r>
                        <a:rPr lang="en-US" sz="1050" i="1">
                          <a:latin typeface="Cambria Math" panose="02040503050406030204" pitchFamily="18" charset="0"/>
                        </a:rPr>
                        <m:t>)</m:t>
                      </m:r>
                    </m:oMath>
                  </m:oMathPara>
                </a14:m>
                <a:endParaRPr lang="en-US" sz="105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3228640" y="3617801"/>
                <a:ext cx="314894" cy="161583"/>
              </a:xfrm>
              <a:prstGeom prst="rect">
                <a:avLst/>
              </a:prstGeom>
              <a:blipFill>
                <a:blip r:embed="rId9"/>
                <a:stretch>
                  <a:fillRect l="-8000" t="-21429" r="-16000" b="-2857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3204458" y="3931535"/>
            <a:ext cx="484428" cy="253916"/>
          </a:xfrm>
          <a:prstGeom prst="rect">
            <a:avLst/>
          </a:prstGeom>
          <a:noFill/>
        </p:spPr>
        <p:txBody>
          <a:bodyPr wrap="none" rtlCol="0">
            <a:spAutoFit/>
          </a:bodyPr>
          <a:lstStyle/>
          <a:p>
            <a:r>
              <a:rPr lang="en-US" sz="105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7295" y="4959595"/>
            <a:ext cx="2714625" cy="68494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4762820" y="4616166"/>
            <a:ext cx="784189" cy="253916"/>
          </a:xfrm>
          <a:prstGeom prst="rect">
            <a:avLst/>
          </a:prstGeom>
          <a:noFill/>
        </p:spPr>
        <p:txBody>
          <a:bodyPr wrap="none" rtlCol="0">
            <a:spAutoFit/>
          </a:bodyPr>
          <a:lstStyle/>
          <a:p>
            <a:r>
              <a:rPr lang="en-US" sz="105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5498839" y="5412048"/>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5498839" y="5412048"/>
                <a:ext cx="89925" cy="80963"/>
              </a:xfrm>
              <a:prstGeom prst="rect">
                <a:avLst/>
              </a:prstGeom>
              <a:blipFill>
                <a:blip r:embed="rId11"/>
                <a:stretch>
                  <a:fillRect l="-22222" t="-28571" b="-2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6402233" y="5433479"/>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6402233" y="5433479"/>
                <a:ext cx="89925" cy="80963"/>
              </a:xfrm>
              <a:prstGeom prst="rect">
                <a:avLst/>
              </a:prstGeom>
              <a:blipFill>
                <a:blip r:embed="rId12"/>
                <a:stretch>
                  <a:fillRect l="-375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7314509" y="5433479"/>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7314509" y="5433479"/>
                <a:ext cx="89925" cy="80963"/>
              </a:xfrm>
              <a:prstGeom prst="rect">
                <a:avLst/>
              </a:prstGeom>
              <a:blipFill>
                <a:blip r:embed="rId13"/>
                <a:stretch>
                  <a:fillRect l="-375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4878733" y="5042848"/>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4878733" y="5042848"/>
                <a:ext cx="89925" cy="80963"/>
              </a:xfrm>
              <a:prstGeom prst="rect">
                <a:avLst/>
              </a:prstGeom>
              <a:blipFill>
                <a:blip r:embed="rId14"/>
                <a:stretch>
                  <a:fillRect l="-250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5779408" y="5051502"/>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5779408" y="5051502"/>
                <a:ext cx="89925" cy="80963"/>
              </a:xfrm>
              <a:prstGeom prst="rect">
                <a:avLst/>
              </a:prstGeom>
              <a:blipFill>
                <a:blip r:embed="rId15"/>
                <a:stretch>
                  <a:fillRect l="-25000" t="-250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6684845" y="5054754"/>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6684845" y="5054754"/>
                <a:ext cx="89925" cy="80963"/>
              </a:xfrm>
              <a:prstGeom prst="rect">
                <a:avLst/>
              </a:prstGeom>
              <a:blipFill>
                <a:blip r:embed="rId16"/>
                <a:stretch>
                  <a:fillRect l="-250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2820181" y="2446481"/>
                <a:ext cx="1447448"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𝐺𝐹𝑇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r>
                        <a:rPr lang="en-US" i="1">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2820181" y="2446481"/>
                <a:ext cx="1447448" cy="292581"/>
              </a:xfrm>
              <a:prstGeom prst="rect">
                <a:avLst/>
              </a:prstGeom>
              <a:blipFill>
                <a:blip r:embed="rId17"/>
                <a:stretch>
                  <a:fillRect l="-3509" t="-16667" r="-5263"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5015694" y="2446481"/>
                <a:ext cx="1412823"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𝐼𝐺𝐹𝑇</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𝑈</m:t>
                      </m:r>
                      <m:acc>
                        <m:accPr>
                          <m:chr m:val="̂"/>
                          <m:ctrlPr>
                            <a:rPr lang="en-US" i="1">
                              <a:latin typeface="Cambria Math" panose="02040503050406030204" pitchFamily="18" charset="0"/>
                            </a:rPr>
                          </m:ctrlPr>
                        </m:accPr>
                        <m:e>
                          <m:r>
                            <a:rPr lang="en-US" i="1">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5015694" y="2446481"/>
                <a:ext cx="1412823" cy="292581"/>
              </a:xfrm>
              <a:prstGeom prst="rect">
                <a:avLst/>
              </a:prstGeom>
              <a:blipFill>
                <a:blip r:embed="rId18"/>
                <a:stretch>
                  <a:fillRect l="-3571" t="-16667" r="-4464" b="-375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1726161" y="3927378"/>
            <a:ext cx="906017" cy="253916"/>
          </a:xfrm>
          <a:prstGeom prst="rect">
            <a:avLst/>
          </a:prstGeom>
          <a:noFill/>
        </p:spPr>
        <p:txBody>
          <a:bodyPr wrap="none" rtlCol="0">
            <a:spAutoFit/>
          </a:bodyPr>
          <a:lstStyle/>
          <a:p>
            <a:r>
              <a:rPr lang="en-US" sz="105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4945654" y="3926388"/>
            <a:ext cx="904415" cy="253916"/>
          </a:xfrm>
          <a:prstGeom prst="rect">
            <a:avLst/>
          </a:prstGeom>
          <a:noFill/>
        </p:spPr>
        <p:txBody>
          <a:bodyPr wrap="none" rtlCol="0">
            <a:spAutoFit/>
          </a:bodyPr>
          <a:lstStyle/>
          <a:p>
            <a:r>
              <a:rPr lang="en-US" sz="105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2366764" y="4175918"/>
            <a:ext cx="889987" cy="253916"/>
          </a:xfrm>
          <a:prstGeom prst="rect">
            <a:avLst/>
          </a:prstGeom>
          <a:noFill/>
        </p:spPr>
        <p:txBody>
          <a:bodyPr wrap="none" rtlCol="0">
            <a:spAutoFit/>
          </a:bodyPr>
          <a:lstStyle/>
          <a:p>
            <a:r>
              <a:rPr lang="en-US" sz="105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3763358" y="4175327"/>
            <a:ext cx="1346844" cy="253916"/>
          </a:xfrm>
          <a:prstGeom prst="rect">
            <a:avLst/>
          </a:prstGeom>
          <a:noFill/>
        </p:spPr>
        <p:txBody>
          <a:bodyPr wrap="none" rtlCol="0">
            <a:spAutoFit/>
          </a:bodyPr>
          <a:lstStyle/>
          <a:p>
            <a:r>
              <a:rPr lang="en-US" sz="105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244965" y="4732066"/>
            <a:ext cx="2243597" cy="936743"/>
          </a:xfrm>
          <a:prstGeom prst="rect">
            <a:avLst/>
          </a:prstGeom>
        </p:spPr>
      </p:pic>
    </p:spTree>
    <p:extLst>
      <p:ext uri="{BB962C8B-B14F-4D97-AF65-F5344CB8AC3E}">
        <p14:creationId xmlns:p14="http://schemas.microsoft.com/office/powerpoint/2010/main" val="2531086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pPr algn="l"/>
            <a:r>
              <a:rPr lang="en-US" sz="3500" dirty="0">
                <a:solidFill>
                  <a:schemeClr val="bg1"/>
                </a:solidFill>
              </a:rPr>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75</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628651" y="2030375"/>
            <a:ext cx="1005403" cy="415498"/>
          </a:xfrm>
          <a:prstGeom prst="rect">
            <a:avLst/>
          </a:prstGeom>
          <a:noFill/>
        </p:spPr>
        <p:txBody>
          <a:bodyPr wrap="none" rtlCol="0">
            <a:spAutoFit/>
          </a:bodyPr>
          <a:lstStyle/>
          <a:p>
            <a:r>
              <a:rPr lang="en-US" sz="2100" dirty="0">
                <a:solidFill>
                  <a:schemeClr val="accent5">
                    <a:lumMod val="75000"/>
                  </a:schemeClr>
                </a:solidFill>
              </a:rPr>
              <a:t>Recall:</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628650" y="3036585"/>
                <a:ext cx="2850332" cy="415498"/>
              </a:xfrm>
              <a:prstGeom prst="rect">
                <a:avLst/>
              </a:prstGeom>
              <a:noFill/>
            </p:spPr>
            <p:txBody>
              <a:bodyPr wrap="none" rtlCol="0">
                <a:spAutoFit/>
              </a:bodyPr>
              <a:lstStyle/>
              <a:p>
                <a:r>
                  <a:rPr lang="en-US" sz="2100" dirty="0">
                    <a:solidFill>
                      <a:schemeClr val="accent5">
                        <a:lumMod val="75000"/>
                      </a:schemeClr>
                    </a:solidFill>
                  </a:rPr>
                  <a:t>Filter a graph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a:t>
                </a:r>
                <a:endParaRPr lang="en-US" sz="21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628650" y="3036585"/>
                <a:ext cx="2850332" cy="415498"/>
              </a:xfrm>
              <a:prstGeom prst="rect">
                <a:avLst/>
              </a:prstGeom>
              <a:blipFill>
                <a:blip r:embed="rId2"/>
                <a:stretch>
                  <a:fillRect l="-2212" t="-9091" r="-132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211767" y="3666241"/>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211767" y="3666241"/>
                <a:ext cx="452438" cy="400050"/>
              </a:xfrm>
              <a:prstGeom prst="rect">
                <a:avLst/>
              </a:prstGeom>
              <a:blipFill>
                <a:blip r:embed="rId3"/>
                <a:stretch>
                  <a:fillRect b="-909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2532647" y="3681428"/>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2532647" y="3681428"/>
                <a:ext cx="452438" cy="400050"/>
              </a:xfrm>
              <a:prstGeom prst="rect">
                <a:avLst/>
              </a:prstGeom>
              <a:blipFill>
                <a:blip r:embed="rId4"/>
                <a:stretch>
                  <a:fillRect l="-15789" r="-10526" b="-588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3835728" y="3672896"/>
                <a:ext cx="1060783"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3835728" y="3672896"/>
                <a:ext cx="1060783" cy="400050"/>
              </a:xfrm>
              <a:prstGeom prst="rect">
                <a:avLst/>
              </a:prstGeom>
              <a:blipFill>
                <a:blip r:embed="rId5"/>
                <a:stretch>
                  <a:fillRect l="-1176" b="-588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5733287" y="3554574"/>
                <a:ext cx="1490150" cy="640631"/>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5733287" y="3554574"/>
                <a:ext cx="1490150" cy="640631"/>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1752634" y="3827785"/>
            <a:ext cx="729074"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3063452" y="3827785"/>
            <a:ext cx="715538"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4940678" y="3813299"/>
            <a:ext cx="748443"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1915587" y="3618842"/>
                <a:ext cx="466731"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05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1915587" y="3618842"/>
                <a:ext cx="466731" cy="270652"/>
              </a:xfrm>
              <a:prstGeom prst="rect">
                <a:avLst/>
              </a:prstGeom>
              <a:blipFill>
                <a:blip r:embed="rId7"/>
                <a:stretch>
                  <a:fillRect l="-10526" r="-1052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5085146" y="3597098"/>
                <a:ext cx="554895"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05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5085146" y="3597098"/>
                <a:ext cx="554895" cy="270652"/>
              </a:xfrm>
              <a:prstGeom prst="rect">
                <a:avLst/>
              </a:prstGeom>
              <a:blipFill>
                <a:blip r:embed="rId8"/>
                <a:stretch>
                  <a:fillRect l="-8889" r="-8889"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3228640" y="3617801"/>
                <a:ext cx="31489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050" i="1">
                              <a:latin typeface="Cambria Math" panose="02040503050406030204" pitchFamily="18" charset="0"/>
                            </a:rPr>
                          </m:ctrlPr>
                        </m:accPr>
                        <m:e>
                          <m:r>
                            <a:rPr lang="en-US" sz="1050" i="1">
                              <a:latin typeface="Cambria Math" panose="02040503050406030204" pitchFamily="18" charset="0"/>
                            </a:rPr>
                            <m:t>𝑔</m:t>
                          </m:r>
                        </m:e>
                      </m:acc>
                      <m:r>
                        <a:rPr lang="en-US" sz="1050" i="1">
                          <a:latin typeface="Cambria Math" panose="02040503050406030204" pitchFamily="18" charset="0"/>
                        </a:rPr>
                        <m:t>(</m:t>
                      </m:r>
                      <m:r>
                        <m:rPr>
                          <m:sty m:val="p"/>
                        </m:rPr>
                        <a:rPr lang="en-US" sz="1050">
                          <a:latin typeface="Cambria Math" panose="02040503050406030204" pitchFamily="18" charset="0"/>
                        </a:rPr>
                        <m:t>Λ</m:t>
                      </m:r>
                      <m:r>
                        <a:rPr lang="en-US" sz="1050" i="1">
                          <a:latin typeface="Cambria Math" panose="02040503050406030204" pitchFamily="18" charset="0"/>
                        </a:rPr>
                        <m:t>)</m:t>
                      </m:r>
                    </m:oMath>
                  </m:oMathPara>
                </a14:m>
                <a:endParaRPr lang="en-US" sz="105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3228640" y="3617801"/>
                <a:ext cx="314894" cy="161583"/>
              </a:xfrm>
              <a:prstGeom prst="rect">
                <a:avLst/>
              </a:prstGeom>
              <a:blipFill>
                <a:blip r:embed="rId9"/>
                <a:stretch>
                  <a:fillRect l="-8000" t="-21429" r="-16000" b="-2857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3204458" y="3931535"/>
            <a:ext cx="484428" cy="253916"/>
          </a:xfrm>
          <a:prstGeom prst="rect">
            <a:avLst/>
          </a:prstGeom>
          <a:noFill/>
        </p:spPr>
        <p:txBody>
          <a:bodyPr wrap="none" rtlCol="0">
            <a:spAutoFit/>
          </a:bodyPr>
          <a:lstStyle/>
          <a:p>
            <a:r>
              <a:rPr lang="en-US" sz="105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7295" y="4959595"/>
            <a:ext cx="2714625" cy="68494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4762820" y="4616166"/>
            <a:ext cx="784189" cy="253916"/>
          </a:xfrm>
          <a:prstGeom prst="rect">
            <a:avLst/>
          </a:prstGeom>
          <a:noFill/>
        </p:spPr>
        <p:txBody>
          <a:bodyPr wrap="none" rtlCol="0">
            <a:spAutoFit/>
          </a:bodyPr>
          <a:lstStyle/>
          <a:p>
            <a:r>
              <a:rPr lang="en-US" sz="105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5498839" y="5412048"/>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5498839" y="5412048"/>
                <a:ext cx="89925" cy="80963"/>
              </a:xfrm>
              <a:prstGeom prst="rect">
                <a:avLst/>
              </a:prstGeom>
              <a:blipFill>
                <a:blip r:embed="rId11"/>
                <a:stretch>
                  <a:fillRect l="-22222" t="-28571" b="-2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6402233" y="5433479"/>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6402233" y="5433479"/>
                <a:ext cx="89925" cy="80963"/>
              </a:xfrm>
              <a:prstGeom prst="rect">
                <a:avLst/>
              </a:prstGeom>
              <a:blipFill>
                <a:blip r:embed="rId12"/>
                <a:stretch>
                  <a:fillRect l="-375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7314509" y="5433479"/>
                <a:ext cx="89925" cy="8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75" i="1">
                              <a:solidFill>
                                <a:schemeClr val="tx1"/>
                              </a:solidFill>
                              <a:latin typeface="Cambria Math" panose="02040503050406030204" pitchFamily="18" charset="0"/>
                            </a:rPr>
                          </m:ctrlPr>
                        </m:sSubPr>
                        <m:e>
                          <m:r>
                            <a:rPr lang="en-US" sz="675" i="1">
                              <a:solidFill>
                                <a:schemeClr val="tx1"/>
                              </a:solidFill>
                              <a:latin typeface="Cambria Math" panose="02040503050406030204" pitchFamily="18" charset="0"/>
                            </a:rPr>
                            <m:t>𝜆</m:t>
                          </m:r>
                        </m:e>
                        <m:sub>
                          <m:r>
                            <a:rPr lang="en-US" sz="675" i="1">
                              <a:solidFill>
                                <a:schemeClr val="tx1"/>
                              </a:solidFill>
                              <a:latin typeface="Cambria Math" panose="02040503050406030204" pitchFamily="18" charset="0"/>
                            </a:rPr>
                            <m:t>𝑖</m:t>
                          </m:r>
                        </m:sub>
                      </m:sSub>
                    </m:oMath>
                  </m:oMathPara>
                </a14:m>
                <a:endParaRPr lang="en-US" sz="675"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7314509" y="5433479"/>
                <a:ext cx="89925" cy="80963"/>
              </a:xfrm>
              <a:prstGeom prst="rect">
                <a:avLst/>
              </a:prstGeom>
              <a:blipFill>
                <a:blip r:embed="rId13"/>
                <a:stretch>
                  <a:fillRect l="-375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4878733" y="5042848"/>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4878733" y="5042848"/>
                <a:ext cx="89925" cy="80963"/>
              </a:xfrm>
              <a:prstGeom prst="rect">
                <a:avLst/>
              </a:prstGeom>
              <a:blipFill>
                <a:blip r:embed="rId14"/>
                <a:stretch>
                  <a:fillRect l="-250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5779408" y="5051502"/>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5779408" y="5051502"/>
                <a:ext cx="89925" cy="80963"/>
              </a:xfrm>
              <a:prstGeom prst="rect">
                <a:avLst/>
              </a:prstGeom>
              <a:blipFill>
                <a:blip r:embed="rId15"/>
                <a:stretch>
                  <a:fillRect l="-25000" t="-250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6684845" y="5054754"/>
                <a:ext cx="89925" cy="8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675" i="1">
                              <a:solidFill>
                                <a:schemeClr val="tx1"/>
                              </a:solidFill>
                              <a:latin typeface="Cambria Math" panose="02040503050406030204" pitchFamily="18" charset="0"/>
                            </a:rPr>
                          </m:ctrlPr>
                        </m:accPr>
                        <m:e>
                          <m:r>
                            <a:rPr lang="en-US" sz="675" i="1">
                              <a:solidFill>
                                <a:schemeClr val="tx1"/>
                              </a:solidFill>
                              <a:latin typeface="Cambria Math" panose="02040503050406030204" pitchFamily="18" charset="0"/>
                            </a:rPr>
                            <m:t>𝑔</m:t>
                          </m:r>
                        </m:e>
                      </m:acc>
                    </m:oMath>
                  </m:oMathPara>
                </a14:m>
                <a:endParaRPr lang="en-US" sz="675"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6684845" y="5054754"/>
                <a:ext cx="89925" cy="80963"/>
              </a:xfrm>
              <a:prstGeom prst="rect">
                <a:avLst/>
              </a:prstGeom>
              <a:blipFill>
                <a:blip r:embed="rId16"/>
                <a:stretch>
                  <a:fillRect l="-25000" t="-12500" b="-25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2820181" y="2446481"/>
                <a:ext cx="1447448"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𝐺𝐹𝑇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r>
                        <a:rPr lang="en-US" i="1">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2820181" y="2446481"/>
                <a:ext cx="1447448" cy="292581"/>
              </a:xfrm>
              <a:prstGeom prst="rect">
                <a:avLst/>
              </a:prstGeom>
              <a:blipFill>
                <a:blip r:embed="rId17"/>
                <a:stretch>
                  <a:fillRect l="-3509" t="-16667" r="-5263"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5015694" y="2446481"/>
                <a:ext cx="1412823"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𝐼𝐺𝐹𝑇</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𝑈</m:t>
                      </m:r>
                      <m:acc>
                        <m:accPr>
                          <m:chr m:val="̂"/>
                          <m:ctrlPr>
                            <a:rPr lang="en-US" i="1">
                              <a:latin typeface="Cambria Math" panose="02040503050406030204" pitchFamily="18" charset="0"/>
                            </a:rPr>
                          </m:ctrlPr>
                        </m:accPr>
                        <m:e>
                          <m:r>
                            <a:rPr lang="en-US" i="1">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5015694" y="2446481"/>
                <a:ext cx="1412823" cy="292581"/>
              </a:xfrm>
              <a:prstGeom prst="rect">
                <a:avLst/>
              </a:prstGeom>
              <a:blipFill>
                <a:blip r:embed="rId18"/>
                <a:stretch>
                  <a:fillRect l="-3571" t="-16667" r="-4464" b="-375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1726161" y="3927378"/>
            <a:ext cx="906017" cy="253916"/>
          </a:xfrm>
          <a:prstGeom prst="rect">
            <a:avLst/>
          </a:prstGeom>
          <a:noFill/>
        </p:spPr>
        <p:txBody>
          <a:bodyPr wrap="none" rtlCol="0">
            <a:spAutoFit/>
          </a:bodyPr>
          <a:lstStyle/>
          <a:p>
            <a:r>
              <a:rPr lang="en-US" sz="105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4945654" y="3926388"/>
            <a:ext cx="904415" cy="253916"/>
          </a:xfrm>
          <a:prstGeom prst="rect">
            <a:avLst/>
          </a:prstGeom>
          <a:noFill/>
        </p:spPr>
        <p:txBody>
          <a:bodyPr wrap="none" rtlCol="0">
            <a:spAutoFit/>
          </a:bodyPr>
          <a:lstStyle/>
          <a:p>
            <a:r>
              <a:rPr lang="en-US" sz="105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2366764" y="4175918"/>
            <a:ext cx="889987" cy="253916"/>
          </a:xfrm>
          <a:prstGeom prst="rect">
            <a:avLst/>
          </a:prstGeom>
          <a:noFill/>
        </p:spPr>
        <p:txBody>
          <a:bodyPr wrap="none" rtlCol="0">
            <a:spAutoFit/>
          </a:bodyPr>
          <a:lstStyle/>
          <a:p>
            <a:r>
              <a:rPr lang="en-US" sz="105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3763358" y="4175327"/>
            <a:ext cx="1346844" cy="253916"/>
          </a:xfrm>
          <a:prstGeom prst="rect">
            <a:avLst/>
          </a:prstGeom>
          <a:noFill/>
        </p:spPr>
        <p:txBody>
          <a:bodyPr wrap="none" rtlCol="0">
            <a:spAutoFit/>
          </a:bodyPr>
          <a:lstStyle/>
          <a:p>
            <a:r>
              <a:rPr lang="en-US" sz="105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244965" y="4732066"/>
            <a:ext cx="2243597" cy="936743"/>
          </a:xfrm>
          <a:prstGeom prst="rect">
            <a:avLst/>
          </a:prstGeom>
        </p:spPr>
      </p:pic>
      <p:sp>
        <p:nvSpPr>
          <p:cNvPr id="33" name="Rectangle 32">
            <a:extLst>
              <a:ext uri="{FF2B5EF4-FFF2-40B4-BE49-F238E27FC236}">
                <a16:creationId xmlns:a16="http://schemas.microsoft.com/office/drawing/2014/main" id="{ABE021B8-BB2A-6C40-88D6-200DFDF88FE3}"/>
              </a:ext>
            </a:extLst>
          </p:cNvPr>
          <p:cNvSpPr/>
          <p:nvPr/>
        </p:nvSpPr>
        <p:spPr>
          <a:xfrm>
            <a:off x="5850069" y="3759195"/>
            <a:ext cx="906971" cy="253916"/>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Up-Down Arrow 33">
            <a:extLst>
              <a:ext uri="{FF2B5EF4-FFF2-40B4-BE49-F238E27FC236}">
                <a16:creationId xmlns:a16="http://schemas.microsoft.com/office/drawing/2014/main" id="{46382832-25E3-6149-AC49-F4CEA60F4AC7}"/>
              </a:ext>
            </a:extLst>
          </p:cNvPr>
          <p:cNvSpPr/>
          <p:nvPr/>
        </p:nvSpPr>
        <p:spPr>
          <a:xfrm>
            <a:off x="6360703" y="4035419"/>
            <a:ext cx="90488" cy="223838"/>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29B625-0E3C-3B4F-A9DD-5A9912A39DB8}"/>
                  </a:ext>
                </a:extLst>
              </p:cNvPr>
              <p:cNvSpPr txBox="1"/>
              <p:nvPr/>
            </p:nvSpPr>
            <p:spPr>
              <a:xfrm>
                <a:off x="6234393" y="4259257"/>
                <a:ext cx="52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3129B625-0E3C-3B4F-A9DD-5A9912A39DB8}"/>
                  </a:ext>
                </a:extLst>
              </p:cNvPr>
              <p:cNvSpPr txBox="1">
                <a:spLocks noRot="1" noChangeAspect="1" noMove="1" noResize="1" noEditPoints="1" noAdjustHandles="1" noChangeArrowheads="1" noChangeShapeType="1" noTextEdit="1"/>
              </p:cNvSpPr>
              <p:nvPr/>
            </p:nvSpPr>
            <p:spPr>
              <a:xfrm>
                <a:off x="6234393" y="4259257"/>
                <a:ext cx="529697" cy="276999"/>
              </a:xfrm>
              <a:prstGeom prst="rect">
                <a:avLst/>
              </a:prstGeom>
              <a:blipFill>
                <a:blip r:embed="rId20"/>
                <a:stretch>
                  <a:fillRect l="-11905" t="-8696" r="-14286" b="-39130"/>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CFA8D91E-9117-9242-8668-F65EA4EADB99}"/>
              </a:ext>
            </a:extLst>
          </p:cNvPr>
          <p:cNvSpPr/>
          <p:nvPr/>
        </p:nvSpPr>
        <p:spPr>
          <a:xfrm>
            <a:off x="6205168" y="4264856"/>
            <a:ext cx="426498" cy="262886"/>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1275069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pPr algn="l"/>
            <a:r>
              <a:rPr lang="en-US" sz="3500" dirty="0">
                <a:solidFill>
                  <a:schemeClr val="bg1"/>
                </a:solidFill>
              </a:rPr>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76</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628651" y="2030375"/>
            <a:ext cx="1005403" cy="415498"/>
          </a:xfrm>
          <a:prstGeom prst="rect">
            <a:avLst/>
          </a:prstGeom>
          <a:noFill/>
        </p:spPr>
        <p:txBody>
          <a:bodyPr wrap="none" rtlCol="0">
            <a:spAutoFit/>
          </a:bodyPr>
          <a:lstStyle/>
          <a:p>
            <a:r>
              <a:rPr lang="en-US" sz="2100" dirty="0">
                <a:solidFill>
                  <a:schemeClr val="accent5">
                    <a:lumMod val="75000"/>
                  </a:schemeClr>
                </a:solidFill>
              </a:rPr>
              <a:t>Recall:</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628650" y="3036585"/>
                <a:ext cx="2850332" cy="415498"/>
              </a:xfrm>
              <a:prstGeom prst="rect">
                <a:avLst/>
              </a:prstGeom>
              <a:noFill/>
            </p:spPr>
            <p:txBody>
              <a:bodyPr wrap="none" rtlCol="0">
                <a:spAutoFit/>
              </a:bodyPr>
              <a:lstStyle/>
              <a:p>
                <a:r>
                  <a:rPr lang="en-US" sz="2100" dirty="0">
                    <a:solidFill>
                      <a:schemeClr val="accent5">
                        <a:lumMod val="75000"/>
                      </a:schemeClr>
                    </a:solidFill>
                  </a:rPr>
                  <a:t>Filter a graph signal </a:t>
                </a:r>
                <a14:m>
                  <m:oMath xmlns:m="http://schemas.openxmlformats.org/officeDocument/2006/math">
                    <m:r>
                      <a:rPr lang="en-US" sz="2100" i="1">
                        <a:solidFill>
                          <a:schemeClr val="accent5">
                            <a:lumMod val="75000"/>
                          </a:schemeClr>
                        </a:solidFill>
                        <a:latin typeface="Cambria Math" panose="02040503050406030204" pitchFamily="18" charset="0"/>
                      </a:rPr>
                      <m:t>𝑓</m:t>
                    </m:r>
                  </m:oMath>
                </a14:m>
                <a:r>
                  <a:rPr lang="en-US" sz="2100" dirty="0">
                    <a:solidFill>
                      <a:schemeClr val="accent5">
                        <a:lumMod val="75000"/>
                      </a:schemeClr>
                    </a:solidFill>
                  </a:rPr>
                  <a:t>:</a:t>
                </a:r>
                <a:endParaRPr lang="en-US" sz="21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628650" y="3036585"/>
                <a:ext cx="2850332" cy="415498"/>
              </a:xfrm>
              <a:prstGeom prst="rect">
                <a:avLst/>
              </a:prstGeom>
              <a:blipFill>
                <a:blip r:embed="rId2"/>
                <a:stretch>
                  <a:fillRect l="-2212" t="-9091" r="-132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211767" y="3666241"/>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211767" y="3666241"/>
                <a:ext cx="452438" cy="400050"/>
              </a:xfrm>
              <a:prstGeom prst="rect">
                <a:avLst/>
              </a:prstGeom>
              <a:blipFill>
                <a:blip r:embed="rId3"/>
                <a:stretch>
                  <a:fillRect b="-909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2532647" y="3681428"/>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2532647" y="3681428"/>
                <a:ext cx="452438" cy="400050"/>
              </a:xfrm>
              <a:prstGeom prst="rect">
                <a:avLst/>
              </a:prstGeom>
              <a:blipFill>
                <a:blip r:embed="rId4"/>
                <a:stretch>
                  <a:fillRect l="-15789" r="-10526" b="-588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3835728" y="3672896"/>
                <a:ext cx="1060783"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3835728" y="3672896"/>
                <a:ext cx="1060783" cy="400050"/>
              </a:xfrm>
              <a:prstGeom prst="rect">
                <a:avLst/>
              </a:prstGeom>
              <a:blipFill>
                <a:blip r:embed="rId5"/>
                <a:stretch>
                  <a:fillRect l="-1176" b="-588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5733287" y="3554574"/>
                <a:ext cx="1490150" cy="640631"/>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5733287" y="3554574"/>
                <a:ext cx="1490150" cy="640631"/>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1752634" y="3827785"/>
            <a:ext cx="729074"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3063452" y="3827785"/>
            <a:ext cx="715538"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4940678" y="3813299"/>
            <a:ext cx="748443"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1915587" y="3618842"/>
                <a:ext cx="466731"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05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1915587" y="3618842"/>
                <a:ext cx="466731" cy="270652"/>
              </a:xfrm>
              <a:prstGeom prst="rect">
                <a:avLst/>
              </a:prstGeom>
              <a:blipFill>
                <a:blip r:embed="rId7"/>
                <a:stretch>
                  <a:fillRect l="-10526" r="-1052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5085146" y="3597098"/>
                <a:ext cx="554895"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05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5085146" y="3597098"/>
                <a:ext cx="554895" cy="270652"/>
              </a:xfrm>
              <a:prstGeom prst="rect">
                <a:avLst/>
              </a:prstGeom>
              <a:blipFill>
                <a:blip r:embed="rId8"/>
                <a:stretch>
                  <a:fillRect l="-8889" r="-8889"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3228640" y="3617801"/>
                <a:ext cx="31489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050" i="1">
                              <a:latin typeface="Cambria Math" panose="02040503050406030204" pitchFamily="18" charset="0"/>
                            </a:rPr>
                          </m:ctrlPr>
                        </m:accPr>
                        <m:e>
                          <m:r>
                            <a:rPr lang="en-US" sz="1050" i="1">
                              <a:latin typeface="Cambria Math" panose="02040503050406030204" pitchFamily="18" charset="0"/>
                            </a:rPr>
                            <m:t>𝑔</m:t>
                          </m:r>
                        </m:e>
                      </m:acc>
                      <m:r>
                        <a:rPr lang="en-US" sz="1050" i="1">
                          <a:latin typeface="Cambria Math" panose="02040503050406030204" pitchFamily="18" charset="0"/>
                        </a:rPr>
                        <m:t>(</m:t>
                      </m:r>
                      <m:r>
                        <m:rPr>
                          <m:sty m:val="p"/>
                        </m:rPr>
                        <a:rPr lang="en-US" sz="1050">
                          <a:latin typeface="Cambria Math" panose="02040503050406030204" pitchFamily="18" charset="0"/>
                        </a:rPr>
                        <m:t>Λ</m:t>
                      </m:r>
                      <m:r>
                        <a:rPr lang="en-US" sz="1050" i="1">
                          <a:latin typeface="Cambria Math" panose="02040503050406030204" pitchFamily="18" charset="0"/>
                        </a:rPr>
                        <m:t>)</m:t>
                      </m:r>
                    </m:oMath>
                  </m:oMathPara>
                </a14:m>
                <a:endParaRPr lang="en-US" sz="105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3228640" y="3617801"/>
                <a:ext cx="314894" cy="161583"/>
              </a:xfrm>
              <a:prstGeom prst="rect">
                <a:avLst/>
              </a:prstGeom>
              <a:blipFill>
                <a:blip r:embed="rId9"/>
                <a:stretch>
                  <a:fillRect l="-8000" t="-21429" r="-16000" b="-2857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3204458" y="3931535"/>
            <a:ext cx="484428" cy="253916"/>
          </a:xfrm>
          <a:prstGeom prst="rect">
            <a:avLst/>
          </a:prstGeom>
          <a:noFill/>
        </p:spPr>
        <p:txBody>
          <a:bodyPr wrap="none" rtlCol="0">
            <a:spAutoFit/>
          </a:bodyPr>
          <a:lstStyle/>
          <a:p>
            <a:r>
              <a:rPr lang="en-US" sz="1050" dirty="0"/>
              <a:t>Filter</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2820181" y="2446481"/>
                <a:ext cx="1447448"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𝐺𝐹𝑇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r>
                        <a:rPr lang="en-US" i="1">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2820181" y="2446481"/>
                <a:ext cx="1447448" cy="292581"/>
              </a:xfrm>
              <a:prstGeom prst="rect">
                <a:avLst/>
              </a:prstGeom>
              <a:blipFill>
                <a:blip r:embed="rId10"/>
                <a:stretch>
                  <a:fillRect l="-3509" t="-16667" r="-5263"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5015694" y="2446481"/>
                <a:ext cx="1412823"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𝐼𝐺𝐹𝑇</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𝑈</m:t>
                      </m:r>
                      <m:acc>
                        <m:accPr>
                          <m:chr m:val="̂"/>
                          <m:ctrlPr>
                            <a:rPr lang="en-US" i="1">
                              <a:latin typeface="Cambria Math" panose="02040503050406030204" pitchFamily="18" charset="0"/>
                            </a:rPr>
                          </m:ctrlPr>
                        </m:accPr>
                        <m:e>
                          <m:r>
                            <a:rPr lang="en-US" i="1">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5015694" y="2446481"/>
                <a:ext cx="1412823" cy="292581"/>
              </a:xfrm>
              <a:prstGeom prst="rect">
                <a:avLst/>
              </a:prstGeom>
              <a:blipFill>
                <a:blip r:embed="rId11"/>
                <a:stretch>
                  <a:fillRect l="-3571" t="-16667" r="-4464" b="-375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1726161" y="3927378"/>
            <a:ext cx="906017" cy="253916"/>
          </a:xfrm>
          <a:prstGeom prst="rect">
            <a:avLst/>
          </a:prstGeom>
          <a:noFill/>
        </p:spPr>
        <p:txBody>
          <a:bodyPr wrap="none" rtlCol="0">
            <a:spAutoFit/>
          </a:bodyPr>
          <a:lstStyle/>
          <a:p>
            <a:r>
              <a:rPr lang="en-US" sz="105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4945654" y="3926388"/>
            <a:ext cx="904415" cy="253916"/>
          </a:xfrm>
          <a:prstGeom prst="rect">
            <a:avLst/>
          </a:prstGeom>
          <a:noFill/>
        </p:spPr>
        <p:txBody>
          <a:bodyPr wrap="none" rtlCol="0">
            <a:spAutoFit/>
          </a:bodyPr>
          <a:lstStyle/>
          <a:p>
            <a:r>
              <a:rPr lang="en-US" sz="105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2366764" y="4175918"/>
            <a:ext cx="889987" cy="253916"/>
          </a:xfrm>
          <a:prstGeom prst="rect">
            <a:avLst/>
          </a:prstGeom>
          <a:noFill/>
        </p:spPr>
        <p:txBody>
          <a:bodyPr wrap="none" rtlCol="0">
            <a:spAutoFit/>
          </a:bodyPr>
          <a:lstStyle/>
          <a:p>
            <a:r>
              <a:rPr lang="en-US" sz="105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3763358" y="4175327"/>
            <a:ext cx="1346844" cy="253916"/>
          </a:xfrm>
          <a:prstGeom prst="rect">
            <a:avLst/>
          </a:prstGeom>
          <a:noFill/>
        </p:spPr>
        <p:txBody>
          <a:bodyPr wrap="none" rtlCol="0">
            <a:spAutoFit/>
          </a:bodyPr>
          <a:lstStyle/>
          <a:p>
            <a:r>
              <a:rPr lang="en-US" sz="105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244965" y="4732066"/>
            <a:ext cx="2243597" cy="936743"/>
          </a:xfrm>
          <a:prstGeom prst="rect">
            <a:avLst/>
          </a:prstGeom>
        </p:spPr>
      </p:pic>
      <p:sp>
        <p:nvSpPr>
          <p:cNvPr id="33" name="Rectangle 32">
            <a:extLst>
              <a:ext uri="{FF2B5EF4-FFF2-40B4-BE49-F238E27FC236}">
                <a16:creationId xmlns:a16="http://schemas.microsoft.com/office/drawing/2014/main" id="{ABE021B8-BB2A-6C40-88D6-200DFDF88FE3}"/>
              </a:ext>
            </a:extLst>
          </p:cNvPr>
          <p:cNvSpPr/>
          <p:nvPr/>
        </p:nvSpPr>
        <p:spPr>
          <a:xfrm>
            <a:off x="6047427" y="3759194"/>
            <a:ext cx="709613" cy="276225"/>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Up-Down Arrow 33">
            <a:extLst>
              <a:ext uri="{FF2B5EF4-FFF2-40B4-BE49-F238E27FC236}">
                <a16:creationId xmlns:a16="http://schemas.microsoft.com/office/drawing/2014/main" id="{46382832-25E3-6149-AC49-F4CEA60F4AC7}"/>
              </a:ext>
            </a:extLst>
          </p:cNvPr>
          <p:cNvSpPr/>
          <p:nvPr/>
        </p:nvSpPr>
        <p:spPr>
          <a:xfrm>
            <a:off x="6360703" y="4035419"/>
            <a:ext cx="90488" cy="223838"/>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29B625-0E3C-3B4F-A9DD-5A9912A39DB8}"/>
                  </a:ext>
                </a:extLst>
              </p:cNvPr>
              <p:cNvSpPr txBox="1"/>
              <p:nvPr/>
            </p:nvSpPr>
            <p:spPr>
              <a:xfrm>
                <a:off x="6234393" y="4259257"/>
                <a:ext cx="52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3129B625-0E3C-3B4F-A9DD-5A9912A39DB8}"/>
                  </a:ext>
                </a:extLst>
              </p:cNvPr>
              <p:cNvSpPr txBox="1">
                <a:spLocks noRot="1" noChangeAspect="1" noMove="1" noResize="1" noEditPoints="1" noAdjustHandles="1" noChangeArrowheads="1" noChangeShapeType="1" noTextEdit="1"/>
              </p:cNvSpPr>
              <p:nvPr/>
            </p:nvSpPr>
            <p:spPr>
              <a:xfrm>
                <a:off x="6234393" y="4259257"/>
                <a:ext cx="529697" cy="276999"/>
              </a:xfrm>
              <a:prstGeom prst="rect">
                <a:avLst/>
              </a:prstGeom>
              <a:blipFill>
                <a:blip r:embed="rId13"/>
                <a:stretch>
                  <a:fillRect l="-11905" t="-8696" r="-14286" b="-39130"/>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CFA8D91E-9117-9242-8668-F65EA4EADB99}"/>
              </a:ext>
            </a:extLst>
          </p:cNvPr>
          <p:cNvSpPr/>
          <p:nvPr/>
        </p:nvSpPr>
        <p:spPr>
          <a:xfrm>
            <a:off x="6205168" y="4264856"/>
            <a:ext cx="426498" cy="262886"/>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779B761D-8AFA-CE41-8157-05E65BFDFE34}"/>
                  </a:ext>
                </a:extLst>
              </p:cNvPr>
              <p:cNvSpPr/>
              <p:nvPr/>
            </p:nvSpPr>
            <p:spPr>
              <a:xfrm>
                <a:off x="4858927" y="4919846"/>
                <a:ext cx="452438"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40" name="Rectangle 39">
                <a:extLst>
                  <a:ext uri="{FF2B5EF4-FFF2-40B4-BE49-F238E27FC236}">
                    <a16:creationId xmlns:a16="http://schemas.microsoft.com/office/drawing/2014/main" id="{779B761D-8AFA-CE41-8157-05E65BFDFE34}"/>
                  </a:ext>
                </a:extLst>
              </p:cNvPr>
              <p:cNvSpPr>
                <a:spLocks noRot="1" noChangeAspect="1" noMove="1" noResize="1" noEditPoints="1" noAdjustHandles="1" noChangeArrowheads="1" noChangeShapeType="1" noTextEdit="1"/>
              </p:cNvSpPr>
              <p:nvPr/>
            </p:nvSpPr>
            <p:spPr>
              <a:xfrm>
                <a:off x="4858927" y="4919846"/>
                <a:ext cx="452438" cy="400050"/>
              </a:xfrm>
              <a:prstGeom prst="rect">
                <a:avLst/>
              </a:prstGeom>
              <a:blipFill>
                <a:blip r:embed="rId14"/>
                <a:stretch>
                  <a:fillRect b="-5882"/>
                </a:stretch>
              </a:blipFill>
              <a:ln>
                <a:solidFill>
                  <a:schemeClr val="tx1"/>
                </a:solidFill>
              </a:ln>
            </p:spPr>
            <p:txBody>
              <a:bodyPr/>
              <a:lstStyle/>
              <a:p>
                <a:r>
                  <a:rPr lang="en-US">
                    <a:noFill/>
                  </a:rPr>
                  <a:t> </a:t>
                </a:r>
              </a:p>
            </p:txBody>
          </p:sp>
        </mc:Fallback>
      </mc:AlternateContent>
      <p:sp>
        <p:nvSpPr>
          <p:cNvPr id="42" name="Right Arrow 41">
            <a:extLst>
              <a:ext uri="{FF2B5EF4-FFF2-40B4-BE49-F238E27FC236}">
                <a16:creationId xmlns:a16="http://schemas.microsoft.com/office/drawing/2014/main" id="{656E6F61-2FB9-C149-A664-424616B78F2F}"/>
              </a:ext>
            </a:extLst>
          </p:cNvPr>
          <p:cNvSpPr/>
          <p:nvPr/>
        </p:nvSpPr>
        <p:spPr>
          <a:xfrm>
            <a:off x="5476951" y="5053242"/>
            <a:ext cx="729074" cy="11924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84BB801-1D7B-D249-8EB4-1166F0DF42BA}"/>
              </a:ext>
            </a:extLst>
          </p:cNvPr>
          <p:cNvSpPr txBox="1"/>
          <p:nvPr/>
        </p:nvSpPr>
        <p:spPr>
          <a:xfrm>
            <a:off x="5548138" y="5162354"/>
            <a:ext cx="665567" cy="253916"/>
          </a:xfrm>
          <a:prstGeom prst="rect">
            <a:avLst/>
          </a:prstGeom>
          <a:noFill/>
        </p:spPr>
        <p:txBody>
          <a:bodyPr wrap="none" rtlCol="0">
            <a:spAutoFit/>
          </a:bodyPr>
          <a:lstStyle/>
          <a:p>
            <a:r>
              <a:rPr lang="en-US" sz="1050" dirty="0"/>
              <a:t>Filtering</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5550A81-3794-C544-9D20-A749F0B5C093}"/>
                  </a:ext>
                </a:extLst>
              </p:cNvPr>
              <p:cNvSpPr/>
              <p:nvPr/>
            </p:nvSpPr>
            <p:spPr>
              <a:xfrm>
                <a:off x="6360703" y="4919846"/>
                <a:ext cx="762813" cy="40005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44" name="Rectangle 43">
                <a:extLst>
                  <a:ext uri="{FF2B5EF4-FFF2-40B4-BE49-F238E27FC236}">
                    <a16:creationId xmlns:a16="http://schemas.microsoft.com/office/drawing/2014/main" id="{C5550A81-3794-C544-9D20-A749F0B5C093}"/>
                  </a:ext>
                </a:extLst>
              </p:cNvPr>
              <p:cNvSpPr>
                <a:spLocks noRot="1" noChangeAspect="1" noMove="1" noResize="1" noEditPoints="1" noAdjustHandles="1" noChangeArrowheads="1" noChangeShapeType="1" noTextEdit="1"/>
              </p:cNvSpPr>
              <p:nvPr/>
            </p:nvSpPr>
            <p:spPr>
              <a:xfrm>
                <a:off x="6360703" y="4919846"/>
                <a:ext cx="762813" cy="400050"/>
              </a:xfrm>
              <a:prstGeom prst="rect">
                <a:avLst/>
              </a:prstGeom>
              <a:blipFill>
                <a:blip r:embed="rId15"/>
                <a:stretch>
                  <a:fillRect l="-3226" b="-5882"/>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4425235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pPr algn="l"/>
            <a:r>
              <a:rPr lang="en-US" dirty="0">
                <a:solidFill>
                  <a:schemeClr val="bg1"/>
                </a:solidFill>
              </a:rPr>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77</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628650" y="1929058"/>
            <a:ext cx="3143809" cy="415498"/>
          </a:xfrm>
          <a:prstGeom prst="rect">
            <a:avLst/>
          </a:prstGeom>
          <a:noFill/>
        </p:spPr>
        <p:txBody>
          <a:bodyPr wrap="none" rtlCol="0">
            <a:spAutoFit/>
          </a:bodyPr>
          <a:lstStyle/>
          <a:p>
            <a:r>
              <a:rPr lang="en-US" sz="2100" dirty="0">
                <a:solidFill>
                  <a:schemeClr val="accent5">
                    <a:lumMod val="75000"/>
                  </a:schemeClr>
                </a:solidFill>
              </a:rPr>
              <a:t>How to design the filter? </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628650" y="2321473"/>
                <a:ext cx="4329840" cy="415498"/>
              </a:xfrm>
              <a:prstGeom prst="rect">
                <a:avLst/>
              </a:prstGeom>
              <a:noFill/>
            </p:spPr>
            <p:txBody>
              <a:bodyPr wrap="none" rtlCol="0">
                <a:spAutoFit/>
              </a:bodyPr>
              <a:lstStyle/>
              <a:p>
                <a:r>
                  <a:rPr lang="en-US" sz="2100" dirty="0"/>
                  <a:t>Data-driven! Learn </a:t>
                </a:r>
                <a14:m>
                  <m:oMath xmlns:m="http://schemas.openxmlformats.org/officeDocument/2006/math">
                    <m:acc>
                      <m:accPr>
                        <m:chr m:val="̂"/>
                        <m:ctrlPr>
                          <a:rPr lang="en-US" sz="2100" i="1">
                            <a:latin typeface="Cambria Math" panose="02040503050406030204" pitchFamily="18" charset="0"/>
                          </a:rPr>
                        </m:ctrlPr>
                      </m:accPr>
                      <m:e>
                        <m:r>
                          <a:rPr lang="en-US" sz="2100" i="1">
                            <a:latin typeface="Cambria Math" panose="02040503050406030204" pitchFamily="18" charset="0"/>
                          </a:rPr>
                          <m:t>𝑔</m:t>
                        </m:r>
                      </m:e>
                    </m:acc>
                    <m:r>
                      <a:rPr lang="en-US" sz="2100" i="1" dirty="0">
                        <a:latin typeface="Cambria Math" panose="02040503050406030204" pitchFamily="18" charset="0"/>
                      </a:rPr>
                      <m:t>(</m:t>
                    </m:r>
                    <m:r>
                      <m:rPr>
                        <m:sty m:val="p"/>
                      </m:rPr>
                      <a:rPr lang="en-US" sz="2100" dirty="0">
                        <a:latin typeface="Cambria Math" panose="02040503050406030204" pitchFamily="18" charset="0"/>
                      </a:rPr>
                      <m:t>Λ</m:t>
                    </m:r>
                    <m:r>
                      <a:rPr lang="en-US" sz="2100" i="1" dirty="0">
                        <a:latin typeface="Cambria Math" panose="02040503050406030204" pitchFamily="18" charset="0"/>
                      </a:rPr>
                      <m:t>)</m:t>
                    </m:r>
                  </m:oMath>
                </a14:m>
                <a:r>
                  <a:rPr lang="en-US" sz="21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628650" y="2321473"/>
                <a:ext cx="4329840" cy="415498"/>
              </a:xfrm>
              <a:prstGeom prst="rect">
                <a:avLst/>
              </a:prstGeom>
              <a:blipFill>
                <a:blip r:embed="rId2"/>
                <a:stretch>
                  <a:fillRect l="-1462" t="-5882" r="-585" b="-264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628650" y="2785231"/>
            <a:ext cx="4887877" cy="738664"/>
          </a:xfrm>
          <a:prstGeom prst="rect">
            <a:avLst/>
          </a:prstGeom>
          <a:noFill/>
        </p:spPr>
        <p:txBody>
          <a:bodyPr wrap="none" rtlCol="0">
            <a:spAutoFit/>
          </a:bodyPr>
          <a:lstStyle/>
          <a:p>
            <a:r>
              <a:rPr lang="en-US" sz="2100" dirty="0">
                <a:solidFill>
                  <a:schemeClr val="accent5">
                    <a:lumMod val="75000"/>
                  </a:schemeClr>
                </a:solidFill>
              </a:rPr>
              <a:t>How to deal with multi-channel signals?</a:t>
            </a:r>
            <a:endParaRPr lang="en-US" sz="2100" i="1" dirty="0">
              <a:solidFill>
                <a:schemeClr val="accent5"/>
              </a:solidFill>
              <a:latin typeface="Cambria Math" panose="02040503050406030204" pitchFamily="18" charset="0"/>
            </a:endParaRPr>
          </a:p>
          <a:p>
            <a:r>
              <a:rPr lang="en-US" sz="2100" dirty="0">
                <a:solidFill>
                  <a:schemeClr val="accent5">
                    <a:lumMod val="75000"/>
                  </a:schemeClr>
                </a:solidFill>
              </a:rPr>
              <a:t> </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2919721" y="3544700"/>
                <a:ext cx="3207994" cy="374270"/>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i="1">
                            <a:latin typeface="Cambria Math" panose="02040503050406030204" pitchFamily="18" charset="0"/>
                          </a:rPr>
                          <m:t>𝑖𝑛</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𝑁</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i="1">
                            <a:latin typeface="Cambria Math" panose="02040503050406030204" pitchFamily="18" charset="0"/>
                          </a:rPr>
                          <m:t>𝑜𝑢𝑡</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𝑁</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sup>
                    </m:sSup>
                  </m:oMath>
                </a14:m>
                <a:r>
                  <a:rPr lang="en-US" dirty="0"/>
                  <a:t>. </a:t>
                </a:r>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2919721" y="3544700"/>
                <a:ext cx="3207994" cy="374270"/>
              </a:xfrm>
              <a:prstGeom prst="rect">
                <a:avLst/>
              </a:prstGeom>
              <a:blipFill>
                <a:blip r:embed="rId3"/>
                <a:stretch>
                  <a:fillRect t="-6452" r="-787" b="-2258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6704935" y="3026534"/>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6579073" y="3026530"/>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6461092" y="3026563"/>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6334909" y="3026532"/>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6704935" y="3163010"/>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6579073" y="3163006"/>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6461092" y="3163039"/>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6334909" y="3163008"/>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6704935" y="3294179"/>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6461092" y="3294208"/>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6334909" y="3294177"/>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6583013" y="3292267"/>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6705069" y="3433405"/>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6579206" y="3433401"/>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6461225" y="3433434"/>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6335043" y="3433403"/>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6704935" y="3574677"/>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6579073" y="3574672"/>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6461092" y="3574705"/>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6334909" y="3574675"/>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6704935" y="3711153"/>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6579073" y="3711148"/>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6461092" y="3711181"/>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6334909" y="3711151"/>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6704935" y="3842322"/>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6461092" y="3842350"/>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6334909" y="3842320"/>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6583013" y="3840410"/>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6705069" y="3981548"/>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6579206" y="3981544"/>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6461225" y="3981577"/>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6335043" y="3981546"/>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8272006" y="3027043"/>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8154025" y="3027076"/>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8027843" y="3027045"/>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8272006" y="3163519"/>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8154025" y="3163552"/>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8027843" y="3163521"/>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8154025" y="3294721"/>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8027843" y="3294690"/>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8275947" y="3292780"/>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8272140" y="3433914"/>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8154159" y="3433947"/>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8027977" y="3433916"/>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8272006" y="3575185"/>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8154025" y="3575218"/>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8027843" y="3575188"/>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8272006" y="3711661"/>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8154025" y="3711694"/>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8027843" y="3711664"/>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8154025" y="3842863"/>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8027843" y="3842833"/>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8275947" y="3840923"/>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8272140" y="3982057"/>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8154159" y="3982090"/>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8027977" y="3982059"/>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7244117" y="2180322"/>
            <a:ext cx="513" cy="1692934"/>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7307224" y="2243428"/>
            <a:ext cx="482" cy="156675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7366198" y="2302402"/>
            <a:ext cx="515" cy="1448771"/>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7429131" y="2365336"/>
            <a:ext cx="511" cy="1322908"/>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628650" y="4297748"/>
            <a:ext cx="6440011" cy="738664"/>
          </a:xfrm>
          <a:prstGeom prst="rect">
            <a:avLst/>
          </a:prstGeom>
          <a:noFill/>
        </p:spPr>
        <p:txBody>
          <a:bodyPr wrap="square" rtlCol="0">
            <a:spAutoFit/>
          </a:bodyPr>
          <a:lstStyle/>
          <a:p>
            <a:r>
              <a:rPr lang="en-US" sz="2100" dirty="0"/>
              <a:t>Each input channel contributes to each output channel </a:t>
            </a:r>
          </a:p>
        </p:txBody>
      </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06C35397-109B-5649-9E90-9E6F76C7A979}"/>
                  </a:ext>
                </a:extLst>
              </p:cNvPr>
              <p:cNvSpPr/>
              <p:nvPr/>
            </p:nvSpPr>
            <p:spPr>
              <a:xfrm>
                <a:off x="1155514" y="4865386"/>
                <a:ext cx="4443396" cy="9081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i="1">
                              <a:latin typeface="Cambria Math" panose="02040503050406030204" pitchFamily="18" charset="0"/>
                            </a:rPr>
                            <m:t>𝑜𝑢𝑡</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𝑖</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up>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e>
                            <m:sub>
                              <m:r>
                                <a:rPr lang="en-US" i="1" dirty="0">
                                  <a:latin typeface="Cambria Math" panose="02040503050406030204" pitchFamily="18" charset="0"/>
                                </a:rPr>
                                <m:t>𝑖𝑗</m:t>
                              </m:r>
                            </m:sub>
                          </m:sSub>
                          <m:d>
                            <m:dPr>
                              <m:ctrlPr>
                                <a:rPr lang="en-US" i="1" dirty="0">
                                  <a:latin typeface="Cambria Math" panose="02040503050406030204" pitchFamily="18" charset="0"/>
                                </a:rPr>
                              </m:ctrlPr>
                            </m:dPr>
                            <m:e>
                              <m:r>
                                <a:rPr lang="en-US" b="1" i="1" dirty="0">
                                  <a:latin typeface="Cambria Math" panose="02040503050406030204" pitchFamily="18" charset="0"/>
                                </a:rPr>
                                <m:t>𝐋</m:t>
                              </m:r>
                            </m:e>
                          </m:d>
                          <m:sSub>
                            <m:sSubPr>
                              <m:ctrlPr>
                                <a:rPr lang="en-US" i="1" dirty="0">
                                  <a:latin typeface="Cambria Math" panose="02040503050406030204" pitchFamily="18" charset="0"/>
                                </a:rPr>
                              </m:ctrlPr>
                            </m:sSubPr>
                            <m:e>
                              <m:r>
                                <a:rPr lang="en-US" b="1" i="1" dirty="0">
                                  <a:latin typeface="Cambria Math" panose="02040503050406030204" pitchFamily="18" charset="0"/>
                                </a:rPr>
                                <m:t>𝑭</m:t>
                              </m:r>
                            </m:e>
                            <m:sub>
                              <m:r>
                                <a:rPr lang="en-US" i="1" dirty="0">
                                  <a:latin typeface="Cambria Math" panose="02040503050406030204" pitchFamily="18" charset="0"/>
                                </a:rPr>
                                <m:t>𝑖𝑛</m:t>
                              </m:r>
                            </m:sub>
                          </m:sSub>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r>
                                <a:rPr lang="en-US" i="1" dirty="0">
                                  <a:latin typeface="Cambria Math" panose="02040503050406030204" pitchFamily="18" charset="0"/>
                                </a:rPr>
                                <m:t>𝑗</m:t>
                              </m:r>
                            </m:e>
                          </m:d>
                          <m:r>
                            <a:rPr lang="en-US" i="1" dirty="0">
                              <a:latin typeface="Cambria Math" panose="02040503050406030204" pitchFamily="18" charset="0"/>
                            </a:rPr>
                            <m:t>     </m:t>
                          </m:r>
                          <m:r>
                            <a:rPr lang="en-US" i="1" dirty="0">
                              <a:latin typeface="Cambria Math" panose="02040503050406030204" pitchFamily="18" charset="0"/>
                            </a:rPr>
                            <m:t>𝑖</m:t>
                          </m:r>
                          <m:r>
                            <a:rPr lang="en-US" i="1" dirty="0">
                              <a:latin typeface="Cambria Math" panose="02040503050406030204" pitchFamily="18" charset="0"/>
                            </a:rPr>
                            <m:t>=1,…</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2</m:t>
                              </m:r>
                            </m:sub>
                          </m:sSub>
                        </m:e>
                      </m:nary>
                    </m:oMath>
                  </m:oMathPara>
                </a14:m>
                <a:endParaRPr lang="en-US" dirty="0"/>
              </a:p>
            </p:txBody>
          </p:sp>
        </mc:Choice>
        <mc:Fallback xmlns="">
          <p:sp>
            <p:nvSpPr>
              <p:cNvPr id="89" name="Rectangle 88">
                <a:extLst>
                  <a:ext uri="{FF2B5EF4-FFF2-40B4-BE49-F238E27FC236}">
                    <a16:creationId xmlns:a16="http://schemas.microsoft.com/office/drawing/2014/main" id="{06C35397-109B-5649-9E90-9E6F76C7A979}"/>
                  </a:ext>
                </a:extLst>
              </p:cNvPr>
              <p:cNvSpPr>
                <a:spLocks noRot="1" noChangeAspect="1" noMove="1" noResize="1" noEditPoints="1" noAdjustHandles="1" noChangeArrowheads="1" noChangeShapeType="1" noTextEdit="1"/>
              </p:cNvSpPr>
              <p:nvPr/>
            </p:nvSpPr>
            <p:spPr>
              <a:xfrm>
                <a:off x="1155514" y="4865386"/>
                <a:ext cx="4443396" cy="908197"/>
              </a:xfrm>
              <a:prstGeom prst="rect">
                <a:avLst/>
              </a:prstGeom>
              <a:blipFill>
                <a:blip r:embed="rId4"/>
                <a:stretch>
                  <a:fillRect t="-91667" b="-140278"/>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58F3C36F-270F-5E4F-A062-A7FC98D580E1}"/>
              </a:ext>
            </a:extLst>
          </p:cNvPr>
          <p:cNvSpPr/>
          <p:nvPr/>
        </p:nvSpPr>
        <p:spPr>
          <a:xfrm>
            <a:off x="7082382" y="3511678"/>
            <a:ext cx="582562" cy="19947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4C4EE5AE-D59C-5C42-96FA-688335279942}"/>
              </a:ext>
            </a:extLst>
          </p:cNvPr>
          <p:cNvCxnSpPr>
            <a:cxnSpLocks/>
          </p:cNvCxnSpPr>
          <p:nvPr/>
        </p:nvCxnSpPr>
        <p:spPr>
          <a:xfrm>
            <a:off x="2750704" y="5500074"/>
            <a:ext cx="144521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DBB0ACC-3934-BA4B-9E1E-96A9D39F1EE9}"/>
              </a:ext>
            </a:extLst>
          </p:cNvPr>
          <p:cNvSpPr txBox="1"/>
          <p:nvPr/>
        </p:nvSpPr>
        <p:spPr>
          <a:xfrm>
            <a:off x="2919533" y="5487100"/>
            <a:ext cx="3111749" cy="415498"/>
          </a:xfrm>
          <a:prstGeom prst="rect">
            <a:avLst/>
          </a:prstGeom>
          <a:noFill/>
        </p:spPr>
        <p:txBody>
          <a:bodyPr wrap="none" rtlCol="0">
            <a:spAutoFit/>
          </a:bodyPr>
          <a:lstStyle/>
          <a:p>
            <a:r>
              <a:rPr lang="en-US" sz="2100" dirty="0">
                <a:solidFill>
                  <a:schemeClr val="accent6">
                    <a:lumMod val="50000"/>
                  </a:schemeClr>
                </a:solidFill>
              </a:rPr>
              <a:t>Filter each input channel</a:t>
            </a:r>
            <a:endParaRPr lang="en-US"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C59B73C-773E-A348-839D-777750E994AE}"/>
                  </a:ext>
                </a:extLst>
              </p:cNvPr>
              <p:cNvSpPr txBox="1"/>
              <p:nvPr/>
            </p:nvSpPr>
            <p:spPr>
              <a:xfrm>
                <a:off x="5935098" y="4898538"/>
                <a:ext cx="2988575" cy="523220"/>
              </a:xfrm>
              <a:prstGeom prst="rect">
                <a:avLst/>
              </a:prstGeom>
              <a:noFill/>
            </p:spPr>
            <p:txBody>
              <a:bodyPr wrap="none" rtlCol="0">
                <a:spAutoFit/>
              </a:bodyPr>
              <a:lstStyle/>
              <a:p>
                <a:r>
                  <a:rPr lang="en-US" sz="2800" b="0" dirty="0">
                    <a:solidFill>
                      <a:schemeClr val="accent6">
                        <a:lumMod val="50000"/>
                      </a:schemeClr>
                    </a:solidFill>
                  </a:rPr>
                  <a:t>Learn </a:t>
                </a:r>
                <a14:m>
                  <m:oMath xmlns:m="http://schemas.openxmlformats.org/officeDocument/2006/math">
                    <m:sSub>
                      <m:sSubPr>
                        <m:ctrlPr>
                          <a:rPr lang="en-US" sz="2800" b="0" i="1" smtClean="0">
                            <a:solidFill>
                              <a:schemeClr val="accent6">
                                <a:lumMod val="50000"/>
                              </a:schemeClr>
                            </a:solidFill>
                            <a:latin typeface="Cambria Math" panose="02040503050406030204" pitchFamily="18" charset="0"/>
                          </a:rPr>
                        </m:ctrlPr>
                      </m:sSubPr>
                      <m:e>
                        <m:r>
                          <a:rPr lang="en-US" sz="2800" b="0" i="1" smtClean="0">
                            <a:solidFill>
                              <a:schemeClr val="accent6">
                                <a:lumMod val="50000"/>
                              </a:schemeClr>
                            </a:solidFill>
                            <a:latin typeface="Cambria Math" panose="02040503050406030204" pitchFamily="18" charset="0"/>
                          </a:rPr>
                          <m:t>𝑑</m:t>
                        </m:r>
                      </m:e>
                      <m:sub>
                        <m:r>
                          <a:rPr lang="en-US" sz="2800" b="0" i="1" smtClean="0">
                            <a:solidFill>
                              <a:schemeClr val="accent6">
                                <a:lumMod val="50000"/>
                              </a:schemeClr>
                            </a:solidFill>
                            <a:latin typeface="Cambria Math" panose="02040503050406030204" pitchFamily="18" charset="0"/>
                          </a:rPr>
                          <m:t>2</m:t>
                        </m:r>
                      </m:sub>
                    </m:sSub>
                    <m:r>
                      <a:rPr lang="en-US" sz="2800" b="0" i="1" smtClean="0">
                        <a:solidFill>
                          <a:schemeClr val="accent6">
                            <a:lumMod val="50000"/>
                          </a:schemeClr>
                        </a:solidFill>
                        <a:latin typeface="Cambria Math" panose="02040503050406030204" pitchFamily="18" charset="0"/>
                      </a:rPr>
                      <m:t>×</m:t>
                    </m:r>
                    <m:sSub>
                      <m:sSubPr>
                        <m:ctrlPr>
                          <a:rPr lang="en-US" sz="2800" b="0" i="1" smtClean="0">
                            <a:solidFill>
                              <a:schemeClr val="accent6">
                                <a:lumMod val="50000"/>
                              </a:schemeClr>
                            </a:solidFill>
                            <a:latin typeface="Cambria Math" panose="02040503050406030204" pitchFamily="18" charset="0"/>
                          </a:rPr>
                        </m:ctrlPr>
                      </m:sSubPr>
                      <m:e>
                        <m:r>
                          <a:rPr lang="en-US" sz="2800" b="0" i="1" smtClean="0">
                            <a:solidFill>
                              <a:schemeClr val="accent6">
                                <a:lumMod val="50000"/>
                              </a:schemeClr>
                            </a:solidFill>
                            <a:latin typeface="Cambria Math" panose="02040503050406030204" pitchFamily="18" charset="0"/>
                          </a:rPr>
                          <m:t>𝑑</m:t>
                        </m:r>
                      </m:e>
                      <m:sub>
                        <m:r>
                          <a:rPr lang="en-US" sz="2800" b="0" i="1" smtClean="0">
                            <a:solidFill>
                              <a:schemeClr val="accent6">
                                <a:lumMod val="50000"/>
                              </a:schemeClr>
                            </a:solidFill>
                            <a:latin typeface="Cambria Math" panose="02040503050406030204" pitchFamily="18" charset="0"/>
                          </a:rPr>
                          <m:t>1</m:t>
                        </m:r>
                      </m:sub>
                    </m:sSub>
                  </m:oMath>
                </a14:m>
                <a:r>
                  <a:rPr lang="en-US" sz="2800" dirty="0">
                    <a:solidFill>
                      <a:schemeClr val="accent6">
                        <a:lumMod val="50000"/>
                      </a:schemeClr>
                    </a:solidFill>
                  </a:rPr>
                  <a:t> filters</a:t>
                </a:r>
                <a:endParaRPr lang="en-US" dirty="0">
                  <a:solidFill>
                    <a:schemeClr val="accent6">
                      <a:lumMod val="50000"/>
                    </a:schemeClr>
                  </a:solidFill>
                </a:endParaRPr>
              </a:p>
            </p:txBody>
          </p:sp>
        </mc:Choice>
        <mc:Fallback xmlns="">
          <p:sp>
            <p:nvSpPr>
              <p:cNvPr id="73" name="TextBox 72">
                <a:extLst>
                  <a:ext uri="{FF2B5EF4-FFF2-40B4-BE49-F238E27FC236}">
                    <a16:creationId xmlns:a16="http://schemas.microsoft.com/office/drawing/2014/main" id="{0C59B73C-773E-A348-839D-777750E994AE}"/>
                  </a:ext>
                </a:extLst>
              </p:cNvPr>
              <p:cNvSpPr txBox="1">
                <a:spLocks noRot="1" noChangeAspect="1" noMove="1" noResize="1" noEditPoints="1" noAdjustHandles="1" noChangeArrowheads="1" noChangeShapeType="1" noTextEdit="1"/>
              </p:cNvSpPr>
              <p:nvPr/>
            </p:nvSpPr>
            <p:spPr>
              <a:xfrm>
                <a:off x="5935098" y="4898538"/>
                <a:ext cx="2988575" cy="523220"/>
              </a:xfrm>
              <a:prstGeom prst="rect">
                <a:avLst/>
              </a:prstGeom>
              <a:blipFill>
                <a:blip r:embed="rId5"/>
                <a:stretch>
                  <a:fillRect l="-4237" t="-11905" r="-8898" b="-30952"/>
                </a:stretch>
              </a:blipFill>
            </p:spPr>
            <p:txBody>
              <a:bodyPr/>
              <a:lstStyle/>
              <a:p>
                <a:r>
                  <a:rPr lang="en-US">
                    <a:noFill/>
                  </a:rPr>
                  <a:t> </a:t>
                </a:r>
              </a:p>
            </p:txBody>
          </p:sp>
        </mc:Fallback>
      </mc:AlternateContent>
    </p:spTree>
    <p:extLst>
      <p:ext uri="{BB962C8B-B14F-4D97-AF65-F5344CB8AC3E}">
        <p14:creationId xmlns:p14="http://schemas.microsoft.com/office/powerpoint/2010/main" val="257455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linds(horizontal)">
                                      <p:cBhvr>
                                        <p:cTn id="46" dur="500"/>
                                        <p:tgtEl>
                                          <p:spTgt spid="16"/>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linds(horizontal)">
                                      <p:cBhvr>
                                        <p:cTn id="49" dur="500"/>
                                        <p:tgtEl>
                                          <p:spTgt spid="17"/>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linds(horizontal)">
                                      <p:cBhvr>
                                        <p:cTn id="58" dur="500"/>
                                        <p:tgtEl>
                                          <p:spTgt spid="2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linds(horizontal)">
                                      <p:cBhvr>
                                        <p:cTn id="61" dur="500"/>
                                        <p:tgtEl>
                                          <p:spTgt spid="2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blinds(horizontal)">
                                      <p:cBhvr>
                                        <p:cTn id="64" dur="500"/>
                                        <p:tgtEl>
                                          <p:spTgt spid="22"/>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linds(horizontal)">
                                      <p:cBhvr>
                                        <p:cTn id="67" dur="500"/>
                                        <p:tgtEl>
                                          <p:spTgt spid="23"/>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linds(horizontal)">
                                      <p:cBhvr>
                                        <p:cTn id="70" dur="500"/>
                                        <p:tgtEl>
                                          <p:spTgt spid="24"/>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linds(horizontal)">
                                      <p:cBhvr>
                                        <p:cTn id="73" dur="500"/>
                                        <p:tgtEl>
                                          <p:spTgt spid="25"/>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blinds(horizontal)">
                                      <p:cBhvr>
                                        <p:cTn id="76" dur="500"/>
                                        <p:tgtEl>
                                          <p:spTgt spid="26"/>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blinds(horizontal)">
                                      <p:cBhvr>
                                        <p:cTn id="79" dur="500"/>
                                        <p:tgtEl>
                                          <p:spTgt spid="27"/>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linds(horizontal)">
                                      <p:cBhvr>
                                        <p:cTn id="82" dur="500"/>
                                        <p:tgtEl>
                                          <p:spTgt spid="28"/>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blinds(horizontal)">
                                      <p:cBhvr>
                                        <p:cTn id="85" dur="500"/>
                                        <p:tgtEl>
                                          <p:spTgt spid="29"/>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blinds(horizontal)">
                                      <p:cBhvr>
                                        <p:cTn id="88" dur="500"/>
                                        <p:tgtEl>
                                          <p:spTgt spid="30"/>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blinds(horizontal)">
                                      <p:cBhvr>
                                        <p:cTn id="91" dur="500"/>
                                        <p:tgtEl>
                                          <p:spTgt spid="31"/>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blinds(horizontal)">
                                      <p:cBhvr>
                                        <p:cTn id="94" dur="500"/>
                                        <p:tgtEl>
                                          <p:spTgt spid="32"/>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blinds(horizontal)">
                                      <p:cBhvr>
                                        <p:cTn id="97" dur="500"/>
                                        <p:tgtEl>
                                          <p:spTgt spid="33"/>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blinds(horizontal)">
                                      <p:cBhvr>
                                        <p:cTn id="100" dur="500"/>
                                        <p:tgtEl>
                                          <p:spTgt spid="34"/>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blinds(horizontal)">
                                      <p:cBhvr>
                                        <p:cTn id="103" dur="500"/>
                                        <p:tgtEl>
                                          <p:spTgt spid="35"/>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blinds(horizontal)">
                                      <p:cBhvr>
                                        <p:cTn id="106" dur="500"/>
                                        <p:tgtEl>
                                          <p:spTgt spid="36"/>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blinds(horizontal)">
                                      <p:cBhvr>
                                        <p:cTn id="109" dur="500"/>
                                        <p:tgtEl>
                                          <p:spTgt spid="37"/>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blinds(horizontal)">
                                      <p:cBhvr>
                                        <p:cTn id="112" dur="500"/>
                                        <p:tgtEl>
                                          <p:spTgt spid="38"/>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blinds(horizontal)">
                                      <p:cBhvr>
                                        <p:cTn id="115" dur="500"/>
                                        <p:tgtEl>
                                          <p:spTgt spid="39"/>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blinds(horizontal)">
                                      <p:cBhvr>
                                        <p:cTn id="118" dur="500"/>
                                        <p:tgtEl>
                                          <p:spTgt spid="41"/>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blinds(horizontal)">
                                      <p:cBhvr>
                                        <p:cTn id="121" dur="500"/>
                                        <p:tgtEl>
                                          <p:spTgt spid="42"/>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blinds(horizontal)">
                                      <p:cBhvr>
                                        <p:cTn id="124" dur="500"/>
                                        <p:tgtEl>
                                          <p:spTgt spid="43"/>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blinds(horizontal)">
                                      <p:cBhvr>
                                        <p:cTn id="127" dur="500"/>
                                        <p:tgtEl>
                                          <p:spTgt spid="45"/>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46"/>
                                        </p:tgtEl>
                                        <p:attrNameLst>
                                          <p:attrName>style.visibility</p:attrName>
                                        </p:attrNameLst>
                                      </p:cBhvr>
                                      <p:to>
                                        <p:strVal val="visible"/>
                                      </p:to>
                                    </p:set>
                                    <p:animEffect transition="in" filter="blinds(horizontal)">
                                      <p:cBhvr>
                                        <p:cTn id="130" dur="500"/>
                                        <p:tgtEl>
                                          <p:spTgt spid="46"/>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blinds(horizontal)">
                                      <p:cBhvr>
                                        <p:cTn id="133" dur="500"/>
                                        <p:tgtEl>
                                          <p:spTgt spid="47"/>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blinds(horizontal)">
                                      <p:cBhvr>
                                        <p:cTn id="136" dur="500"/>
                                        <p:tgtEl>
                                          <p:spTgt spid="49"/>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animEffect transition="in" filter="blinds(horizontal)">
                                      <p:cBhvr>
                                        <p:cTn id="139" dur="500"/>
                                        <p:tgtEl>
                                          <p:spTgt spid="50"/>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51"/>
                                        </p:tgtEl>
                                        <p:attrNameLst>
                                          <p:attrName>style.visibility</p:attrName>
                                        </p:attrNameLst>
                                      </p:cBhvr>
                                      <p:to>
                                        <p:strVal val="visible"/>
                                      </p:to>
                                    </p:set>
                                    <p:animEffect transition="in" filter="blinds(horizontal)">
                                      <p:cBhvr>
                                        <p:cTn id="142" dur="500"/>
                                        <p:tgtEl>
                                          <p:spTgt spid="51"/>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blinds(horizontal)">
                                      <p:cBhvr>
                                        <p:cTn id="145" dur="500"/>
                                        <p:tgtEl>
                                          <p:spTgt spid="53"/>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blinds(horizontal)">
                                      <p:cBhvr>
                                        <p:cTn id="148" dur="500"/>
                                        <p:tgtEl>
                                          <p:spTgt spid="54"/>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blinds(horizontal)">
                                      <p:cBhvr>
                                        <p:cTn id="151" dur="500"/>
                                        <p:tgtEl>
                                          <p:spTgt spid="55"/>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blinds(horizontal)">
                                      <p:cBhvr>
                                        <p:cTn id="154" dur="500"/>
                                        <p:tgtEl>
                                          <p:spTgt spid="57"/>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blinds(horizontal)">
                                      <p:cBhvr>
                                        <p:cTn id="157" dur="500"/>
                                        <p:tgtEl>
                                          <p:spTgt spid="58"/>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blinds(horizontal)">
                                      <p:cBhvr>
                                        <p:cTn id="160" dur="500"/>
                                        <p:tgtEl>
                                          <p:spTgt spid="59"/>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61"/>
                                        </p:tgtEl>
                                        <p:attrNameLst>
                                          <p:attrName>style.visibility</p:attrName>
                                        </p:attrNameLst>
                                      </p:cBhvr>
                                      <p:to>
                                        <p:strVal val="visible"/>
                                      </p:to>
                                    </p:set>
                                    <p:animEffect transition="in" filter="blinds(horizontal)">
                                      <p:cBhvr>
                                        <p:cTn id="163" dur="500"/>
                                        <p:tgtEl>
                                          <p:spTgt spid="61"/>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blinds(horizontal)">
                                      <p:cBhvr>
                                        <p:cTn id="166" dur="500"/>
                                        <p:tgtEl>
                                          <p:spTgt spid="62"/>
                                        </p:tgtEl>
                                      </p:cBhvr>
                                    </p:animEffect>
                                  </p:childTnLst>
                                </p:cTn>
                              </p:par>
                              <p:par>
                                <p:cTn id="167" presetID="3" presetClass="entr" presetSubtype="10" fill="hold" grpId="0"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blinds(horizontal)">
                                      <p:cBhvr>
                                        <p:cTn id="169" dur="500"/>
                                        <p:tgtEl>
                                          <p:spTgt spid="63"/>
                                        </p:tgtEl>
                                      </p:cBhvr>
                                    </p:animEffect>
                                  </p:childTnLst>
                                </p:cTn>
                              </p:par>
                              <p:par>
                                <p:cTn id="170" presetID="3" presetClass="entr" presetSubtype="10" fill="hold" grpId="0" nodeType="withEffect">
                                  <p:stCondLst>
                                    <p:cond delay="0"/>
                                  </p:stCondLst>
                                  <p:childTnLst>
                                    <p:set>
                                      <p:cBhvr>
                                        <p:cTn id="171" dur="1" fill="hold">
                                          <p:stCondLst>
                                            <p:cond delay="0"/>
                                          </p:stCondLst>
                                        </p:cTn>
                                        <p:tgtEl>
                                          <p:spTgt spid="65"/>
                                        </p:tgtEl>
                                        <p:attrNameLst>
                                          <p:attrName>style.visibility</p:attrName>
                                        </p:attrNameLst>
                                      </p:cBhvr>
                                      <p:to>
                                        <p:strVal val="visible"/>
                                      </p:to>
                                    </p:set>
                                    <p:animEffect transition="in" filter="blinds(horizontal)">
                                      <p:cBhvr>
                                        <p:cTn id="172" dur="500"/>
                                        <p:tgtEl>
                                          <p:spTgt spid="65"/>
                                        </p:tgtEl>
                                      </p:cBhvr>
                                    </p:animEffect>
                                  </p:childTnLst>
                                </p:cTn>
                              </p:par>
                              <p:par>
                                <p:cTn id="173" presetID="3" presetClass="entr" presetSubtype="10" fill="hold" grpId="0"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blinds(horizontal)">
                                      <p:cBhvr>
                                        <p:cTn id="175" dur="500"/>
                                        <p:tgtEl>
                                          <p:spTgt spid="66"/>
                                        </p:tgtEl>
                                      </p:cBhvr>
                                    </p:animEffect>
                                  </p:childTnLst>
                                </p:cTn>
                              </p:par>
                              <p:par>
                                <p:cTn id="176" presetID="3" presetClass="entr" presetSubtype="10"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blinds(horizontal)">
                                      <p:cBhvr>
                                        <p:cTn id="178" dur="500"/>
                                        <p:tgtEl>
                                          <p:spTgt spid="67"/>
                                        </p:tgtEl>
                                      </p:cBhvr>
                                    </p:animEffect>
                                  </p:childTnLst>
                                </p:cTn>
                              </p:par>
                              <p:par>
                                <p:cTn id="179" presetID="3" presetClass="entr" presetSubtype="10" fill="hold" grpId="0" nodeType="withEffect">
                                  <p:stCondLst>
                                    <p:cond delay="0"/>
                                  </p:stCondLst>
                                  <p:childTnLst>
                                    <p:set>
                                      <p:cBhvr>
                                        <p:cTn id="180" dur="1" fill="hold">
                                          <p:stCondLst>
                                            <p:cond delay="0"/>
                                          </p:stCondLst>
                                        </p:cTn>
                                        <p:tgtEl>
                                          <p:spTgt spid="69"/>
                                        </p:tgtEl>
                                        <p:attrNameLst>
                                          <p:attrName>style.visibility</p:attrName>
                                        </p:attrNameLst>
                                      </p:cBhvr>
                                      <p:to>
                                        <p:strVal val="visible"/>
                                      </p:to>
                                    </p:set>
                                    <p:animEffect transition="in" filter="blinds(horizontal)">
                                      <p:cBhvr>
                                        <p:cTn id="181" dur="500"/>
                                        <p:tgtEl>
                                          <p:spTgt spid="69"/>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70"/>
                                        </p:tgtEl>
                                        <p:attrNameLst>
                                          <p:attrName>style.visibility</p:attrName>
                                        </p:attrNameLst>
                                      </p:cBhvr>
                                      <p:to>
                                        <p:strVal val="visible"/>
                                      </p:to>
                                    </p:set>
                                    <p:animEffect transition="in" filter="blinds(horizontal)">
                                      <p:cBhvr>
                                        <p:cTn id="184" dur="500"/>
                                        <p:tgtEl>
                                          <p:spTgt spid="70"/>
                                        </p:tgtEl>
                                      </p:cBhvr>
                                    </p:animEffect>
                                  </p:childTnLst>
                                </p:cTn>
                              </p:par>
                              <p:par>
                                <p:cTn id="185" presetID="3" presetClass="entr" presetSubtype="10" fill="hold" grpId="0" nodeType="withEffect">
                                  <p:stCondLst>
                                    <p:cond delay="0"/>
                                  </p:stCondLst>
                                  <p:childTnLst>
                                    <p:set>
                                      <p:cBhvr>
                                        <p:cTn id="186" dur="1" fill="hold">
                                          <p:stCondLst>
                                            <p:cond delay="0"/>
                                          </p:stCondLst>
                                        </p:cTn>
                                        <p:tgtEl>
                                          <p:spTgt spid="71"/>
                                        </p:tgtEl>
                                        <p:attrNameLst>
                                          <p:attrName>style.visibility</p:attrName>
                                        </p:attrNameLst>
                                      </p:cBhvr>
                                      <p:to>
                                        <p:strVal val="visible"/>
                                      </p:to>
                                    </p:set>
                                    <p:animEffect transition="in" filter="blinds(horizontal)">
                                      <p:cBhvr>
                                        <p:cTn id="187" dur="500"/>
                                        <p:tgtEl>
                                          <p:spTgt spid="71"/>
                                        </p:tgtEl>
                                      </p:cBhvr>
                                    </p:animEffect>
                                  </p:childTnLst>
                                </p:cTn>
                              </p:par>
                              <p:par>
                                <p:cTn id="188" presetID="3" presetClass="entr" presetSubtype="10" fill="hold" nodeType="withEffect">
                                  <p:stCondLst>
                                    <p:cond delay="0"/>
                                  </p:stCondLst>
                                  <p:childTnLst>
                                    <p:set>
                                      <p:cBhvr>
                                        <p:cTn id="189" dur="1" fill="hold">
                                          <p:stCondLst>
                                            <p:cond delay="0"/>
                                          </p:stCondLst>
                                        </p:cTn>
                                        <p:tgtEl>
                                          <p:spTgt spid="75"/>
                                        </p:tgtEl>
                                        <p:attrNameLst>
                                          <p:attrName>style.visibility</p:attrName>
                                        </p:attrNameLst>
                                      </p:cBhvr>
                                      <p:to>
                                        <p:strVal val="visible"/>
                                      </p:to>
                                    </p:set>
                                    <p:animEffect transition="in" filter="blinds(horizontal)">
                                      <p:cBhvr>
                                        <p:cTn id="190" dur="500"/>
                                        <p:tgtEl>
                                          <p:spTgt spid="75"/>
                                        </p:tgtEl>
                                      </p:cBhvr>
                                    </p:animEffect>
                                  </p:childTnLst>
                                </p:cTn>
                              </p:par>
                              <p:par>
                                <p:cTn id="191" presetID="3" presetClass="entr" presetSubtype="10" fill="hold" nodeType="withEffect">
                                  <p:stCondLst>
                                    <p:cond delay="0"/>
                                  </p:stCondLst>
                                  <p:childTnLst>
                                    <p:set>
                                      <p:cBhvr>
                                        <p:cTn id="192" dur="1" fill="hold">
                                          <p:stCondLst>
                                            <p:cond delay="0"/>
                                          </p:stCondLst>
                                        </p:cTn>
                                        <p:tgtEl>
                                          <p:spTgt spid="76"/>
                                        </p:tgtEl>
                                        <p:attrNameLst>
                                          <p:attrName>style.visibility</p:attrName>
                                        </p:attrNameLst>
                                      </p:cBhvr>
                                      <p:to>
                                        <p:strVal val="visible"/>
                                      </p:to>
                                    </p:set>
                                    <p:animEffect transition="in" filter="blinds(horizontal)">
                                      <p:cBhvr>
                                        <p:cTn id="193" dur="500"/>
                                        <p:tgtEl>
                                          <p:spTgt spid="76"/>
                                        </p:tgtEl>
                                      </p:cBhvr>
                                    </p:animEffect>
                                  </p:childTnLst>
                                </p:cTn>
                              </p:par>
                              <p:par>
                                <p:cTn id="194" presetID="3" presetClass="entr" presetSubtype="10" fill="hold" nodeType="withEffect">
                                  <p:stCondLst>
                                    <p:cond delay="0"/>
                                  </p:stCondLst>
                                  <p:childTnLst>
                                    <p:set>
                                      <p:cBhvr>
                                        <p:cTn id="195" dur="1" fill="hold">
                                          <p:stCondLst>
                                            <p:cond delay="0"/>
                                          </p:stCondLst>
                                        </p:cTn>
                                        <p:tgtEl>
                                          <p:spTgt spid="81"/>
                                        </p:tgtEl>
                                        <p:attrNameLst>
                                          <p:attrName>style.visibility</p:attrName>
                                        </p:attrNameLst>
                                      </p:cBhvr>
                                      <p:to>
                                        <p:strVal val="visible"/>
                                      </p:to>
                                    </p:set>
                                    <p:animEffect transition="in" filter="blinds(horizontal)">
                                      <p:cBhvr>
                                        <p:cTn id="196" dur="500"/>
                                        <p:tgtEl>
                                          <p:spTgt spid="81"/>
                                        </p:tgtEl>
                                      </p:cBhvr>
                                    </p:animEffect>
                                  </p:childTnLst>
                                </p:cTn>
                              </p:par>
                              <p:par>
                                <p:cTn id="197" presetID="3" presetClass="entr" presetSubtype="10" fill="hold" nodeType="withEffect">
                                  <p:stCondLst>
                                    <p:cond delay="0"/>
                                  </p:stCondLst>
                                  <p:childTnLst>
                                    <p:set>
                                      <p:cBhvr>
                                        <p:cTn id="198" dur="1" fill="hold">
                                          <p:stCondLst>
                                            <p:cond delay="0"/>
                                          </p:stCondLst>
                                        </p:cTn>
                                        <p:tgtEl>
                                          <p:spTgt spid="84"/>
                                        </p:tgtEl>
                                        <p:attrNameLst>
                                          <p:attrName>style.visibility</p:attrName>
                                        </p:attrNameLst>
                                      </p:cBhvr>
                                      <p:to>
                                        <p:strVal val="visible"/>
                                      </p:to>
                                    </p:set>
                                    <p:animEffect transition="in" filter="blinds(horizontal)">
                                      <p:cBhvr>
                                        <p:cTn id="199" dur="500"/>
                                        <p:tgtEl>
                                          <p:spTgt spid="84"/>
                                        </p:tgtEl>
                                      </p:cBhvr>
                                    </p:animEffect>
                                  </p:childTnLst>
                                </p:cTn>
                              </p:par>
                              <p:par>
                                <p:cTn id="200" presetID="3" presetClass="entr" presetSubtype="10" fill="hold" grpId="0" nodeType="withEffect">
                                  <p:stCondLst>
                                    <p:cond delay="0"/>
                                  </p:stCondLst>
                                  <p:childTnLst>
                                    <p:set>
                                      <p:cBhvr>
                                        <p:cTn id="201" dur="1" fill="hold">
                                          <p:stCondLst>
                                            <p:cond delay="0"/>
                                          </p:stCondLst>
                                        </p:cTn>
                                        <p:tgtEl>
                                          <p:spTgt spid="90"/>
                                        </p:tgtEl>
                                        <p:attrNameLst>
                                          <p:attrName>style.visibility</p:attrName>
                                        </p:attrNameLst>
                                      </p:cBhvr>
                                      <p:to>
                                        <p:strVal val="visible"/>
                                      </p:to>
                                    </p:set>
                                    <p:animEffect transition="in" filter="blinds(horizontal)">
                                      <p:cBhvr>
                                        <p:cTn id="202" dur="500"/>
                                        <p:tgtEl>
                                          <p:spTgt spid="90"/>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87"/>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5" presetClass="entr" presetSubtype="10" fill="hold" grpId="0" nodeType="clickEffect">
                                  <p:stCondLst>
                                    <p:cond delay="0"/>
                                  </p:stCondLst>
                                  <p:childTnLst>
                                    <p:set>
                                      <p:cBhvr>
                                        <p:cTn id="210" dur="1" fill="hold">
                                          <p:stCondLst>
                                            <p:cond delay="0"/>
                                          </p:stCondLst>
                                        </p:cTn>
                                        <p:tgtEl>
                                          <p:spTgt spid="89"/>
                                        </p:tgtEl>
                                        <p:attrNameLst>
                                          <p:attrName>style.visibility</p:attrName>
                                        </p:attrNameLst>
                                      </p:cBhvr>
                                      <p:to>
                                        <p:strVal val="visible"/>
                                      </p:to>
                                    </p:set>
                                    <p:animEffect transition="in" filter="checkerboard(across)">
                                      <p:cBhvr>
                                        <p:cTn id="211" dur="500"/>
                                        <p:tgtEl>
                                          <p:spTgt spid="89"/>
                                        </p:tgtEl>
                                      </p:cBhvr>
                                    </p:animEffect>
                                  </p:childTnLst>
                                </p:cTn>
                              </p:par>
                              <p:par>
                                <p:cTn id="212" presetID="5" presetClass="entr" presetSubtype="10" fill="hold" nodeType="withEffect">
                                  <p:stCondLst>
                                    <p:cond delay="0"/>
                                  </p:stCondLst>
                                  <p:childTnLst>
                                    <p:set>
                                      <p:cBhvr>
                                        <p:cTn id="213" dur="1" fill="hold">
                                          <p:stCondLst>
                                            <p:cond delay="0"/>
                                          </p:stCondLst>
                                        </p:cTn>
                                        <p:tgtEl>
                                          <p:spTgt spid="92"/>
                                        </p:tgtEl>
                                        <p:attrNameLst>
                                          <p:attrName>style.visibility</p:attrName>
                                        </p:attrNameLst>
                                      </p:cBhvr>
                                      <p:to>
                                        <p:strVal val="visible"/>
                                      </p:to>
                                    </p:set>
                                    <p:animEffect transition="in" filter="checkerboard(across)">
                                      <p:cBhvr>
                                        <p:cTn id="214" dur="500"/>
                                        <p:tgtEl>
                                          <p:spTgt spid="92"/>
                                        </p:tgtEl>
                                      </p:cBhvr>
                                    </p:animEffect>
                                  </p:childTnLst>
                                </p:cTn>
                              </p:par>
                              <p:par>
                                <p:cTn id="215" presetID="5" presetClass="entr" presetSubtype="10" fill="hold" grpId="0" nodeType="withEffect">
                                  <p:stCondLst>
                                    <p:cond delay="0"/>
                                  </p:stCondLst>
                                  <p:childTnLst>
                                    <p:set>
                                      <p:cBhvr>
                                        <p:cTn id="216" dur="1" fill="hold">
                                          <p:stCondLst>
                                            <p:cond delay="0"/>
                                          </p:stCondLst>
                                        </p:cTn>
                                        <p:tgtEl>
                                          <p:spTgt spid="94"/>
                                        </p:tgtEl>
                                        <p:attrNameLst>
                                          <p:attrName>style.visibility</p:attrName>
                                        </p:attrNameLst>
                                      </p:cBhvr>
                                      <p:to>
                                        <p:strVal val="visible"/>
                                      </p:to>
                                    </p:set>
                                    <p:animEffect transition="in" filter="checkerboard(across)">
                                      <p:cBhvr>
                                        <p:cTn id="21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5" grpId="0" animBg="1"/>
      <p:bldP spid="46" grpId="0" animBg="1"/>
      <p:bldP spid="47" grpId="0" animBg="1"/>
      <p:bldP spid="49" grpId="0" animBg="1"/>
      <p:bldP spid="50" grpId="0" animBg="1"/>
      <p:bldP spid="51" grpId="0" animBg="1"/>
      <p:bldP spid="53" grpId="0" animBg="1"/>
      <p:bldP spid="54" grpId="0" animBg="1"/>
      <p:bldP spid="55" grpId="0" animBg="1"/>
      <p:bldP spid="57" grpId="0" animBg="1"/>
      <p:bldP spid="58" grpId="0" animBg="1"/>
      <p:bldP spid="59" grpId="0" animBg="1"/>
      <p:bldP spid="61" grpId="0" animBg="1"/>
      <p:bldP spid="62" grpId="0" animBg="1"/>
      <p:bldP spid="63" grpId="0" animBg="1"/>
      <p:bldP spid="65" grpId="0" animBg="1"/>
      <p:bldP spid="66" grpId="0" animBg="1"/>
      <p:bldP spid="67" grpId="0" animBg="1"/>
      <p:bldP spid="69" grpId="0" animBg="1"/>
      <p:bldP spid="70" grpId="0" animBg="1"/>
      <p:bldP spid="71" grpId="0" animBg="1"/>
      <p:bldP spid="87" grpId="0"/>
      <p:bldP spid="89" grpId="0"/>
      <p:bldP spid="90" grpId="0" animBg="1"/>
      <p:bldP spid="9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a:xfrm>
                <a:off x="0" y="-89449"/>
                <a:ext cx="7886700" cy="974034"/>
              </a:xfrm>
            </p:spPr>
            <p:txBody>
              <a:bodyPr/>
              <a:lstStyle/>
              <a:p>
                <a:pPr algn="l"/>
                <a14:m>
                  <m:oMath xmlns:m="http://schemas.openxmlformats.org/officeDocument/2006/math">
                    <m:acc>
                      <m:accPr>
                        <m:chr m:val="̂"/>
                        <m:ctrlPr>
                          <a:rPr lang="en-US" i="1" dirty="0" smtClean="0">
                            <a:solidFill>
                              <a:schemeClr val="bg1"/>
                            </a:solidFill>
                            <a:latin typeface="Cambria Math" panose="02040503050406030204" pitchFamily="18" charset="0"/>
                          </a:rPr>
                        </m:ctrlPr>
                      </m:accPr>
                      <m:e>
                        <m:r>
                          <a:rPr lang="en-US" i="1" dirty="0">
                            <a:solidFill>
                              <a:schemeClr val="bg1"/>
                            </a:solidFill>
                            <a:latin typeface="Cambria Math" panose="02040503050406030204" pitchFamily="18" charset="0"/>
                          </a:rPr>
                          <m:t>𝑔</m:t>
                        </m:r>
                      </m:e>
                    </m:acc>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Λ</m:t>
                    </m:r>
                    <m:r>
                      <a:rPr lang="en-US" i="1">
                        <a:solidFill>
                          <a:schemeClr val="bg1"/>
                        </a:solidFill>
                        <a:latin typeface="Cambria Math" panose="02040503050406030204" pitchFamily="18" charset="0"/>
                      </a:rPr>
                      <m:t>)</m:t>
                    </m:r>
                  </m:oMath>
                </a14:m>
                <a:r>
                  <a:rPr lang="en-US" dirty="0">
                    <a:solidFill>
                      <a:schemeClr val="bg1"/>
                    </a:solidFill>
                  </a:rPr>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xfrm>
                <a:off x="0" y="-89449"/>
                <a:ext cx="7886700" cy="974034"/>
              </a:xfrm>
              <a:blipFill>
                <a:blip r:embed="rId2"/>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78</a:t>
            </a:fld>
            <a:endParaRPr lang="en-US" dirty="0"/>
          </a:p>
        </p:txBody>
      </p:sp>
      <p:pic>
        <p:nvPicPr>
          <p:cNvPr id="5" name="Picture 4">
            <a:extLst>
              <a:ext uri="{FF2B5EF4-FFF2-40B4-BE49-F238E27FC236}">
                <a16:creationId xmlns:a16="http://schemas.microsoft.com/office/drawing/2014/main" id="{0D6A087A-890D-CF4B-BDAA-8D82E901A47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37870" y="1992608"/>
            <a:ext cx="4992725" cy="20845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68E95B-6D21-9049-B109-FCED8E0F3B4E}"/>
                  </a:ext>
                </a:extLst>
              </p:cNvPr>
              <p:cNvSpPr txBox="1"/>
              <p:nvPr/>
            </p:nvSpPr>
            <p:spPr>
              <a:xfrm>
                <a:off x="132521" y="4669548"/>
                <a:ext cx="3460947"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𝑁</m:t>
                    </m:r>
                  </m:oMath>
                </a14:m>
                <a:r>
                  <a:rPr lang="en-US" sz="2800" dirty="0">
                    <a:solidFill>
                      <a:srgbClr val="FF0000"/>
                    </a:solidFill>
                  </a:rPr>
                  <a:t> parameters</a:t>
                </a:r>
              </a:p>
            </p:txBody>
          </p:sp>
        </mc:Choice>
        <mc:Fallback xmlns="">
          <p:sp>
            <p:nvSpPr>
              <p:cNvPr id="6" name="TextBox 5">
                <a:extLst>
                  <a:ext uri="{FF2B5EF4-FFF2-40B4-BE49-F238E27FC236}">
                    <a16:creationId xmlns:a16="http://schemas.microsoft.com/office/drawing/2014/main" id="{5668E95B-6D21-9049-B109-FCED8E0F3B4E}"/>
                  </a:ext>
                </a:extLst>
              </p:cNvPr>
              <p:cNvSpPr txBox="1">
                <a:spLocks noRot="1" noChangeAspect="1" noMove="1" noResize="1" noEditPoints="1" noAdjustHandles="1" noChangeArrowheads="1" noChangeShapeType="1" noTextEdit="1"/>
              </p:cNvSpPr>
              <p:nvPr/>
            </p:nvSpPr>
            <p:spPr>
              <a:xfrm>
                <a:off x="132521" y="4669548"/>
                <a:ext cx="3460947" cy="523220"/>
              </a:xfrm>
              <a:prstGeom prst="rect">
                <a:avLst/>
              </a:prstGeom>
              <a:blipFill>
                <a:blip r:embed="rId4"/>
                <a:stretch>
                  <a:fillRect l="-1099" t="-11905" r="-7692" b="-3095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F6D226-C76D-5041-BC63-EA57F5090AC0}"/>
              </a:ext>
            </a:extLst>
          </p:cNvPr>
          <p:cNvSpPr txBox="1"/>
          <p:nvPr/>
        </p:nvSpPr>
        <p:spPr>
          <a:xfrm>
            <a:off x="132521" y="5587863"/>
            <a:ext cx="4788683" cy="523220"/>
          </a:xfrm>
          <a:prstGeom prst="rect">
            <a:avLst/>
          </a:prstGeom>
          <a:noFill/>
        </p:spPr>
        <p:txBody>
          <a:bodyPr wrap="none" rtlCol="0">
            <a:spAutoFit/>
          </a:bodyPr>
          <a:lstStyle/>
          <a:p>
            <a:r>
              <a:rPr lang="en-US" sz="2800" dirty="0">
                <a:solidFill>
                  <a:srgbClr val="FF0000"/>
                </a:solidFill>
              </a:rPr>
              <a:t>Expensive eigen-decomposition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34D1B42-60CD-C549-966B-87335DE6948C}"/>
                  </a:ext>
                </a:extLst>
              </p:cNvPr>
              <p:cNvSpPr/>
              <p:nvPr/>
            </p:nvSpPr>
            <p:spPr>
              <a:xfrm>
                <a:off x="6553200" y="4744205"/>
                <a:ext cx="1913024"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𝑈</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𝑔</m:t>
                              </m:r>
                            </m:e>
                          </m:acc>
                          <m:r>
                            <a:rPr lang="en-US" sz="2800" i="1">
                              <a:latin typeface="Cambria Math" panose="02040503050406030204" pitchFamily="18" charset="0"/>
                            </a:rPr>
                            <m:t>(</m:t>
                          </m:r>
                          <m:r>
                            <m:rPr>
                              <m:sty m:val="p"/>
                            </m:rPr>
                            <a:rPr lang="en-US" sz="2800">
                              <a:latin typeface="Cambria Math" panose="02040503050406030204" pitchFamily="18" charset="0"/>
                            </a:rPr>
                            <m:t>Λ</m:t>
                          </m:r>
                          <m:r>
                            <a:rPr lang="en-US" sz="2800" i="1">
                              <a:latin typeface="Cambria Math" panose="02040503050406030204" pitchFamily="18" charset="0"/>
                            </a:rPr>
                            <m:t>)</m:t>
                          </m:r>
                          <m:r>
                            <a:rPr lang="en-US" sz="2800" i="1">
                              <a:latin typeface="Cambria Math" panose="02040503050406030204" pitchFamily="18" charset="0"/>
                            </a:rPr>
                            <m:t>𝑈</m:t>
                          </m:r>
                        </m:e>
                        <m:sup>
                          <m:r>
                            <a:rPr lang="en-US" sz="2800" i="1">
                              <a:latin typeface="Cambria Math" panose="02040503050406030204" pitchFamily="18" charset="0"/>
                            </a:rPr>
                            <m:t>𝑇</m:t>
                          </m:r>
                        </m:sup>
                      </m:sSup>
                      <m:r>
                        <a:rPr lang="en-US" sz="2800" i="1">
                          <a:latin typeface="Cambria Math" panose="02040503050406030204" pitchFamily="18" charset="0"/>
                        </a:rPr>
                        <m:t>𝑓</m:t>
                      </m:r>
                    </m:oMath>
                  </m:oMathPara>
                </a14:m>
                <a:endParaRPr lang="en-US" sz="2800" dirty="0"/>
              </a:p>
            </p:txBody>
          </p:sp>
        </mc:Choice>
        <mc:Fallback xmlns="">
          <p:sp>
            <p:nvSpPr>
              <p:cNvPr id="8" name="Rectangle 7">
                <a:extLst>
                  <a:ext uri="{FF2B5EF4-FFF2-40B4-BE49-F238E27FC236}">
                    <a16:creationId xmlns:a16="http://schemas.microsoft.com/office/drawing/2014/main" id="{334D1B42-60CD-C549-966B-87335DE6948C}"/>
                  </a:ext>
                </a:extLst>
              </p:cNvPr>
              <p:cNvSpPr>
                <a:spLocks noRot="1" noChangeAspect="1" noMove="1" noResize="1" noEditPoints="1" noAdjustHandles="1" noChangeArrowheads="1" noChangeShapeType="1" noTextEdit="1"/>
              </p:cNvSpPr>
              <p:nvPr/>
            </p:nvSpPr>
            <p:spPr>
              <a:xfrm>
                <a:off x="6553200" y="4744205"/>
                <a:ext cx="1913024" cy="523220"/>
              </a:xfrm>
              <a:prstGeom prst="rect">
                <a:avLst/>
              </a:prstGeom>
              <a:blipFill>
                <a:blip r:embed="rId5"/>
                <a:stretch>
                  <a:fillRect l="-1987" t="-2381" b="-21429"/>
                </a:stretch>
              </a:blipFill>
            </p:spPr>
            <p:txBody>
              <a:bodyPr/>
              <a:lstStyle/>
              <a:p>
                <a:r>
                  <a:rPr lang="en-US">
                    <a:noFill/>
                  </a:rPr>
                  <a:t> </a:t>
                </a:r>
              </a:p>
            </p:txBody>
          </p:sp>
        </mc:Fallback>
      </mc:AlternateContent>
    </p:spTree>
    <p:extLst>
      <p:ext uri="{BB962C8B-B14F-4D97-AF65-F5344CB8AC3E}">
        <p14:creationId xmlns:p14="http://schemas.microsoft.com/office/powerpoint/2010/main" val="177316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a:xfrm>
                <a:off x="-178904" y="-79511"/>
                <a:ext cx="7886700" cy="1050398"/>
              </a:xfrm>
            </p:spPr>
            <p:txBody>
              <a:bodyPr/>
              <a:lstStyle/>
              <a:p>
                <a14:m>
                  <m:oMath xmlns:m="http://schemas.openxmlformats.org/officeDocument/2006/math">
                    <m:acc>
                      <m:accPr>
                        <m:chr m:val="̂"/>
                        <m:ctrlPr>
                          <a:rPr lang="en-US" i="1" dirty="0" smtClean="0">
                            <a:solidFill>
                              <a:schemeClr val="bg1"/>
                            </a:solidFill>
                            <a:latin typeface="Cambria Math" panose="02040503050406030204" pitchFamily="18" charset="0"/>
                          </a:rPr>
                        </m:ctrlPr>
                      </m:accPr>
                      <m:e>
                        <m:r>
                          <a:rPr lang="en-US" i="1" dirty="0">
                            <a:solidFill>
                              <a:schemeClr val="bg1"/>
                            </a:solidFill>
                            <a:latin typeface="Cambria Math" panose="02040503050406030204" pitchFamily="18" charset="0"/>
                          </a:rPr>
                          <m:t>𝑔</m:t>
                        </m:r>
                      </m:e>
                    </m:acc>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Λ</m:t>
                    </m:r>
                    <m:r>
                      <a:rPr lang="en-US" i="1">
                        <a:solidFill>
                          <a:schemeClr val="bg1"/>
                        </a:solidFill>
                        <a:latin typeface="Cambria Math" panose="02040503050406030204" pitchFamily="18" charset="0"/>
                      </a:rPr>
                      <m:t>)</m:t>
                    </m:r>
                  </m:oMath>
                </a14:m>
                <a:r>
                  <a:rPr lang="en-US" dirty="0">
                    <a:solidFill>
                      <a:schemeClr val="bg1"/>
                    </a:solidFill>
                  </a:rPr>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xfrm>
                <a:off x="-178904" y="-79511"/>
                <a:ext cx="7886700" cy="1050398"/>
              </a:xfrm>
              <a:blipFill>
                <a:blip r:embed="rId2"/>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79</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185503" y="2125266"/>
            <a:ext cx="5154552" cy="2130548"/>
          </a:xfrm>
          <a:prstGeom prst="rect">
            <a:avLst/>
          </a:prstGeom>
        </p:spPr>
      </p:pic>
      <p:sp>
        <p:nvSpPr>
          <p:cNvPr id="5" name="Rectangle 4">
            <a:extLst>
              <a:ext uri="{FF2B5EF4-FFF2-40B4-BE49-F238E27FC236}">
                <a16:creationId xmlns:a16="http://schemas.microsoft.com/office/drawing/2014/main" id="{B2AF1574-CD47-0442-B78F-07FEB89E1871}"/>
              </a:ext>
            </a:extLst>
          </p:cNvPr>
          <p:cNvSpPr/>
          <p:nvPr/>
        </p:nvSpPr>
        <p:spPr>
          <a:xfrm>
            <a:off x="520619" y="5553685"/>
            <a:ext cx="5427951" cy="253916"/>
          </a:xfrm>
          <a:prstGeom prst="rect">
            <a:avLst/>
          </a:prstGeom>
        </p:spPr>
        <p:txBody>
          <a:bodyPr wrap="square">
            <a:spAutoFit/>
          </a:bodyPr>
          <a:lstStyle/>
          <a:p>
            <a:r>
              <a:rPr lang="en-US" sz="1050" b="1" dirty="0">
                <a:solidFill>
                  <a:srgbClr val="24292E"/>
                </a:solidFill>
                <a:latin typeface="-apple-system"/>
              </a:rPr>
              <a:t>Convolutional Neural Networks on Graphs with Fast Localized Spectral Filtering.</a:t>
            </a:r>
            <a:r>
              <a:rPr lang="en-US" sz="1050" dirty="0">
                <a:solidFill>
                  <a:srgbClr val="24292E"/>
                </a:solidFill>
                <a:latin typeface="-apple-system"/>
              </a:rPr>
              <a:t> NIPS 2016.</a:t>
            </a:r>
            <a:endParaRPr lang="en-US" sz="1050" dirty="0"/>
          </a:p>
        </p:txBody>
      </p:sp>
    </p:spTree>
    <p:extLst>
      <p:ext uri="{BB962C8B-B14F-4D97-AF65-F5344CB8AC3E}">
        <p14:creationId xmlns:p14="http://schemas.microsoft.com/office/powerpoint/2010/main" val="28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Geometry of PCA</a:t>
            </a:r>
          </a:p>
        </p:txBody>
      </p:sp>
      <p:sp>
        <p:nvSpPr>
          <p:cNvPr id="6" name="Content Placeholder 2">
            <a:extLst>
              <a:ext uri="{FF2B5EF4-FFF2-40B4-BE49-F238E27FC236}">
                <a16:creationId xmlns:a16="http://schemas.microsoft.com/office/drawing/2014/main" id="{3F9C9BF0-1902-4888-B537-93AA4BD59518}"/>
              </a:ext>
            </a:extLst>
          </p:cNvPr>
          <p:cNvSpPr>
            <a:spLocks noGrp="1"/>
          </p:cNvSpPr>
          <p:nvPr>
            <p:ph idx="1"/>
          </p:nvPr>
        </p:nvSpPr>
        <p:spPr>
          <a:xfrm>
            <a:off x="111683" y="825991"/>
            <a:ext cx="9192280" cy="990600"/>
          </a:xfrm>
        </p:spPr>
        <p:txBody>
          <a:bodyPr/>
          <a:lstStyle/>
          <a:p>
            <a:pPr lvl="1" indent="-342900"/>
            <a:r>
              <a:rPr lang="en-US" dirty="0">
                <a:solidFill>
                  <a:srgbClr val="064339"/>
                </a:solidFill>
              </a:rPr>
              <a:t>The loading vector       deﬁnes a direction in feature space along which the data vary the most.</a:t>
            </a:r>
          </a:p>
          <a:p>
            <a:pPr lvl="1" indent="-342900"/>
            <a:r>
              <a:rPr lang="en-US" dirty="0">
                <a:solidFill>
                  <a:srgbClr val="064339"/>
                </a:solidFill>
              </a:rPr>
              <a:t>If we project the </a:t>
            </a:r>
            <a:r>
              <a:rPr lang="en-US" i="1" dirty="0">
                <a:solidFill>
                  <a:srgbClr val="064339"/>
                </a:solidFill>
              </a:rPr>
              <a:t>n</a:t>
            </a:r>
            <a:r>
              <a:rPr lang="en-US" dirty="0">
                <a:solidFill>
                  <a:srgbClr val="064339"/>
                </a:solidFill>
              </a:rPr>
              <a:t> data points  onto this direction, the projected values are the </a:t>
            </a:r>
            <a:r>
              <a:rPr lang="en-US" altLang="zh-CN" dirty="0">
                <a:solidFill>
                  <a:srgbClr val="FF0000"/>
                </a:solidFill>
              </a:rPr>
              <a:t>principal component scores </a:t>
            </a:r>
            <a:endParaRPr lang="en-US" dirty="0">
              <a:solidFill>
                <a:srgbClr val="FF0000"/>
              </a:solidFill>
            </a:endParaRPr>
          </a:p>
          <a:p>
            <a:pPr lvl="1" indent="-342900"/>
            <a:endParaRPr lang="en-US" i="1" dirty="0">
              <a:solidFill>
                <a:srgbClr val="FF0000"/>
              </a:solidFill>
            </a:endParaRPr>
          </a:p>
        </p:txBody>
      </p:sp>
      <p:pic>
        <p:nvPicPr>
          <p:cNvPr id="7" name="Picture 6">
            <a:extLst>
              <a:ext uri="{FF2B5EF4-FFF2-40B4-BE49-F238E27FC236}">
                <a16:creationId xmlns:a16="http://schemas.microsoft.com/office/drawing/2014/main" id="{7AE9BB37-503F-4634-BB5E-FFA50B63B062}"/>
              </a:ext>
            </a:extLst>
          </p:cNvPr>
          <p:cNvPicPr>
            <a:picLocks noChangeAspect="1"/>
          </p:cNvPicPr>
          <p:nvPr/>
        </p:nvPicPr>
        <p:blipFill>
          <a:blip r:embed="rId3"/>
          <a:stretch>
            <a:fillRect/>
          </a:stretch>
        </p:blipFill>
        <p:spPr>
          <a:xfrm>
            <a:off x="3253341" y="855689"/>
            <a:ext cx="362650" cy="362650"/>
          </a:xfrm>
          <a:prstGeom prst="rect">
            <a:avLst/>
          </a:prstGeom>
        </p:spPr>
      </p:pic>
      <p:pic>
        <p:nvPicPr>
          <p:cNvPr id="9" name="Picture 8">
            <a:extLst>
              <a:ext uri="{FF2B5EF4-FFF2-40B4-BE49-F238E27FC236}">
                <a16:creationId xmlns:a16="http://schemas.microsoft.com/office/drawing/2014/main" id="{CBAA85C8-25E7-4249-84F5-164AC3C93526}"/>
              </a:ext>
            </a:extLst>
          </p:cNvPr>
          <p:cNvPicPr>
            <a:picLocks noChangeAspect="1"/>
          </p:cNvPicPr>
          <p:nvPr/>
        </p:nvPicPr>
        <p:blipFill>
          <a:blip r:embed="rId4"/>
          <a:stretch>
            <a:fillRect/>
          </a:stretch>
        </p:blipFill>
        <p:spPr>
          <a:xfrm>
            <a:off x="6383491" y="2119281"/>
            <a:ext cx="1766099" cy="337425"/>
          </a:xfrm>
          <a:prstGeom prst="rect">
            <a:avLst/>
          </a:prstGeom>
        </p:spPr>
      </p:pic>
      <p:pic>
        <p:nvPicPr>
          <p:cNvPr id="8" name="Picture 7">
            <a:extLst>
              <a:ext uri="{FF2B5EF4-FFF2-40B4-BE49-F238E27FC236}">
                <a16:creationId xmlns:a16="http://schemas.microsoft.com/office/drawing/2014/main" id="{9665DC6A-EDBA-4D79-ADA8-60CC9C2F30C9}"/>
              </a:ext>
            </a:extLst>
          </p:cNvPr>
          <p:cNvPicPr>
            <a:picLocks noChangeAspect="1"/>
          </p:cNvPicPr>
          <p:nvPr/>
        </p:nvPicPr>
        <p:blipFill>
          <a:blip r:embed="rId5"/>
          <a:stretch>
            <a:fillRect/>
          </a:stretch>
        </p:blipFill>
        <p:spPr>
          <a:xfrm>
            <a:off x="1113596" y="3225673"/>
            <a:ext cx="7035994" cy="2624438"/>
          </a:xfrm>
          <a:prstGeom prst="rect">
            <a:avLst/>
          </a:prstGeom>
        </p:spPr>
      </p:pic>
    </p:spTree>
    <p:extLst>
      <p:ext uri="{BB962C8B-B14F-4D97-AF65-F5344CB8AC3E}">
        <p14:creationId xmlns:p14="http://schemas.microsoft.com/office/powerpoint/2010/main" val="19304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a:xfrm>
                <a:off x="0" y="-72195"/>
                <a:ext cx="7886700" cy="834886"/>
              </a:xfrm>
            </p:spPr>
            <p:txBody>
              <a:bodyPr/>
              <a:lstStyle/>
              <a:p>
                <a:pPr algn="l"/>
                <a14:m>
                  <m:oMath xmlns:m="http://schemas.openxmlformats.org/officeDocument/2006/math">
                    <m:acc>
                      <m:accPr>
                        <m:chr m:val="̂"/>
                        <m:ctrlPr>
                          <a:rPr lang="en-US" sz="3500" i="1" dirty="0" smtClean="0">
                            <a:solidFill>
                              <a:schemeClr val="bg1"/>
                            </a:solidFill>
                            <a:latin typeface="Cambria Math" panose="02040503050406030204" pitchFamily="18" charset="0"/>
                          </a:rPr>
                        </m:ctrlPr>
                      </m:accPr>
                      <m:e>
                        <m:r>
                          <a:rPr lang="en-US" sz="3500" i="1" dirty="0">
                            <a:solidFill>
                              <a:schemeClr val="bg1"/>
                            </a:solidFill>
                            <a:latin typeface="Cambria Math" panose="02040503050406030204" pitchFamily="18" charset="0"/>
                          </a:rPr>
                          <m:t>𝑔</m:t>
                        </m:r>
                      </m:e>
                    </m:acc>
                    <m:r>
                      <a:rPr lang="en-US" sz="3500" i="1">
                        <a:solidFill>
                          <a:schemeClr val="bg1"/>
                        </a:solidFill>
                        <a:latin typeface="Cambria Math" panose="02040503050406030204" pitchFamily="18" charset="0"/>
                      </a:rPr>
                      <m:t>(</m:t>
                    </m:r>
                    <m:r>
                      <m:rPr>
                        <m:sty m:val="p"/>
                      </m:rPr>
                      <a:rPr lang="en-US" sz="3500">
                        <a:solidFill>
                          <a:schemeClr val="bg1"/>
                        </a:solidFill>
                        <a:latin typeface="Cambria Math" panose="02040503050406030204" pitchFamily="18" charset="0"/>
                      </a:rPr>
                      <m:t>Λ</m:t>
                    </m:r>
                    <m:r>
                      <a:rPr lang="en-US" sz="3500" i="1">
                        <a:solidFill>
                          <a:schemeClr val="bg1"/>
                        </a:solidFill>
                        <a:latin typeface="Cambria Math" panose="02040503050406030204" pitchFamily="18" charset="0"/>
                      </a:rPr>
                      <m:t>)</m:t>
                    </m:r>
                  </m:oMath>
                </a14:m>
                <a:r>
                  <a:rPr lang="en-US" sz="3500" dirty="0">
                    <a:solidFill>
                      <a:schemeClr val="bg1"/>
                    </a:solidFill>
                  </a:rPr>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xfrm>
                <a:off x="0" y="-72195"/>
                <a:ext cx="7886700" cy="834886"/>
              </a:xfrm>
              <a:blipFill>
                <a:blip r:embed="rId2"/>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80</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185503" y="2125266"/>
            <a:ext cx="5154552" cy="213054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628650" y="4428697"/>
                <a:ext cx="2754472" cy="415498"/>
              </a:xfrm>
              <a:prstGeom prst="rect">
                <a:avLst/>
              </a:prstGeom>
              <a:noFill/>
            </p:spPr>
            <p:txBody>
              <a:bodyPr wrap="none"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𝐾</m:t>
                    </m:r>
                  </m:oMath>
                </a14:m>
                <a:r>
                  <a:rPr lang="en-US" sz="2100" dirty="0"/>
                  <a:t> parameters</a:t>
                </a:r>
                <a:endParaRPr lang="en-US" sz="21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628650" y="4428697"/>
                <a:ext cx="2754472" cy="415498"/>
              </a:xfrm>
              <a:prstGeom prst="rect">
                <a:avLst/>
              </a:prstGeom>
              <a:blipFill>
                <a:blip r:embed="rId4"/>
                <a:stretch>
                  <a:fillRect l="-459" t="-8824" r="-1376"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26388-C887-0044-9567-9B93350DCFA4}"/>
                  </a:ext>
                </a:extLst>
              </p:cNvPr>
              <p:cNvSpPr txBox="1"/>
              <p:nvPr/>
            </p:nvSpPr>
            <p:spPr>
              <a:xfrm>
                <a:off x="628650" y="4920155"/>
                <a:ext cx="2998706" cy="1001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100" dirty="0" smtClean="0">
                          <a:solidFill>
                            <a:srgbClr val="00B050"/>
                          </a:solidFill>
                          <a:latin typeface="Cambria Math" panose="02040503050406030204" pitchFamily="18" charset="0"/>
                        </a:rPr>
                        <m:t>U</m:t>
                      </m:r>
                      <m:acc>
                        <m:accPr>
                          <m:chr m:val="̂"/>
                          <m:ctrlPr>
                            <a:rPr lang="en-US" sz="2100" i="1" dirty="0">
                              <a:solidFill>
                                <a:srgbClr val="00B050"/>
                              </a:solidFill>
                              <a:latin typeface="Cambria Math" panose="02040503050406030204" pitchFamily="18" charset="0"/>
                            </a:rPr>
                          </m:ctrlPr>
                        </m:accPr>
                        <m:e>
                          <m:r>
                            <a:rPr lang="en-US" sz="2100" i="1" dirty="0">
                              <a:solidFill>
                                <a:srgbClr val="00B050"/>
                              </a:solidFill>
                              <a:latin typeface="Cambria Math" panose="02040503050406030204" pitchFamily="18" charset="0"/>
                            </a:rPr>
                            <m:t>𝑔</m:t>
                          </m:r>
                        </m:e>
                      </m:acc>
                      <m:d>
                        <m:dPr>
                          <m:ctrlPr>
                            <a:rPr lang="en-US" sz="2100" i="1" dirty="0">
                              <a:solidFill>
                                <a:srgbClr val="00B050"/>
                              </a:solidFill>
                              <a:latin typeface="Cambria Math" panose="02040503050406030204" pitchFamily="18" charset="0"/>
                            </a:rPr>
                          </m:ctrlPr>
                        </m:dPr>
                        <m:e>
                          <m:r>
                            <m:rPr>
                              <m:sty m:val="p"/>
                            </m:rPr>
                            <a:rPr lang="en-US" sz="2100">
                              <a:solidFill>
                                <a:srgbClr val="00B050"/>
                              </a:solidFill>
                              <a:latin typeface="Cambria Math" panose="02040503050406030204" pitchFamily="18" charset="0"/>
                            </a:rPr>
                            <m:t>Λ</m:t>
                          </m:r>
                        </m:e>
                      </m:d>
                      <m:sSup>
                        <m:sSupPr>
                          <m:ctrlPr>
                            <a:rPr lang="en-US" sz="2100" i="1">
                              <a:solidFill>
                                <a:srgbClr val="00B050"/>
                              </a:solidFill>
                              <a:latin typeface="Cambria Math" panose="02040503050406030204" pitchFamily="18" charset="0"/>
                            </a:rPr>
                          </m:ctrlPr>
                        </m:sSupPr>
                        <m:e>
                          <m:r>
                            <a:rPr lang="en-US" sz="2100" i="1">
                              <a:solidFill>
                                <a:srgbClr val="00B050"/>
                              </a:solidFill>
                              <a:latin typeface="Cambria Math" panose="02040503050406030204" pitchFamily="18" charset="0"/>
                            </a:rPr>
                            <m:t>𝑈</m:t>
                          </m:r>
                        </m:e>
                        <m:sup>
                          <m:r>
                            <a:rPr lang="en-US" sz="2100" i="1">
                              <a:solidFill>
                                <a:srgbClr val="00B050"/>
                              </a:solidFill>
                              <a:latin typeface="Cambria Math" panose="02040503050406030204" pitchFamily="18" charset="0"/>
                            </a:rPr>
                            <m:t>𝑇</m:t>
                          </m:r>
                        </m:sup>
                      </m:sSup>
                      <m:r>
                        <a:rPr lang="en-US" sz="2100" i="1">
                          <a:solidFill>
                            <a:srgbClr val="00B050"/>
                          </a:solidFill>
                          <a:latin typeface="Cambria Math" panose="02040503050406030204" pitchFamily="18" charset="0"/>
                        </a:rPr>
                        <m:t>𝑓</m:t>
                      </m:r>
                      <m:r>
                        <a:rPr lang="en-US" sz="2100" i="1">
                          <a:solidFill>
                            <a:srgbClr val="00B050"/>
                          </a:solidFill>
                          <a:latin typeface="Cambria Math" panose="02040503050406030204" pitchFamily="18" charset="0"/>
                        </a:rPr>
                        <m:t>=</m:t>
                      </m:r>
                      <m:nary>
                        <m:naryPr>
                          <m:chr m:val="∑"/>
                          <m:ctrlPr>
                            <a:rPr lang="en-US" sz="2100" i="1">
                              <a:solidFill>
                                <a:srgbClr val="00B050"/>
                              </a:solidFill>
                              <a:latin typeface="Cambria Math" panose="02040503050406030204" pitchFamily="18" charset="0"/>
                            </a:rPr>
                          </m:ctrlPr>
                        </m:naryPr>
                        <m:sub>
                          <m:r>
                            <m:rPr>
                              <m:brk m:alnAt="23"/>
                            </m:rPr>
                            <a:rPr lang="en-US" sz="2100" i="1">
                              <a:solidFill>
                                <a:srgbClr val="00B050"/>
                              </a:solidFill>
                              <a:latin typeface="Cambria Math" panose="02040503050406030204" pitchFamily="18" charset="0"/>
                            </a:rPr>
                            <m:t>𝑘</m:t>
                          </m:r>
                          <m:r>
                            <a:rPr lang="en-US" sz="2100" i="1">
                              <a:solidFill>
                                <a:srgbClr val="00B050"/>
                              </a:solidFill>
                              <a:latin typeface="Cambria Math" panose="02040503050406030204" pitchFamily="18" charset="0"/>
                            </a:rPr>
                            <m:t>=0</m:t>
                          </m:r>
                        </m:sub>
                        <m:sup>
                          <m:r>
                            <a:rPr lang="en-US" sz="2100" i="1">
                              <a:solidFill>
                                <a:srgbClr val="00B050"/>
                              </a:solidFill>
                              <a:latin typeface="Cambria Math" panose="02040503050406030204" pitchFamily="18" charset="0"/>
                            </a:rPr>
                            <m:t>𝐾</m:t>
                          </m:r>
                        </m:sup>
                        <m:e>
                          <m:sSub>
                            <m:sSubPr>
                              <m:ctrlPr>
                                <a:rPr lang="en-US" sz="2100" i="1">
                                  <a:solidFill>
                                    <a:srgbClr val="00B050"/>
                                  </a:solidFill>
                                  <a:latin typeface="Cambria Math" panose="02040503050406030204" pitchFamily="18" charset="0"/>
                                </a:rPr>
                              </m:ctrlPr>
                            </m:sSubPr>
                            <m:e>
                              <m:r>
                                <a:rPr lang="en-US" sz="2100" i="1">
                                  <a:solidFill>
                                    <a:srgbClr val="00B050"/>
                                  </a:solidFill>
                                  <a:latin typeface="Cambria Math" panose="02040503050406030204" pitchFamily="18" charset="0"/>
                                </a:rPr>
                                <m:t>𝜃</m:t>
                              </m:r>
                            </m:e>
                            <m:sub>
                              <m:r>
                                <a:rPr lang="en-US" sz="2100" i="1">
                                  <a:solidFill>
                                    <a:srgbClr val="00B050"/>
                                  </a:solidFill>
                                  <a:latin typeface="Cambria Math" panose="02040503050406030204" pitchFamily="18" charset="0"/>
                                </a:rPr>
                                <m:t>𝑘</m:t>
                              </m:r>
                            </m:sub>
                          </m:sSub>
                          <m:sSup>
                            <m:sSupPr>
                              <m:ctrlPr>
                                <a:rPr lang="en-US" sz="2100" i="1">
                                  <a:solidFill>
                                    <a:srgbClr val="00B050"/>
                                  </a:solidFill>
                                  <a:latin typeface="Cambria Math" panose="02040503050406030204" pitchFamily="18" charset="0"/>
                                </a:rPr>
                              </m:ctrlPr>
                            </m:sSupPr>
                            <m:e>
                              <m:r>
                                <a:rPr lang="en-US" sz="2100" i="1">
                                  <a:solidFill>
                                    <a:srgbClr val="00B050"/>
                                  </a:solidFill>
                                  <a:latin typeface="Cambria Math" panose="02040503050406030204" pitchFamily="18" charset="0"/>
                                </a:rPr>
                                <m:t>𝐿</m:t>
                              </m:r>
                            </m:e>
                            <m:sup>
                              <m:r>
                                <a:rPr lang="en-US" sz="2100" i="1">
                                  <a:solidFill>
                                    <a:srgbClr val="00B050"/>
                                  </a:solidFill>
                                  <a:latin typeface="Cambria Math" panose="02040503050406030204" pitchFamily="18" charset="0"/>
                                </a:rPr>
                                <m:t>𝑘</m:t>
                              </m:r>
                            </m:sup>
                          </m:sSup>
                        </m:e>
                      </m:nary>
                      <m:r>
                        <a:rPr lang="en-US" sz="2100" i="1">
                          <a:solidFill>
                            <a:srgbClr val="00B050"/>
                          </a:solidFill>
                          <a:latin typeface="Cambria Math" panose="02040503050406030204" pitchFamily="18" charset="0"/>
                        </a:rPr>
                        <m:t>𝑓</m:t>
                      </m:r>
                    </m:oMath>
                  </m:oMathPara>
                </a14:m>
                <a:endParaRPr lang="en-US" sz="2100" dirty="0">
                  <a:solidFill>
                    <a:srgbClr val="00B050"/>
                  </a:solidFill>
                </a:endParaRPr>
              </a:p>
            </p:txBody>
          </p:sp>
        </mc:Choice>
        <mc:Fallback xmlns="">
          <p:sp>
            <p:nvSpPr>
              <p:cNvPr id="7" name="TextBox 6">
                <a:extLst>
                  <a:ext uri="{FF2B5EF4-FFF2-40B4-BE49-F238E27FC236}">
                    <a16:creationId xmlns:a16="http://schemas.microsoft.com/office/drawing/2014/main" id="{DDE26388-C887-0044-9567-9B93350DCFA4}"/>
                  </a:ext>
                </a:extLst>
              </p:cNvPr>
              <p:cNvSpPr txBox="1">
                <a:spLocks noRot="1" noChangeAspect="1" noMove="1" noResize="1" noEditPoints="1" noAdjustHandles="1" noChangeArrowheads="1" noChangeShapeType="1" noTextEdit="1"/>
              </p:cNvSpPr>
              <p:nvPr/>
            </p:nvSpPr>
            <p:spPr>
              <a:xfrm>
                <a:off x="628650" y="4920155"/>
                <a:ext cx="2998706" cy="1001300"/>
              </a:xfrm>
              <a:prstGeom prst="rect">
                <a:avLst/>
              </a:prstGeom>
              <a:blipFill>
                <a:blip r:embed="rId5"/>
                <a:stretch>
                  <a:fillRect t="-98750" b="-15375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B26AC1F-F27B-B747-8529-905B84AFE8D2}"/>
              </a:ext>
            </a:extLst>
          </p:cNvPr>
          <p:cNvSpPr txBox="1"/>
          <p:nvPr/>
        </p:nvSpPr>
        <p:spPr>
          <a:xfrm>
            <a:off x="3891170" y="5356779"/>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30027221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sz="3000" dirty="0">
                <a:solidFill>
                  <a:schemeClr val="bg1"/>
                </a:solidFill>
              </a:rPr>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81</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172958" y="1545404"/>
            <a:ext cx="4525454" cy="94778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0D6681-B26A-7742-8E68-82CE37F0698E}"/>
                  </a:ext>
                </a:extLst>
              </p:cNvPr>
              <p:cNvSpPr txBox="1"/>
              <p:nvPr/>
            </p:nvSpPr>
            <p:spPr>
              <a:xfrm>
                <a:off x="628650" y="2706405"/>
                <a:ext cx="7300653" cy="441468"/>
              </a:xfrm>
              <a:prstGeom prst="rect">
                <a:avLst/>
              </a:prstGeom>
              <a:noFill/>
            </p:spPr>
            <p:txBody>
              <a:bodyPr wrap="none" rtlCol="0">
                <a:spAutoFit/>
              </a:bodyPr>
              <a:lstStyle/>
              <a:p>
                <a:r>
                  <a:rPr lang="en-US" sz="2100" dirty="0">
                    <a:solidFill>
                      <a:schemeClr val="accent5">
                        <a:lumMod val="75000"/>
                      </a:schemeClr>
                    </a:solidFill>
                  </a:rPr>
                  <a:t>If the node </a:t>
                </a:r>
                <a14:m>
                  <m:oMath xmlns:m="http://schemas.openxmlformats.org/officeDocument/2006/math">
                    <m:sSub>
                      <m:sSubPr>
                        <m:ctrlPr>
                          <a:rPr lang="en-US" sz="2100" i="1">
                            <a:solidFill>
                              <a:schemeClr val="accent5">
                                <a:lumMod val="75000"/>
                              </a:schemeClr>
                            </a:solidFill>
                            <a:latin typeface="Cambria Math" panose="02040503050406030204" pitchFamily="18" charset="0"/>
                          </a:rPr>
                        </m:ctrlPr>
                      </m:sSubPr>
                      <m:e>
                        <m:r>
                          <a:rPr lang="en-US" sz="2100" i="1">
                            <a:solidFill>
                              <a:schemeClr val="accent5">
                                <a:lumMod val="75000"/>
                              </a:schemeClr>
                            </a:solidFill>
                            <a:latin typeface="Cambria Math" panose="02040503050406030204" pitchFamily="18" charset="0"/>
                          </a:rPr>
                          <m:t>𝑣</m:t>
                        </m:r>
                      </m:e>
                      <m:sub>
                        <m:r>
                          <a:rPr lang="en-US" sz="2100" i="1">
                            <a:solidFill>
                              <a:schemeClr val="accent5">
                                <a:lumMod val="75000"/>
                              </a:schemeClr>
                            </a:solidFill>
                            <a:latin typeface="Cambria Math" panose="02040503050406030204" pitchFamily="18" charset="0"/>
                          </a:rPr>
                          <m:t>𝑗</m:t>
                        </m:r>
                      </m:sub>
                    </m:sSub>
                  </m:oMath>
                </a14:m>
                <a:r>
                  <a:rPr lang="en-US" sz="2100" dirty="0">
                    <a:solidFill>
                      <a:srgbClr val="FF0000"/>
                    </a:solidFill>
                  </a:rPr>
                  <a:t> </a:t>
                </a:r>
                <a:r>
                  <a:rPr lang="en-US" sz="2100" dirty="0">
                    <a:solidFill>
                      <a:schemeClr val="accent1"/>
                    </a:solidFill>
                  </a:rPr>
                  <a:t>is more than </a:t>
                </a:r>
                <a14:m>
                  <m:oMath xmlns:m="http://schemas.openxmlformats.org/officeDocument/2006/math">
                    <m:r>
                      <a:rPr lang="en-US" sz="2100" i="1">
                        <a:solidFill>
                          <a:schemeClr val="accent1"/>
                        </a:solidFill>
                        <a:latin typeface="Cambria Math" panose="02040503050406030204" pitchFamily="18" charset="0"/>
                      </a:rPr>
                      <m:t>𝐾</m:t>
                    </m:r>
                  </m:oMath>
                </a14:m>
                <a:r>
                  <a:rPr lang="en-US" sz="2100" dirty="0">
                    <a:solidFill>
                      <a:schemeClr val="accent1"/>
                    </a:solidFill>
                  </a:rPr>
                  <a:t>-hops away from node </a:t>
                </a:r>
                <a14:m>
                  <m:oMath xmlns:m="http://schemas.openxmlformats.org/officeDocument/2006/math">
                    <m:sSub>
                      <m:sSubPr>
                        <m:ctrlPr>
                          <a:rPr lang="en-US" sz="2100" i="1">
                            <a:solidFill>
                              <a:schemeClr val="accent1"/>
                            </a:solidFill>
                            <a:latin typeface="Cambria Math" panose="02040503050406030204" pitchFamily="18" charset="0"/>
                          </a:rPr>
                        </m:ctrlPr>
                      </m:sSubPr>
                      <m:e>
                        <m:r>
                          <a:rPr lang="en-US" sz="2100" i="1">
                            <a:solidFill>
                              <a:schemeClr val="accent1"/>
                            </a:solidFill>
                            <a:latin typeface="Cambria Math" panose="02040503050406030204" pitchFamily="18" charset="0"/>
                          </a:rPr>
                          <m:t>𝑣</m:t>
                        </m:r>
                      </m:e>
                      <m:sub>
                        <m:r>
                          <a:rPr lang="en-US" sz="2100" i="1">
                            <a:solidFill>
                              <a:schemeClr val="accent1"/>
                            </a:solidFill>
                            <a:latin typeface="Cambria Math" panose="02040503050406030204" pitchFamily="18" charset="0"/>
                          </a:rPr>
                          <m:t>𝑖</m:t>
                        </m:r>
                      </m:sub>
                    </m:sSub>
                  </m:oMath>
                </a14:m>
                <a:r>
                  <a:rPr lang="en-US" sz="2100" dirty="0">
                    <a:solidFill>
                      <a:schemeClr val="accent1"/>
                    </a:solidFill>
                  </a:rPr>
                  <a:t>, then,</a:t>
                </a:r>
              </a:p>
            </p:txBody>
          </p:sp>
        </mc:Choice>
        <mc:Fallback xmlns="">
          <p:sp>
            <p:nvSpPr>
              <p:cNvPr id="6" name="TextBox 5">
                <a:extLst>
                  <a:ext uri="{FF2B5EF4-FFF2-40B4-BE49-F238E27FC236}">
                    <a16:creationId xmlns:a16="http://schemas.microsoft.com/office/drawing/2014/main" id="{5F0D6681-B26A-7742-8E68-82CE37F0698E}"/>
                  </a:ext>
                </a:extLst>
              </p:cNvPr>
              <p:cNvSpPr txBox="1">
                <a:spLocks noRot="1" noChangeAspect="1" noMove="1" noResize="1" noEditPoints="1" noAdjustHandles="1" noChangeArrowheads="1" noChangeShapeType="1" noTextEdit="1"/>
              </p:cNvSpPr>
              <p:nvPr/>
            </p:nvSpPr>
            <p:spPr>
              <a:xfrm>
                <a:off x="628650" y="2706405"/>
                <a:ext cx="7300653" cy="441468"/>
              </a:xfrm>
              <a:prstGeom prst="rect">
                <a:avLst/>
              </a:prstGeom>
              <a:blipFill>
                <a:blip r:embed="rId3"/>
                <a:stretch>
                  <a:fillRect l="-868" t="-8571" b="-20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ADE6A38-E4F6-914E-B387-C17F7E31BC81}"/>
              </a:ext>
            </a:extLst>
          </p:cNvPr>
          <p:cNvPicPr>
            <a:picLocks noChangeAspect="1"/>
          </p:cNvPicPr>
          <p:nvPr/>
        </p:nvPicPr>
        <p:blipFill>
          <a:blip r:embed="rId4"/>
          <a:stretch>
            <a:fillRect/>
          </a:stretch>
        </p:blipFill>
        <p:spPr>
          <a:xfrm>
            <a:off x="3785089" y="3227058"/>
            <a:ext cx="1860279" cy="92581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C6A2C-E961-754C-B65D-F35F5D5363CB}"/>
                  </a:ext>
                </a:extLst>
              </p:cNvPr>
              <p:cNvSpPr txBox="1"/>
              <p:nvPr/>
            </p:nvSpPr>
            <p:spPr>
              <a:xfrm>
                <a:off x="628650" y="4302539"/>
                <a:ext cx="8116453" cy="415498"/>
              </a:xfrm>
              <a:prstGeom prst="rect">
                <a:avLst/>
              </a:prstGeom>
              <a:noFill/>
            </p:spPr>
            <p:txBody>
              <a:bodyPr wrap="none" rtlCol="0">
                <a:spAutoFit/>
              </a:bodyPr>
              <a:lstStyle/>
              <a:p>
                <a:r>
                  <a:rPr lang="en-US" sz="2100" dirty="0">
                    <a:solidFill>
                      <a:schemeClr val="accent5">
                        <a:lumMod val="75000"/>
                      </a:schemeClr>
                    </a:solidFill>
                  </a:rPr>
                  <a:t>The filter is </a:t>
                </a:r>
                <a:r>
                  <a:rPr lang="en-US" sz="2100" dirty="0">
                    <a:solidFill>
                      <a:schemeClr val="accent6">
                        <a:lumMod val="50000"/>
                      </a:schemeClr>
                    </a:solidFill>
                  </a:rPr>
                  <a:t>localized within </a:t>
                </a:r>
                <a14:m>
                  <m:oMath xmlns:m="http://schemas.openxmlformats.org/officeDocument/2006/math">
                    <m:r>
                      <a:rPr lang="en-US" sz="2100" i="1">
                        <a:solidFill>
                          <a:schemeClr val="accent6">
                            <a:lumMod val="50000"/>
                          </a:schemeClr>
                        </a:solidFill>
                        <a:latin typeface="Cambria Math" panose="02040503050406030204" pitchFamily="18" charset="0"/>
                      </a:rPr>
                      <m:t>𝐾</m:t>
                    </m:r>
                  </m:oMath>
                </a14:m>
                <a:r>
                  <a:rPr lang="en-US" sz="2100" dirty="0">
                    <a:solidFill>
                      <a:schemeClr val="accent6">
                        <a:lumMod val="50000"/>
                      </a:schemeClr>
                    </a:solidFill>
                  </a:rPr>
                  <a:t>-hops </a:t>
                </a:r>
                <a:r>
                  <a:rPr lang="en-US" sz="2100" dirty="0">
                    <a:solidFill>
                      <a:schemeClr val="accent1"/>
                    </a:solidFill>
                  </a:rPr>
                  <a:t>neighbors in the spatial domain</a:t>
                </a:r>
              </a:p>
            </p:txBody>
          </p:sp>
        </mc:Choice>
        <mc:Fallback xmlns="">
          <p:sp>
            <p:nvSpPr>
              <p:cNvPr id="8" name="TextBox 7">
                <a:extLst>
                  <a:ext uri="{FF2B5EF4-FFF2-40B4-BE49-F238E27FC236}">
                    <a16:creationId xmlns:a16="http://schemas.microsoft.com/office/drawing/2014/main" id="{47BC6A2C-E961-754C-B65D-F35F5D5363CB}"/>
                  </a:ext>
                </a:extLst>
              </p:cNvPr>
              <p:cNvSpPr txBox="1">
                <a:spLocks noRot="1" noChangeAspect="1" noMove="1" noResize="1" noEditPoints="1" noAdjustHandles="1" noChangeArrowheads="1" noChangeShapeType="1" noTextEdit="1"/>
              </p:cNvSpPr>
              <p:nvPr/>
            </p:nvSpPr>
            <p:spPr>
              <a:xfrm>
                <a:off x="628650" y="4302539"/>
                <a:ext cx="8116453" cy="415498"/>
              </a:xfrm>
              <a:prstGeom prst="rect">
                <a:avLst/>
              </a:prstGeom>
              <a:blipFill>
                <a:blip r:embed="rId5"/>
                <a:stretch>
                  <a:fillRect l="-781" t="-5882" b="-26471"/>
                </a:stretch>
              </a:blipFill>
            </p:spPr>
            <p:txBody>
              <a:bodyPr/>
              <a:lstStyle/>
              <a:p>
                <a:r>
                  <a:rPr lang="en-US">
                    <a:noFill/>
                  </a:rPr>
                  <a:t> </a:t>
                </a:r>
              </a:p>
            </p:txBody>
          </p:sp>
        </mc:Fallback>
      </mc:AlternateContent>
    </p:spTree>
    <p:extLst>
      <p:ext uri="{BB962C8B-B14F-4D97-AF65-F5344CB8AC3E}">
        <p14:creationId xmlns:p14="http://schemas.microsoft.com/office/powerpoint/2010/main" val="2151825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pPr algn="l"/>
            <a:r>
              <a:rPr lang="en-US" dirty="0">
                <a:solidFill>
                  <a:schemeClr val="bg1"/>
                </a:solidFill>
              </a:rPr>
              <a:t>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82</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628650" y="2048376"/>
            <a:ext cx="7531164" cy="415498"/>
          </a:xfrm>
          <a:prstGeom prst="rect">
            <a:avLst/>
          </a:prstGeom>
          <a:noFill/>
        </p:spPr>
        <p:txBody>
          <a:bodyPr wrap="none" rtlCol="0">
            <a:spAutoFit/>
          </a:bodyPr>
          <a:lstStyle/>
          <a:p>
            <a:r>
              <a:rPr lang="en-US" sz="2100" dirty="0">
                <a:solidFill>
                  <a:schemeClr val="accent5">
                    <a:lumMod val="75000"/>
                  </a:schemeClr>
                </a:solidFill>
              </a:rPr>
              <a:t>Do we need all the coefficients to reconstruct a “good” signal?</a:t>
            </a:r>
            <a:endParaRPr lang="en-US" sz="21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2543661" y="2523748"/>
            <a:ext cx="1202256" cy="1162967"/>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2877370" y="4211851"/>
            <a:ext cx="3933185" cy="1373921"/>
          </a:xfrm>
          <a:prstGeom prst="rect">
            <a:avLst/>
          </a:prstGeom>
        </p:spPr>
      </p:pic>
      <p:pic>
        <p:nvPicPr>
          <p:cNvPr id="16" name="Picture 15">
            <a:extLst>
              <a:ext uri="{FF2B5EF4-FFF2-40B4-BE49-F238E27FC236}">
                <a16:creationId xmlns:a16="http://schemas.microsoft.com/office/drawing/2014/main" id="{36D85560-AE8D-AE49-9B7D-1814021CF265}"/>
              </a:ext>
            </a:extLst>
          </p:cNvPr>
          <p:cNvPicPr>
            <a:picLocks noChangeAspect="1"/>
          </p:cNvPicPr>
          <p:nvPr/>
        </p:nvPicPr>
        <p:blipFill>
          <a:blip r:embed="rId4"/>
          <a:stretch>
            <a:fillRect/>
          </a:stretch>
        </p:blipFill>
        <p:spPr>
          <a:xfrm>
            <a:off x="5552002" y="2523748"/>
            <a:ext cx="1258553" cy="1162967"/>
          </a:xfrm>
          <a:prstGeom prst="rect">
            <a:avLst/>
          </a:prstGeom>
        </p:spPr>
      </p:pic>
      <p:sp>
        <p:nvSpPr>
          <p:cNvPr id="17" name="Right Arrow 16">
            <a:extLst>
              <a:ext uri="{FF2B5EF4-FFF2-40B4-BE49-F238E27FC236}">
                <a16:creationId xmlns:a16="http://schemas.microsoft.com/office/drawing/2014/main" id="{9487CD15-9BE5-C946-800C-967467C613BF}"/>
              </a:ext>
            </a:extLst>
          </p:cNvPr>
          <p:cNvSpPr/>
          <p:nvPr/>
        </p:nvSpPr>
        <p:spPr>
          <a:xfrm>
            <a:off x="4381969" y="2965928"/>
            <a:ext cx="533981" cy="278606"/>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017C7-42B1-9F40-8442-F6040DB9BB6F}"/>
              </a:ext>
            </a:extLst>
          </p:cNvPr>
          <p:cNvSpPr/>
          <p:nvPr/>
        </p:nvSpPr>
        <p:spPr>
          <a:xfrm>
            <a:off x="3857399" y="4451931"/>
            <a:ext cx="2783862" cy="856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7187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pPr algn="l"/>
            <a:r>
              <a:rPr lang="en-US" sz="3500" dirty="0">
                <a:solidFill>
                  <a:schemeClr val="bg1"/>
                </a:solidFill>
              </a:rPr>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83</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628650" y="1100523"/>
                <a:ext cx="7964681" cy="415498"/>
              </a:xfrm>
              <a:prstGeom prst="rect">
                <a:avLst/>
              </a:prstGeom>
              <a:noFill/>
            </p:spPr>
            <p:txBody>
              <a:bodyPr wrap="none" rtlCol="0">
                <a:spAutoFit/>
              </a:bodyPr>
              <a:lstStyle/>
              <a:p>
                <a:r>
                  <a:rPr lang="en-US" sz="2100" dirty="0">
                    <a:solidFill>
                      <a:schemeClr val="accent5">
                        <a:lumMod val="75000"/>
                      </a:schemeClr>
                    </a:solidFill>
                  </a:rPr>
                  <a:t>The polynomials adopted have </a:t>
                </a:r>
                <a:r>
                  <a:rPr lang="en-US" sz="2100" dirty="0">
                    <a:solidFill>
                      <a:srgbClr val="FF0000"/>
                    </a:solidFill>
                  </a:rPr>
                  <a:t>non-orthogonal</a:t>
                </a:r>
                <a:r>
                  <a:rPr lang="en-US" sz="2100" dirty="0">
                    <a:solidFill>
                      <a:schemeClr val="accent5">
                        <a:lumMod val="75000"/>
                      </a:schemeClr>
                    </a:solidFill>
                  </a:rPr>
                  <a:t> basis </a:t>
                </a:r>
                <a14:m>
                  <m:oMath xmlns:m="http://schemas.openxmlformats.org/officeDocument/2006/math">
                    <m:r>
                      <a:rPr lang="en-US" sz="2100" i="1">
                        <a:solidFill>
                          <a:schemeClr val="accent5">
                            <a:lumMod val="75000"/>
                          </a:schemeClr>
                        </a:solidFill>
                        <a:latin typeface="Cambria Math" panose="02040503050406030204" pitchFamily="18" charset="0"/>
                      </a:rPr>
                      <m:t>1, </m:t>
                    </m:r>
                    <m:r>
                      <a:rPr lang="en-US" sz="2100" i="1">
                        <a:solidFill>
                          <a:schemeClr val="accent5">
                            <a:lumMod val="75000"/>
                          </a:schemeClr>
                        </a:solidFill>
                        <a:latin typeface="Cambria Math" panose="02040503050406030204" pitchFamily="18" charset="0"/>
                      </a:rPr>
                      <m:t>𝑥</m:t>
                    </m:r>
                    <m:r>
                      <a:rPr lang="en-US" sz="2100" i="1">
                        <a:solidFill>
                          <a:schemeClr val="accent5">
                            <a:lumMod val="75000"/>
                          </a:schemeClr>
                        </a:solidFill>
                        <a:latin typeface="Cambria Math" panose="02040503050406030204" pitchFamily="18" charset="0"/>
                      </a:rPr>
                      <m:t>, </m:t>
                    </m:r>
                    <m:sSup>
                      <m:sSupPr>
                        <m:ctrlPr>
                          <a:rPr lang="en-US" sz="2100" i="1">
                            <a:solidFill>
                              <a:schemeClr val="accent5">
                                <a:lumMod val="75000"/>
                              </a:schemeClr>
                            </a:solidFill>
                            <a:latin typeface="Cambria Math" panose="02040503050406030204" pitchFamily="18" charset="0"/>
                          </a:rPr>
                        </m:ctrlPr>
                      </m:sSupPr>
                      <m:e>
                        <m:r>
                          <a:rPr lang="en-US" sz="2100" i="1">
                            <a:solidFill>
                              <a:schemeClr val="accent5">
                                <a:lumMod val="75000"/>
                              </a:schemeClr>
                            </a:solidFill>
                            <a:latin typeface="Cambria Math" panose="02040503050406030204" pitchFamily="18" charset="0"/>
                          </a:rPr>
                          <m:t>𝑥</m:t>
                        </m:r>
                      </m:e>
                      <m:sup>
                        <m:r>
                          <a:rPr lang="en-US" sz="2100" i="1">
                            <a:solidFill>
                              <a:schemeClr val="accent5">
                                <a:lumMod val="75000"/>
                              </a:schemeClr>
                            </a:solidFill>
                            <a:latin typeface="Cambria Math" panose="02040503050406030204" pitchFamily="18" charset="0"/>
                          </a:rPr>
                          <m:t>2</m:t>
                        </m:r>
                      </m:sup>
                    </m:sSup>
                    <m:r>
                      <a:rPr lang="en-US" sz="2100" i="1">
                        <a:solidFill>
                          <a:schemeClr val="accent5">
                            <a:lumMod val="75000"/>
                          </a:schemeClr>
                        </a:solidFill>
                        <a:latin typeface="Cambria Math" panose="02040503050406030204" pitchFamily="18" charset="0"/>
                      </a:rPr>
                      <m:t>, </m:t>
                    </m:r>
                    <m:sSup>
                      <m:sSupPr>
                        <m:ctrlPr>
                          <a:rPr lang="en-US" sz="2100" i="1">
                            <a:solidFill>
                              <a:schemeClr val="accent5">
                                <a:lumMod val="75000"/>
                              </a:schemeClr>
                            </a:solidFill>
                            <a:latin typeface="Cambria Math" panose="02040503050406030204" pitchFamily="18" charset="0"/>
                          </a:rPr>
                        </m:ctrlPr>
                      </m:sSupPr>
                      <m:e>
                        <m:r>
                          <a:rPr lang="en-US" sz="2100" i="1">
                            <a:solidFill>
                              <a:schemeClr val="accent5">
                                <a:lumMod val="75000"/>
                              </a:schemeClr>
                            </a:solidFill>
                            <a:latin typeface="Cambria Math" panose="02040503050406030204" pitchFamily="18" charset="0"/>
                          </a:rPr>
                          <m:t>𝑥</m:t>
                        </m:r>
                      </m:e>
                      <m:sup>
                        <m:r>
                          <a:rPr lang="en-US" sz="2100" i="1">
                            <a:solidFill>
                              <a:schemeClr val="accent5">
                                <a:lumMod val="75000"/>
                              </a:schemeClr>
                            </a:solidFill>
                            <a:latin typeface="Cambria Math" panose="02040503050406030204" pitchFamily="18" charset="0"/>
                          </a:rPr>
                          <m:t>3</m:t>
                        </m:r>
                      </m:sup>
                    </m:sSup>
                    <m:r>
                      <a:rPr lang="en-US" sz="2100" i="1">
                        <a:solidFill>
                          <a:schemeClr val="accent5">
                            <a:lumMod val="75000"/>
                          </a:schemeClr>
                        </a:solidFill>
                        <a:latin typeface="Cambria Math" panose="02040503050406030204" pitchFamily="18" charset="0"/>
                      </a:rPr>
                      <m:t>,…</m:t>
                    </m:r>
                  </m:oMath>
                </a14:m>
                <a:endParaRPr lang="en-US" sz="21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628650" y="1100523"/>
                <a:ext cx="7964681" cy="415498"/>
              </a:xfrm>
              <a:prstGeom prst="rect">
                <a:avLst/>
              </a:prstGeom>
              <a:blipFill>
                <a:blip r:embed="rId2"/>
                <a:stretch>
                  <a:fillRect l="-796" t="-5882" b="-2647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2419979" y="1656156"/>
            <a:ext cx="4200525" cy="390525"/>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628650" y="2284939"/>
            <a:ext cx="5229252" cy="415498"/>
          </a:xfrm>
          <a:prstGeom prst="rect">
            <a:avLst/>
          </a:prstGeom>
          <a:noFill/>
        </p:spPr>
        <p:txBody>
          <a:bodyPr wrap="none" rtlCol="0">
            <a:spAutoFit/>
          </a:bodyPr>
          <a:lstStyle/>
          <a:p>
            <a:r>
              <a:rPr lang="en-US" sz="21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628651" y="2730829"/>
            <a:ext cx="3095719" cy="415498"/>
          </a:xfrm>
          <a:prstGeom prst="rect">
            <a:avLst/>
          </a:prstGeom>
          <a:noFill/>
        </p:spPr>
        <p:txBody>
          <a:bodyPr wrap="none" rtlCol="0">
            <a:spAutoFit/>
          </a:bodyPr>
          <a:lstStyle/>
          <a:p>
            <a:r>
              <a:rPr lang="en-US" sz="21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662347" y="3123244"/>
                <a:ext cx="3230051" cy="784830"/>
              </a:xfrm>
              <a:prstGeom prst="rect">
                <a:avLst/>
              </a:prstGeom>
              <a:noFill/>
            </p:spPr>
            <p:txBody>
              <a:bodyPr wrap="none" rtlCol="0">
                <a:spAutoFit/>
              </a:bodyPr>
              <a:lstStyle/>
              <a:p>
                <a:r>
                  <a:rPr lang="en-US" sz="1500" dirty="0"/>
                  <a:t>Recursive definition:</a:t>
                </a:r>
              </a:p>
              <a:p>
                <a:pPr marL="600075" lvl="1" indent="-257175">
                  <a:buFont typeface="Arial" panose="020B0604020202020204" pitchFamily="34" charset="0"/>
                  <a:buChar char="•"/>
                </a:pP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panose="02040503050406030204" pitchFamily="18" charset="0"/>
                          </a:rPr>
                          <m:t>0</m:t>
                        </m:r>
                      </m:sub>
                    </m:sSub>
                    <m:d>
                      <m:dPr>
                        <m:ctrlPr>
                          <a:rPr lang="en-US" sz="1500" i="1">
                            <a:latin typeface="Cambria Math" panose="02040503050406030204" pitchFamily="18" charset="0"/>
                          </a:rPr>
                        </m:ctrlPr>
                      </m:dPr>
                      <m:e>
                        <m:r>
                          <a:rPr lang="en-US" sz="1500" i="1">
                            <a:latin typeface="Cambria Math" panose="02040503050406030204" pitchFamily="18" charset="0"/>
                          </a:rPr>
                          <m:t>𝑥</m:t>
                        </m:r>
                      </m:e>
                    </m:d>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panose="02040503050406030204" pitchFamily="18" charset="0"/>
                          </a:rPr>
                          <m:t>1</m:t>
                        </m:r>
                      </m:sub>
                    </m:sSub>
                    <m:d>
                      <m:dPr>
                        <m:ctrlPr>
                          <a:rPr lang="en-US" sz="1500" i="1">
                            <a:latin typeface="Cambria Math" panose="02040503050406030204" pitchFamily="18" charset="0"/>
                          </a:rPr>
                        </m:ctrlPr>
                      </m:dPr>
                      <m:e>
                        <m:r>
                          <a:rPr lang="en-US" sz="1500" i="1">
                            <a:latin typeface="Cambria Math" panose="02040503050406030204" pitchFamily="18" charset="0"/>
                          </a:rPr>
                          <m:t>𝑥</m:t>
                        </m:r>
                      </m:e>
                    </m:d>
                    <m:r>
                      <a:rPr lang="en-US" sz="1500" i="1">
                        <a:latin typeface="Cambria Math" panose="02040503050406030204" pitchFamily="18" charset="0"/>
                      </a:rPr>
                      <m:t>=</m:t>
                    </m:r>
                    <m:r>
                      <a:rPr lang="en-US" sz="1500" i="1">
                        <a:latin typeface="Cambria Math" panose="02040503050406030204" pitchFamily="18" charset="0"/>
                      </a:rPr>
                      <m:t>𝑥</m:t>
                    </m:r>
                  </m:oMath>
                </a14:m>
                <a:endParaRPr lang="en-US" sz="1500" dirty="0"/>
              </a:p>
              <a:p>
                <a:pPr marL="600075" lvl="1" indent="-257175">
                  <a:buFont typeface="Arial" panose="020B0604020202020204" pitchFamily="34" charset="0"/>
                  <a:buChar char="•"/>
                </a:pP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panose="02040503050406030204" pitchFamily="18" charset="0"/>
                          </a:rPr>
                          <m:t>𝑘</m:t>
                        </m:r>
                      </m:sub>
                    </m:sSub>
                    <m:d>
                      <m:dPr>
                        <m:ctrlPr>
                          <a:rPr lang="en-US" sz="1500" i="1">
                            <a:latin typeface="Cambria Math" panose="02040503050406030204" pitchFamily="18" charset="0"/>
                          </a:rPr>
                        </m:ctrlPr>
                      </m:dPr>
                      <m:e>
                        <m:r>
                          <a:rPr lang="en-US" sz="1500" i="1">
                            <a:latin typeface="Cambria Math" panose="02040503050406030204" pitchFamily="18" charset="0"/>
                          </a:rPr>
                          <m:t>𝑥</m:t>
                        </m:r>
                      </m:e>
                    </m:d>
                    <m:r>
                      <a:rPr lang="en-US" sz="1500" i="1">
                        <a:latin typeface="Cambria Math" panose="02040503050406030204" pitchFamily="18" charset="0"/>
                      </a:rPr>
                      <m:t>=2</m:t>
                    </m:r>
                    <m:r>
                      <a:rPr lang="en-US" sz="1500" i="1">
                        <a:latin typeface="Cambria Math" panose="02040503050406030204" pitchFamily="18" charset="0"/>
                      </a:rPr>
                      <m:t>𝑥</m:t>
                    </m:r>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panose="02040503050406030204" pitchFamily="18" charset="0"/>
                          </a:rPr>
                          <m:t>𝑘</m:t>
                        </m:r>
                        <m:r>
                          <a:rPr lang="en-US" sz="1500" i="1">
                            <a:latin typeface="Cambria Math" panose="02040503050406030204" pitchFamily="18" charset="0"/>
                          </a:rPr>
                          <m:t>−1</m:t>
                        </m:r>
                      </m:sub>
                    </m:sSub>
                    <m:d>
                      <m:dPr>
                        <m:ctrlPr>
                          <a:rPr lang="en-US" sz="1500" i="1">
                            <a:latin typeface="Cambria Math" panose="02040503050406030204" pitchFamily="18" charset="0"/>
                          </a:rPr>
                        </m:ctrlPr>
                      </m:dPr>
                      <m:e>
                        <m:r>
                          <a:rPr lang="en-US" sz="1500" i="1">
                            <a:latin typeface="Cambria Math" panose="02040503050406030204" pitchFamily="18" charset="0"/>
                          </a:rPr>
                          <m:t>𝑥</m:t>
                        </m:r>
                      </m:e>
                    </m:d>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panose="02040503050406030204" pitchFamily="18" charset="0"/>
                          </a:rPr>
                          <m:t>𝑘</m:t>
                        </m:r>
                        <m:r>
                          <a:rPr lang="en-US" sz="1500" i="1">
                            <a:latin typeface="Cambria Math" panose="02040503050406030204" pitchFamily="18" charset="0"/>
                          </a:rPr>
                          <m:t>−2</m:t>
                        </m:r>
                      </m:sub>
                    </m:sSub>
                    <m:r>
                      <a:rPr lang="en-US" sz="1500" i="1">
                        <a:latin typeface="Cambria Math" panose="02040503050406030204" pitchFamily="18" charset="0"/>
                      </a:rPr>
                      <m:t>(</m:t>
                    </m:r>
                    <m:r>
                      <a:rPr lang="en-US" sz="1500" i="1">
                        <a:latin typeface="Cambria Math" panose="02040503050406030204" pitchFamily="18" charset="0"/>
                      </a:rPr>
                      <m:t>𝑥</m:t>
                    </m:r>
                    <m:r>
                      <a:rPr lang="en-US" sz="1500" i="1">
                        <a:latin typeface="Cambria Math" panose="02040503050406030204" pitchFamily="18" charset="0"/>
                      </a:rPr>
                      <m:t>)</m:t>
                    </m:r>
                  </m:oMath>
                </a14:m>
                <a:endParaRPr lang="en-US" sz="1500" dirty="0"/>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662347" y="3123244"/>
                <a:ext cx="3230051" cy="784830"/>
              </a:xfrm>
              <a:prstGeom prst="rect">
                <a:avLst/>
              </a:prstGeom>
              <a:blipFill>
                <a:blip r:embed="rId4"/>
                <a:stretch>
                  <a:fillRect l="-1176" t="-1587"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87A3B0-FD4F-C447-BC41-EF9FA27FF1F9}"/>
                  </a:ext>
                </a:extLst>
              </p:cNvPr>
              <p:cNvSpPr txBox="1"/>
              <p:nvPr/>
            </p:nvSpPr>
            <p:spPr>
              <a:xfrm>
                <a:off x="4464439" y="3123244"/>
                <a:ext cx="4312130" cy="935769"/>
              </a:xfrm>
              <a:prstGeom prst="rect">
                <a:avLst/>
              </a:prstGeom>
              <a:noFill/>
            </p:spPr>
            <p:txBody>
              <a:bodyPr wrap="square" rtlCol="0">
                <a:spAutoFit/>
              </a:bodyPr>
              <a:lstStyle/>
              <a:p>
                <a:r>
                  <a:rPr lang="en-US" sz="1500" dirty="0"/>
                  <a:t>The Chebyshev polynomials </a:t>
                </a:r>
                <a14:m>
                  <m:oMath xmlns:m="http://schemas.openxmlformats.org/officeDocument/2006/math">
                    <m:d>
                      <m:dPr>
                        <m:begChr m:val="{"/>
                        <m:endChr m:val="}"/>
                        <m:ctrlPr>
                          <a:rPr lang="en-US" sz="1500" i="1">
                            <a:latin typeface="Cambria Math" panose="02040503050406030204" pitchFamily="18" charset="0"/>
                          </a:rPr>
                        </m:ctrlPr>
                      </m:dPr>
                      <m:e>
                        <m:sSub>
                          <m:sSubPr>
                            <m:ctrlPr>
                              <a:rPr lang="en-US" sz="1500" i="1">
                                <a:latin typeface="Cambria Math" panose="02040503050406030204" pitchFamily="18" charset="0"/>
                              </a:rPr>
                            </m:ctrlPr>
                          </m:sSubPr>
                          <m:e>
                            <m:r>
                              <a:rPr lang="en-US" sz="1500" i="1">
                                <a:latin typeface="Cambria Math" panose="02040503050406030204" pitchFamily="18" charset="0"/>
                              </a:rPr>
                              <m:t>𝑇</m:t>
                            </m:r>
                          </m:e>
                          <m:sub>
                            <m:r>
                              <a:rPr lang="en-US" sz="1500" i="1">
                                <a:latin typeface="Cambria Math" panose="02040503050406030204" pitchFamily="18" charset="0"/>
                              </a:rPr>
                              <m:t>𝑘</m:t>
                            </m:r>
                          </m:sub>
                        </m:sSub>
                      </m:e>
                    </m:d>
                  </m:oMath>
                </a14:m>
                <a:r>
                  <a:rPr lang="en-US" sz="1500" dirty="0"/>
                  <a:t> form an </a:t>
                </a:r>
                <a:r>
                  <a:rPr lang="en-US" sz="1500" dirty="0">
                    <a:solidFill>
                      <a:schemeClr val="accent6">
                        <a:lumMod val="50000"/>
                      </a:schemeClr>
                    </a:solidFill>
                  </a:rPr>
                  <a:t>orthogonal</a:t>
                </a:r>
                <a:r>
                  <a:rPr lang="en-US" sz="1500" dirty="0"/>
                  <a:t> basis for the Hilbert space </a:t>
                </a:r>
                <a14:m>
                  <m:oMath xmlns:m="http://schemas.openxmlformats.org/officeDocument/2006/math">
                    <m:sSup>
                      <m:sSupPr>
                        <m:ctrlPr>
                          <a:rPr lang="en-US" sz="1500" i="1">
                            <a:latin typeface="Cambria Math" panose="02040503050406030204" pitchFamily="18" charset="0"/>
                          </a:rPr>
                        </m:ctrlPr>
                      </m:sSupPr>
                      <m:e>
                        <m:r>
                          <a:rPr lang="en-US" sz="1500" i="1">
                            <a:latin typeface="Cambria Math" panose="02040503050406030204" pitchFamily="18" charset="0"/>
                          </a:rPr>
                          <m:t>𝐿</m:t>
                        </m:r>
                      </m:e>
                      <m:sup>
                        <m:r>
                          <a:rPr lang="en-US" sz="1500" i="1">
                            <a:latin typeface="Cambria Math" panose="02040503050406030204" pitchFamily="18" charset="0"/>
                          </a:rPr>
                          <m:t>2</m:t>
                        </m:r>
                      </m:sup>
                    </m:sSup>
                    <m:r>
                      <a:rPr lang="en-US" sz="1500" i="1">
                        <a:latin typeface="Cambria Math" panose="02040503050406030204" pitchFamily="18" charset="0"/>
                      </a:rPr>
                      <m:t>(</m:t>
                    </m:r>
                    <m:d>
                      <m:dPr>
                        <m:begChr m:val="["/>
                        <m:endChr m:val="]"/>
                        <m:ctrlPr>
                          <a:rPr lang="en-US" sz="1500" i="1">
                            <a:latin typeface="Cambria Math" panose="02040503050406030204" pitchFamily="18" charset="0"/>
                          </a:rPr>
                        </m:ctrlPr>
                      </m:dPr>
                      <m:e>
                        <m:r>
                          <a:rPr lang="en-US" sz="1500" i="1">
                            <a:latin typeface="Cambria Math" panose="02040503050406030204" pitchFamily="18" charset="0"/>
                          </a:rPr>
                          <m:t>−1,1</m:t>
                        </m:r>
                      </m:e>
                    </m:d>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𝑑𝑦</m:t>
                        </m:r>
                      </m:num>
                      <m:den>
                        <m:rad>
                          <m:radPr>
                            <m:degHide m:val="on"/>
                            <m:ctrlPr>
                              <a:rPr lang="en-US" sz="1500" i="1">
                                <a:latin typeface="Cambria Math" panose="02040503050406030204" pitchFamily="18" charset="0"/>
                              </a:rPr>
                            </m:ctrlPr>
                          </m:radPr>
                          <m:deg/>
                          <m:e>
                            <m:r>
                              <a:rPr lang="en-US" sz="1500" i="1">
                                <a:latin typeface="Cambria Math" panose="02040503050406030204" pitchFamily="18" charset="0"/>
                              </a:rPr>
                              <m:t>1−</m:t>
                            </m:r>
                            <m:sSup>
                              <m:sSupPr>
                                <m:ctrlPr>
                                  <a:rPr lang="en-US" sz="1500" i="1">
                                    <a:latin typeface="Cambria Math" panose="02040503050406030204" pitchFamily="18" charset="0"/>
                                  </a:rPr>
                                </m:ctrlPr>
                              </m:sSupPr>
                              <m:e>
                                <m:r>
                                  <a:rPr lang="en-US" sz="1500" i="1">
                                    <a:latin typeface="Cambria Math" panose="02040503050406030204" pitchFamily="18" charset="0"/>
                                  </a:rPr>
                                  <m:t>𝑦</m:t>
                                </m:r>
                              </m:e>
                              <m:sup>
                                <m:r>
                                  <a:rPr lang="en-US" sz="1500" i="1">
                                    <a:latin typeface="Cambria Math" panose="02040503050406030204" pitchFamily="18" charset="0"/>
                                  </a:rPr>
                                  <m:t>2</m:t>
                                </m:r>
                              </m:sup>
                            </m:sSup>
                          </m:e>
                        </m:rad>
                      </m:den>
                    </m:f>
                    <m:r>
                      <a:rPr lang="en-US" sz="1500" i="1">
                        <a:latin typeface="Cambria Math" panose="02040503050406030204" pitchFamily="18" charset="0"/>
                      </a:rPr>
                      <m:t>)</m:t>
                    </m:r>
                  </m:oMath>
                </a14:m>
                <a:r>
                  <a:rPr lang="en-US" sz="1500" i="1" dirty="0">
                    <a:latin typeface="Cambria Math" panose="02040503050406030204" pitchFamily="18" charset="0"/>
                  </a:rPr>
                  <a:t>.</a:t>
                </a:r>
                <a:endParaRPr lang="en-US" sz="1500" dirty="0"/>
              </a:p>
            </p:txBody>
          </p:sp>
        </mc:Choice>
        <mc:Fallback xmlns="">
          <p:sp>
            <p:nvSpPr>
              <p:cNvPr id="11" name="TextBox 10">
                <a:extLst>
                  <a:ext uri="{FF2B5EF4-FFF2-40B4-BE49-F238E27FC236}">
                    <a16:creationId xmlns:a16="http://schemas.microsoft.com/office/drawing/2014/main" id="{C787A3B0-FD4F-C447-BC41-EF9FA27FF1F9}"/>
                  </a:ext>
                </a:extLst>
              </p:cNvPr>
              <p:cNvSpPr txBox="1">
                <a:spLocks noRot="1" noChangeAspect="1" noMove="1" noResize="1" noEditPoints="1" noAdjustHandles="1" noChangeArrowheads="1" noChangeShapeType="1" noTextEdit="1"/>
              </p:cNvSpPr>
              <p:nvPr/>
            </p:nvSpPr>
            <p:spPr>
              <a:xfrm>
                <a:off x="4464439" y="3123244"/>
                <a:ext cx="4312130" cy="935769"/>
              </a:xfrm>
              <a:prstGeom prst="rect">
                <a:avLst/>
              </a:prstGeom>
              <a:blipFill>
                <a:blip r:embed="rId5"/>
                <a:stretch>
                  <a:fillRect l="-587" t="-1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4CCC78F1-B923-9544-8A01-BA97514EBE6E}"/>
              </a:ext>
            </a:extLst>
          </p:cNvPr>
          <p:cNvPicPr>
            <a:picLocks noChangeAspect="1"/>
          </p:cNvPicPr>
          <p:nvPr/>
        </p:nvPicPr>
        <p:blipFill>
          <a:blip r:embed="rId6"/>
          <a:stretch>
            <a:fillRect/>
          </a:stretch>
        </p:blipFill>
        <p:spPr>
          <a:xfrm>
            <a:off x="1519238" y="4131448"/>
            <a:ext cx="6105525" cy="352425"/>
          </a:xfrm>
          <a:prstGeom prst="rect">
            <a:avLst/>
          </a:prstGeom>
        </p:spPr>
      </p:pic>
    </p:spTree>
    <p:extLst>
      <p:ext uri="{BB962C8B-B14F-4D97-AF65-F5344CB8AC3E}">
        <p14:creationId xmlns:p14="http://schemas.microsoft.com/office/powerpoint/2010/main" val="3681755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pPr algn="l"/>
            <a:r>
              <a:rPr lang="en-US" sz="3500" dirty="0" err="1">
                <a:solidFill>
                  <a:schemeClr val="bg1"/>
                </a:solidFill>
              </a:rPr>
              <a:t>ChebNet</a:t>
            </a:r>
            <a:endParaRPr lang="en-US" sz="3500" dirty="0">
              <a:solidFill>
                <a:schemeClr val="bg1"/>
              </a:solidFill>
            </a:endParaRPr>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84</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628650" y="2048376"/>
                <a:ext cx="5806205" cy="415498"/>
              </a:xfrm>
              <a:prstGeom prst="rect">
                <a:avLst/>
              </a:prstGeom>
              <a:noFill/>
            </p:spPr>
            <p:txBody>
              <a:bodyPr wrap="none" rtlCol="0">
                <a:spAutoFit/>
              </a:bodyPr>
              <a:lstStyle/>
              <a:p>
                <a:r>
                  <a:rPr lang="en-US" sz="2100" dirty="0">
                    <a:solidFill>
                      <a:schemeClr val="accent5">
                        <a:lumMod val="75000"/>
                      </a:schemeClr>
                    </a:solidFill>
                  </a:rPr>
                  <a:t>Parametrize </a:t>
                </a:r>
                <a14:m>
                  <m:oMath xmlns:m="http://schemas.openxmlformats.org/officeDocument/2006/math">
                    <m:acc>
                      <m:accPr>
                        <m:chr m:val="̂"/>
                        <m:ctrlPr>
                          <a:rPr lang="en-US" sz="2100" i="1">
                            <a:solidFill>
                              <a:schemeClr val="accent5">
                                <a:lumMod val="75000"/>
                              </a:schemeClr>
                            </a:solidFill>
                            <a:latin typeface="Cambria Math" panose="02040503050406030204" pitchFamily="18" charset="0"/>
                          </a:rPr>
                        </m:ctrlPr>
                      </m:accPr>
                      <m:e>
                        <m:r>
                          <a:rPr lang="en-US" sz="2100" i="1">
                            <a:solidFill>
                              <a:schemeClr val="accent5">
                                <a:lumMod val="75000"/>
                              </a:schemeClr>
                            </a:solidFill>
                            <a:latin typeface="Cambria Math" panose="02040503050406030204" pitchFamily="18" charset="0"/>
                          </a:rPr>
                          <m:t>𝑔</m:t>
                        </m:r>
                      </m:e>
                    </m:acc>
                    <m:r>
                      <a:rPr lang="en-US" sz="2100" i="1" dirty="0">
                        <a:solidFill>
                          <a:schemeClr val="accent5">
                            <a:lumMod val="75000"/>
                          </a:schemeClr>
                        </a:solidFill>
                        <a:latin typeface="Cambria Math" panose="02040503050406030204" pitchFamily="18" charset="0"/>
                      </a:rPr>
                      <m:t>(</m:t>
                    </m:r>
                    <m:r>
                      <m:rPr>
                        <m:sty m:val="p"/>
                      </m:rPr>
                      <a:rPr lang="en-US" sz="2100" dirty="0">
                        <a:solidFill>
                          <a:schemeClr val="accent5">
                            <a:lumMod val="75000"/>
                          </a:schemeClr>
                        </a:solidFill>
                        <a:latin typeface="Cambria Math" panose="02040503050406030204" pitchFamily="18" charset="0"/>
                      </a:rPr>
                      <m:t>Λ</m:t>
                    </m:r>
                    <m:r>
                      <a:rPr lang="en-US" sz="2100" i="1" dirty="0">
                        <a:solidFill>
                          <a:schemeClr val="accent5">
                            <a:lumMod val="75000"/>
                          </a:schemeClr>
                        </a:solidFill>
                        <a:latin typeface="Cambria Math" panose="02040503050406030204" pitchFamily="18" charset="0"/>
                      </a:rPr>
                      <m:t>)</m:t>
                    </m:r>
                  </m:oMath>
                </a14:m>
                <a:r>
                  <a:rPr lang="en-US" sz="2100" dirty="0">
                    <a:solidFill>
                      <a:schemeClr val="accent5">
                        <a:lumMod val="75000"/>
                      </a:schemeClr>
                    </a:solidFill>
                  </a:rPr>
                  <a:t> with Chebyshev polynomials </a:t>
                </a:r>
                <a:endParaRPr lang="en-US" sz="21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628650" y="2048376"/>
                <a:ext cx="5806205" cy="415498"/>
              </a:xfrm>
              <a:prstGeom prst="rect">
                <a:avLst/>
              </a:prstGeom>
              <a:blipFill>
                <a:blip r:embed="rId2"/>
                <a:stretch>
                  <a:fillRect l="-1092" t="-9091" r="-218" b="-2727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2350699" y="2652981"/>
            <a:ext cx="3689207" cy="632605"/>
          </a:xfrm>
          <a:prstGeom prst="rect">
            <a:avLst/>
          </a:prstGeom>
        </p:spPr>
      </p:pic>
      <p:sp>
        <p:nvSpPr>
          <p:cNvPr id="6" name="Rectangle 5">
            <a:extLst>
              <a:ext uri="{FF2B5EF4-FFF2-40B4-BE49-F238E27FC236}">
                <a16:creationId xmlns:a16="http://schemas.microsoft.com/office/drawing/2014/main" id="{5FE86F85-5100-7F40-9EFF-3D490E70BCD2}"/>
              </a:ext>
            </a:extLst>
          </p:cNvPr>
          <p:cNvSpPr/>
          <p:nvPr/>
        </p:nvSpPr>
        <p:spPr>
          <a:xfrm>
            <a:off x="520618" y="5553685"/>
            <a:ext cx="5584493" cy="253916"/>
          </a:xfrm>
          <a:prstGeom prst="rect">
            <a:avLst/>
          </a:prstGeom>
        </p:spPr>
        <p:txBody>
          <a:bodyPr wrap="square">
            <a:spAutoFit/>
          </a:bodyPr>
          <a:lstStyle/>
          <a:p>
            <a:r>
              <a:rPr lang="en-US" sz="1050" b="1" dirty="0">
                <a:solidFill>
                  <a:srgbClr val="24292E"/>
                </a:solidFill>
                <a:latin typeface="-apple-system"/>
              </a:rPr>
              <a:t>Convolutional Neural Networks on Graphs with Fast Localized Spectral Filtering.</a:t>
            </a:r>
            <a:r>
              <a:rPr lang="en-US" sz="1050" dirty="0">
                <a:solidFill>
                  <a:srgbClr val="24292E"/>
                </a:solidFill>
                <a:latin typeface="-apple-system"/>
              </a:rPr>
              <a:t> NIPS 2016.</a:t>
            </a:r>
            <a:endParaRPr lang="en-US" sz="1050" dirty="0"/>
          </a:p>
        </p:txBody>
      </p:sp>
    </p:spTree>
    <p:extLst>
      <p:ext uri="{BB962C8B-B14F-4D97-AF65-F5344CB8AC3E}">
        <p14:creationId xmlns:p14="http://schemas.microsoft.com/office/powerpoint/2010/main" val="2643192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pPr algn="l"/>
            <a:r>
              <a:rPr lang="en-US" sz="3500" dirty="0" err="1">
                <a:solidFill>
                  <a:schemeClr val="bg1"/>
                </a:solidFill>
              </a:rPr>
              <a:t>ChebNet</a:t>
            </a:r>
            <a:endParaRPr lang="en-US" sz="3500" dirty="0">
              <a:solidFill>
                <a:schemeClr val="bg1"/>
              </a:solidFill>
            </a:endParaRPr>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85</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628650" y="2048376"/>
                <a:ext cx="5806205" cy="415498"/>
              </a:xfrm>
              <a:prstGeom prst="rect">
                <a:avLst/>
              </a:prstGeom>
              <a:noFill/>
            </p:spPr>
            <p:txBody>
              <a:bodyPr wrap="none" rtlCol="0">
                <a:spAutoFit/>
              </a:bodyPr>
              <a:lstStyle/>
              <a:p>
                <a:r>
                  <a:rPr lang="en-US" sz="2100" dirty="0">
                    <a:solidFill>
                      <a:schemeClr val="accent5">
                        <a:lumMod val="75000"/>
                      </a:schemeClr>
                    </a:solidFill>
                  </a:rPr>
                  <a:t>Parametrize </a:t>
                </a:r>
                <a14:m>
                  <m:oMath xmlns:m="http://schemas.openxmlformats.org/officeDocument/2006/math">
                    <m:acc>
                      <m:accPr>
                        <m:chr m:val="̂"/>
                        <m:ctrlPr>
                          <a:rPr lang="en-US" sz="2100" i="1">
                            <a:solidFill>
                              <a:schemeClr val="accent5">
                                <a:lumMod val="75000"/>
                              </a:schemeClr>
                            </a:solidFill>
                            <a:latin typeface="Cambria Math" panose="02040503050406030204" pitchFamily="18" charset="0"/>
                          </a:rPr>
                        </m:ctrlPr>
                      </m:accPr>
                      <m:e>
                        <m:r>
                          <a:rPr lang="en-US" sz="2100" i="1">
                            <a:solidFill>
                              <a:schemeClr val="accent5">
                                <a:lumMod val="75000"/>
                              </a:schemeClr>
                            </a:solidFill>
                            <a:latin typeface="Cambria Math" panose="02040503050406030204" pitchFamily="18" charset="0"/>
                          </a:rPr>
                          <m:t>𝑔</m:t>
                        </m:r>
                      </m:e>
                    </m:acc>
                    <m:r>
                      <a:rPr lang="en-US" sz="2100" i="1" dirty="0">
                        <a:solidFill>
                          <a:schemeClr val="accent5">
                            <a:lumMod val="75000"/>
                          </a:schemeClr>
                        </a:solidFill>
                        <a:latin typeface="Cambria Math" panose="02040503050406030204" pitchFamily="18" charset="0"/>
                      </a:rPr>
                      <m:t>(</m:t>
                    </m:r>
                    <m:r>
                      <m:rPr>
                        <m:sty m:val="p"/>
                      </m:rPr>
                      <a:rPr lang="en-US" sz="2100" dirty="0">
                        <a:solidFill>
                          <a:schemeClr val="accent5">
                            <a:lumMod val="75000"/>
                          </a:schemeClr>
                        </a:solidFill>
                        <a:latin typeface="Cambria Math" panose="02040503050406030204" pitchFamily="18" charset="0"/>
                      </a:rPr>
                      <m:t>Λ</m:t>
                    </m:r>
                    <m:r>
                      <a:rPr lang="en-US" sz="2100" i="1" dirty="0">
                        <a:solidFill>
                          <a:schemeClr val="accent5">
                            <a:lumMod val="75000"/>
                          </a:schemeClr>
                        </a:solidFill>
                        <a:latin typeface="Cambria Math" panose="02040503050406030204" pitchFamily="18" charset="0"/>
                      </a:rPr>
                      <m:t>)</m:t>
                    </m:r>
                  </m:oMath>
                </a14:m>
                <a:r>
                  <a:rPr lang="en-US" sz="2100" dirty="0">
                    <a:solidFill>
                      <a:schemeClr val="accent5">
                        <a:lumMod val="75000"/>
                      </a:schemeClr>
                    </a:solidFill>
                  </a:rPr>
                  <a:t> with Chebyshev polynomials </a:t>
                </a:r>
                <a:endParaRPr lang="en-US" sz="21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628650" y="2048376"/>
                <a:ext cx="5806205" cy="415498"/>
              </a:xfrm>
              <a:prstGeom prst="rect">
                <a:avLst/>
              </a:prstGeom>
              <a:blipFill>
                <a:blip r:embed="rId2"/>
                <a:stretch>
                  <a:fillRect l="-1092" t="-9091" r="-218" b="-2727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2350699" y="2652981"/>
            <a:ext cx="3689207" cy="63260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628650" y="3617093"/>
                <a:ext cx="2754472" cy="415498"/>
              </a:xfrm>
              <a:prstGeom prst="rect">
                <a:avLst/>
              </a:prstGeom>
              <a:noFill/>
            </p:spPr>
            <p:txBody>
              <a:bodyPr wrap="none"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𝐾</m:t>
                    </m:r>
                  </m:oMath>
                </a14:m>
                <a:r>
                  <a:rPr lang="en-US" sz="2100" dirty="0"/>
                  <a:t> parameters</a:t>
                </a:r>
                <a:endParaRPr lang="en-US" sz="21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628650" y="3617093"/>
                <a:ext cx="2754472" cy="415498"/>
              </a:xfrm>
              <a:prstGeom prst="rect">
                <a:avLst/>
              </a:prstGeom>
              <a:blipFill>
                <a:blip r:embed="rId4"/>
                <a:stretch>
                  <a:fillRect l="-459" t="-8824" r="-1376"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492A1E-7344-5944-965E-F867D1BEDAC7}"/>
                  </a:ext>
                </a:extLst>
              </p:cNvPr>
              <p:cNvSpPr txBox="1"/>
              <p:nvPr/>
            </p:nvSpPr>
            <p:spPr>
              <a:xfrm>
                <a:off x="628650" y="4130537"/>
                <a:ext cx="5622758" cy="591252"/>
              </a:xfrm>
              <a:prstGeom prst="rect">
                <a:avLst/>
              </a:prstGeom>
              <a:noFill/>
            </p:spPr>
            <p:txBody>
              <a:bodyPr wrap="none" rtlCol="0">
                <a:spAutoFit/>
              </a:bodyPr>
              <a:lstStyle/>
              <a:p>
                <a14:m>
                  <m:oMath xmlns:m="http://schemas.openxmlformats.org/officeDocument/2006/math">
                    <m:r>
                      <m:rPr>
                        <m:sty m:val="p"/>
                      </m:rPr>
                      <a:rPr lang="en-US" sz="2100" dirty="0">
                        <a:latin typeface="Cambria Math" panose="02040503050406030204" pitchFamily="18" charset="0"/>
                      </a:rPr>
                      <m:t>U</m:t>
                    </m:r>
                    <m:acc>
                      <m:accPr>
                        <m:chr m:val="̂"/>
                        <m:ctrlPr>
                          <a:rPr lang="en-US" sz="2100" i="1" dirty="0">
                            <a:latin typeface="Cambria Math" panose="02040503050406030204" pitchFamily="18" charset="0"/>
                          </a:rPr>
                        </m:ctrlPr>
                      </m:accPr>
                      <m:e>
                        <m:r>
                          <a:rPr lang="en-US" sz="2100" i="1" dirty="0">
                            <a:latin typeface="Cambria Math" panose="02040503050406030204" pitchFamily="18" charset="0"/>
                          </a:rPr>
                          <m:t>𝑔</m:t>
                        </m:r>
                      </m:e>
                    </m:acc>
                    <m:d>
                      <m:dPr>
                        <m:ctrlPr>
                          <a:rPr lang="en-US" sz="2100" i="1" dirty="0">
                            <a:latin typeface="Cambria Math" panose="02040503050406030204" pitchFamily="18" charset="0"/>
                          </a:rPr>
                        </m:ctrlPr>
                      </m:dPr>
                      <m:e>
                        <m:r>
                          <m:rPr>
                            <m:sty m:val="p"/>
                          </m:rPr>
                          <a:rPr lang="en-US" sz="2100">
                            <a:latin typeface="Cambria Math" panose="02040503050406030204" pitchFamily="18" charset="0"/>
                          </a:rPr>
                          <m:t>Λ</m:t>
                        </m:r>
                      </m:e>
                    </m:d>
                    <m:sSup>
                      <m:sSupPr>
                        <m:ctrlPr>
                          <a:rPr lang="en-US" sz="2100" i="1">
                            <a:latin typeface="Cambria Math" panose="02040503050406030204" pitchFamily="18" charset="0"/>
                          </a:rPr>
                        </m:ctrlPr>
                      </m:sSupPr>
                      <m:e>
                        <m:r>
                          <a:rPr lang="en-US" sz="2100" i="1">
                            <a:latin typeface="Cambria Math" panose="02040503050406030204" pitchFamily="18" charset="0"/>
                          </a:rPr>
                          <m:t>𝑈</m:t>
                        </m:r>
                      </m:e>
                      <m:sup>
                        <m:r>
                          <a:rPr lang="en-US" sz="2100" i="1">
                            <a:latin typeface="Cambria Math" panose="02040503050406030204" pitchFamily="18" charset="0"/>
                          </a:rPr>
                          <m:t>𝑇</m:t>
                        </m:r>
                      </m:sup>
                    </m:sSup>
                    <m:r>
                      <a:rPr lang="en-US" sz="2100" i="1">
                        <a:latin typeface="Cambria Math" panose="02040503050406030204" pitchFamily="18" charset="0"/>
                      </a:rPr>
                      <m:t>𝑓</m:t>
                    </m:r>
                    <m:r>
                      <a:rPr lang="en-US" sz="2100" i="1">
                        <a:latin typeface="Cambria Math" panose="02040503050406030204" pitchFamily="18" charset="0"/>
                      </a:rPr>
                      <m:t>=</m:t>
                    </m:r>
                    <m:nary>
                      <m:naryPr>
                        <m:chr m:val="∑"/>
                        <m:ctrlPr>
                          <a:rPr lang="en-US" sz="2100" i="1">
                            <a:latin typeface="Cambria Math" panose="02040503050406030204" pitchFamily="18" charset="0"/>
                          </a:rPr>
                        </m:ctrlPr>
                      </m:naryPr>
                      <m:sub>
                        <m:r>
                          <m:rPr>
                            <m:brk m:alnAt="23"/>
                          </m:rPr>
                          <a:rPr lang="en-US" sz="2100" i="1">
                            <a:latin typeface="Cambria Math" panose="02040503050406030204" pitchFamily="18" charset="0"/>
                          </a:rPr>
                          <m:t>𝑘</m:t>
                        </m:r>
                        <m:r>
                          <a:rPr lang="en-US" sz="2100" i="1">
                            <a:latin typeface="Cambria Math" panose="02040503050406030204" pitchFamily="18" charset="0"/>
                          </a:rPr>
                          <m:t>=0</m:t>
                        </m:r>
                      </m:sub>
                      <m:sup>
                        <m:r>
                          <a:rPr lang="en-US" sz="2100" i="1">
                            <a:latin typeface="Cambria Math" panose="02040503050406030204" pitchFamily="18" charset="0"/>
                          </a:rPr>
                          <m:t>𝐾</m:t>
                        </m:r>
                      </m:sup>
                      <m:e>
                        <m:sSub>
                          <m:sSubPr>
                            <m:ctrlPr>
                              <a:rPr lang="en-US" sz="2100" i="1">
                                <a:latin typeface="Cambria Math" panose="02040503050406030204" pitchFamily="18" charset="0"/>
                              </a:rPr>
                            </m:ctrlPr>
                          </m:sSubPr>
                          <m:e>
                            <m:r>
                              <a:rPr lang="en-US" sz="2100" i="1">
                                <a:latin typeface="Cambria Math" panose="02040503050406030204" pitchFamily="18" charset="0"/>
                              </a:rPr>
                              <m:t>𝜃</m:t>
                            </m:r>
                          </m:e>
                          <m:sub>
                            <m:r>
                              <a:rPr lang="en-US" sz="2100" i="1">
                                <a:latin typeface="Cambria Math" panose="02040503050406030204" pitchFamily="18" charset="0"/>
                              </a:rPr>
                              <m:t>𝑘</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𝑇</m:t>
                            </m:r>
                          </m:e>
                          <m:sub>
                            <m:r>
                              <a:rPr lang="en-US" sz="2100" i="1">
                                <a:latin typeface="Cambria Math" panose="02040503050406030204" pitchFamily="18" charset="0"/>
                              </a:rPr>
                              <m:t>𝑘</m:t>
                            </m:r>
                          </m:sub>
                        </m:sSub>
                        <m:r>
                          <a:rPr lang="en-US" sz="2100" i="1">
                            <a:latin typeface="Cambria Math" panose="02040503050406030204" pitchFamily="18" charset="0"/>
                          </a:rPr>
                          <m:t>(</m:t>
                        </m:r>
                        <m:acc>
                          <m:accPr>
                            <m:chr m:val="̃"/>
                            <m:ctrlPr>
                              <a:rPr lang="en-US" sz="2100" i="1">
                                <a:latin typeface="Cambria Math" panose="02040503050406030204" pitchFamily="18" charset="0"/>
                              </a:rPr>
                            </m:ctrlPr>
                          </m:accPr>
                          <m:e>
                            <m:r>
                              <a:rPr lang="en-US" sz="2100" i="1">
                                <a:latin typeface="Cambria Math" panose="02040503050406030204" pitchFamily="18" charset="0"/>
                              </a:rPr>
                              <m:t>𝐿</m:t>
                            </m:r>
                          </m:e>
                        </m:acc>
                        <m:r>
                          <a:rPr lang="en-US" sz="2100" i="1">
                            <a:latin typeface="Cambria Math" panose="02040503050406030204" pitchFamily="18" charset="0"/>
                          </a:rPr>
                          <m:t>)</m:t>
                        </m:r>
                      </m:e>
                    </m:nary>
                    <m:r>
                      <a:rPr lang="en-US" sz="2100" i="1">
                        <a:latin typeface="Cambria Math" panose="02040503050406030204" pitchFamily="18" charset="0"/>
                      </a:rPr>
                      <m:t>𝑓</m:t>
                    </m:r>
                  </m:oMath>
                </a14:m>
                <a:r>
                  <a:rPr lang="en-US" sz="2100" dirty="0"/>
                  <a:t>, with </a:t>
                </a:r>
                <a14:m>
                  <m:oMath xmlns:m="http://schemas.openxmlformats.org/officeDocument/2006/math">
                    <m:acc>
                      <m:accPr>
                        <m:chr m:val="̃"/>
                        <m:ctrlPr>
                          <a:rPr lang="en-US" sz="2100" i="1">
                            <a:latin typeface="Cambria Math" panose="02040503050406030204" pitchFamily="18" charset="0"/>
                          </a:rPr>
                        </m:ctrlPr>
                      </m:accPr>
                      <m:e>
                        <m:r>
                          <a:rPr lang="en-US" sz="2100" i="1">
                            <a:latin typeface="Cambria Math" panose="02040503050406030204" pitchFamily="18" charset="0"/>
                          </a:rPr>
                          <m:t>𝐿</m:t>
                        </m:r>
                      </m:e>
                    </m:acc>
                    <m:r>
                      <a:rPr lang="en-US" sz="2100" i="1" dirty="0">
                        <a:latin typeface="Cambria Math" panose="02040503050406030204" pitchFamily="18" charset="0"/>
                      </a:rPr>
                      <m:t>=</m:t>
                    </m:r>
                    <m:f>
                      <m:fPr>
                        <m:ctrlPr>
                          <a:rPr lang="en-US" sz="2100" i="1" dirty="0">
                            <a:latin typeface="Cambria Math" panose="02040503050406030204" pitchFamily="18" charset="0"/>
                          </a:rPr>
                        </m:ctrlPr>
                      </m:fPr>
                      <m:num>
                        <m:r>
                          <a:rPr lang="en-US" sz="2100" i="1" dirty="0">
                            <a:latin typeface="Cambria Math" panose="02040503050406030204" pitchFamily="18" charset="0"/>
                          </a:rPr>
                          <m:t>2</m:t>
                        </m:r>
                        <m:r>
                          <a:rPr lang="en-US" sz="2100" i="1" dirty="0">
                            <a:latin typeface="Cambria Math" panose="02040503050406030204" pitchFamily="18" charset="0"/>
                          </a:rPr>
                          <m:t>𝐿</m:t>
                        </m:r>
                      </m:num>
                      <m:den>
                        <m:sSub>
                          <m:sSubPr>
                            <m:ctrlPr>
                              <a:rPr lang="en-US" sz="2100" i="1" dirty="0">
                                <a:latin typeface="Cambria Math" panose="02040503050406030204" pitchFamily="18" charset="0"/>
                              </a:rPr>
                            </m:ctrlPr>
                          </m:sSubPr>
                          <m:e>
                            <m:r>
                              <a:rPr lang="en-US" sz="2100" i="1" dirty="0">
                                <a:latin typeface="Cambria Math" panose="02040503050406030204" pitchFamily="18" charset="0"/>
                              </a:rPr>
                              <m:t>𝜆</m:t>
                            </m:r>
                          </m:e>
                          <m:sub>
                            <m:r>
                              <a:rPr lang="en-US" sz="2100" i="1" dirty="0">
                                <a:latin typeface="Cambria Math" panose="02040503050406030204" pitchFamily="18" charset="0"/>
                              </a:rPr>
                              <m:t>𝑚𝑎𝑥</m:t>
                            </m:r>
                          </m:sub>
                        </m:sSub>
                      </m:den>
                    </m:f>
                    <m:r>
                      <a:rPr lang="en-US" sz="2100" i="1" dirty="0">
                        <a:latin typeface="Cambria Math" panose="02040503050406030204" pitchFamily="18" charset="0"/>
                      </a:rPr>
                      <m:t>−</m:t>
                    </m:r>
                    <m:r>
                      <a:rPr lang="en-US" sz="2100" i="1" dirty="0">
                        <a:latin typeface="Cambria Math" panose="02040503050406030204" pitchFamily="18" charset="0"/>
                      </a:rPr>
                      <m:t>𝐼</m:t>
                    </m:r>
                  </m:oMath>
                </a14:m>
                <a:endParaRPr lang="en-US" sz="2100" dirty="0"/>
              </a:p>
            </p:txBody>
          </p:sp>
        </mc:Choice>
        <mc:Fallback xmlns="">
          <p:sp>
            <p:nvSpPr>
              <p:cNvPr id="11" name="TextBox 10">
                <a:extLst>
                  <a:ext uri="{FF2B5EF4-FFF2-40B4-BE49-F238E27FC236}">
                    <a16:creationId xmlns:a16="http://schemas.microsoft.com/office/drawing/2014/main" id="{48492A1E-7344-5944-965E-F867D1BEDAC7}"/>
                  </a:ext>
                </a:extLst>
              </p:cNvPr>
              <p:cNvSpPr txBox="1">
                <a:spLocks noRot="1" noChangeAspect="1" noMove="1" noResize="1" noEditPoints="1" noAdjustHandles="1" noChangeArrowheads="1" noChangeShapeType="1" noTextEdit="1"/>
              </p:cNvSpPr>
              <p:nvPr/>
            </p:nvSpPr>
            <p:spPr>
              <a:xfrm>
                <a:off x="628650" y="4130537"/>
                <a:ext cx="5622758" cy="591252"/>
              </a:xfrm>
              <a:prstGeom prst="rect">
                <a:avLst/>
              </a:prstGeom>
              <a:blipFill>
                <a:blip r:embed="rId5"/>
                <a:stretch>
                  <a:fillRect t="-74468" b="-11276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3B82086-B648-E943-8F08-814955E8A288}"/>
              </a:ext>
            </a:extLst>
          </p:cNvPr>
          <p:cNvSpPr txBox="1"/>
          <p:nvPr/>
        </p:nvSpPr>
        <p:spPr>
          <a:xfrm>
            <a:off x="628650" y="5277997"/>
            <a:ext cx="4931093" cy="415498"/>
          </a:xfrm>
          <a:prstGeom prst="rect">
            <a:avLst/>
          </a:prstGeom>
          <a:noFill/>
        </p:spPr>
        <p:txBody>
          <a:bodyPr wrap="none" rtlCol="0">
            <a:spAutoFit/>
          </a:bodyPr>
          <a:lstStyle/>
          <a:p>
            <a:r>
              <a:rPr lang="en-US" sz="2100" dirty="0">
                <a:solidFill>
                  <a:schemeClr val="accent6">
                    <a:lumMod val="50000"/>
                  </a:schemeClr>
                </a:solidFill>
              </a:rPr>
              <a:t>Stable under perturbation of coefficients</a:t>
            </a:r>
          </a:p>
        </p:txBody>
      </p:sp>
      <p:sp>
        <p:nvSpPr>
          <p:cNvPr id="13" name="TextBox 12">
            <a:extLst>
              <a:ext uri="{FF2B5EF4-FFF2-40B4-BE49-F238E27FC236}">
                <a16:creationId xmlns:a16="http://schemas.microsoft.com/office/drawing/2014/main" id="{9BAF4E66-93C2-B447-86E6-43C5BFFE04FE}"/>
              </a:ext>
            </a:extLst>
          </p:cNvPr>
          <p:cNvSpPr txBox="1"/>
          <p:nvPr/>
        </p:nvSpPr>
        <p:spPr>
          <a:xfrm>
            <a:off x="659578" y="4819653"/>
            <a:ext cx="4049507" cy="415498"/>
          </a:xfrm>
          <a:prstGeom prst="rect">
            <a:avLst/>
          </a:prstGeom>
          <a:noFill/>
        </p:spPr>
        <p:txBody>
          <a:bodyPr wrap="none" rtlCol="0">
            <a:spAutoFit/>
          </a:bodyPr>
          <a:lstStyle/>
          <a:p>
            <a:r>
              <a:rPr lang="en-US" sz="2100" dirty="0">
                <a:solidFill>
                  <a:schemeClr val="accent6">
                    <a:lumMod val="50000"/>
                  </a:schemeClr>
                </a:solidFill>
              </a:rPr>
              <a:t>No eigen-decomposition needed</a:t>
            </a:r>
          </a:p>
        </p:txBody>
      </p:sp>
    </p:spTree>
    <p:extLst>
      <p:ext uri="{BB962C8B-B14F-4D97-AF65-F5344CB8AC3E}">
        <p14:creationId xmlns:p14="http://schemas.microsoft.com/office/powerpoint/2010/main" val="41557185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pPr algn="l"/>
            <a:r>
              <a:rPr lang="en-US" sz="3500" dirty="0">
                <a:solidFill>
                  <a:schemeClr val="bg1"/>
                </a:solidFill>
              </a:rPr>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86</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369743" y="2294193"/>
                <a:ext cx="4443396" cy="9081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i="1">
                              <a:latin typeface="Cambria Math" panose="02040503050406030204" pitchFamily="18" charset="0"/>
                            </a:rPr>
                            <m:t>𝑜𝑢𝑡</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𝑖</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up>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e>
                            <m:sub>
                              <m:r>
                                <a:rPr lang="en-US" i="1" dirty="0">
                                  <a:latin typeface="Cambria Math" panose="02040503050406030204" pitchFamily="18" charset="0"/>
                                </a:rPr>
                                <m:t>𝑖𝑗</m:t>
                              </m:r>
                            </m:sub>
                          </m:sSub>
                          <m:d>
                            <m:dPr>
                              <m:ctrlPr>
                                <a:rPr lang="en-US" i="1" dirty="0">
                                  <a:latin typeface="Cambria Math" panose="02040503050406030204" pitchFamily="18" charset="0"/>
                                </a:rPr>
                              </m:ctrlPr>
                            </m:dPr>
                            <m:e>
                              <m:r>
                                <a:rPr lang="en-US" b="1" i="1" dirty="0">
                                  <a:latin typeface="Cambria Math" panose="02040503050406030204" pitchFamily="18" charset="0"/>
                                </a:rPr>
                                <m:t>𝐋</m:t>
                              </m:r>
                            </m:e>
                          </m:d>
                          <m:sSub>
                            <m:sSubPr>
                              <m:ctrlPr>
                                <a:rPr lang="en-US" i="1" dirty="0">
                                  <a:latin typeface="Cambria Math" panose="02040503050406030204" pitchFamily="18" charset="0"/>
                                </a:rPr>
                              </m:ctrlPr>
                            </m:sSubPr>
                            <m:e>
                              <m:r>
                                <a:rPr lang="en-US" b="1" i="1" dirty="0">
                                  <a:latin typeface="Cambria Math" panose="02040503050406030204" pitchFamily="18" charset="0"/>
                                </a:rPr>
                                <m:t>𝑭</m:t>
                              </m:r>
                            </m:e>
                            <m:sub>
                              <m:r>
                                <a:rPr lang="en-US" i="1" dirty="0">
                                  <a:latin typeface="Cambria Math" panose="02040503050406030204" pitchFamily="18" charset="0"/>
                                </a:rPr>
                                <m:t>𝑖𝑛</m:t>
                              </m:r>
                            </m:sub>
                          </m:sSub>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r>
                                <a:rPr lang="en-US" i="1" dirty="0">
                                  <a:latin typeface="Cambria Math" panose="02040503050406030204" pitchFamily="18" charset="0"/>
                                </a:rPr>
                                <m:t>𝑗</m:t>
                              </m:r>
                            </m:e>
                          </m:d>
                          <m:r>
                            <a:rPr lang="en-US" i="1" dirty="0">
                              <a:latin typeface="Cambria Math" panose="02040503050406030204" pitchFamily="18" charset="0"/>
                            </a:rPr>
                            <m:t>     </m:t>
                          </m:r>
                          <m:r>
                            <a:rPr lang="en-US" i="1" dirty="0">
                              <a:latin typeface="Cambria Math" panose="02040503050406030204" pitchFamily="18" charset="0"/>
                            </a:rPr>
                            <m:t>𝑖</m:t>
                          </m:r>
                          <m:r>
                            <a:rPr lang="en-US" i="1" dirty="0">
                              <a:latin typeface="Cambria Math" panose="02040503050406030204" pitchFamily="18" charset="0"/>
                            </a:rPr>
                            <m:t>=1,…</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369743" y="2294193"/>
                <a:ext cx="4443396" cy="908197"/>
              </a:xfrm>
              <a:prstGeom prst="rect">
                <a:avLst/>
              </a:prstGeom>
              <a:blipFill>
                <a:blip r:embed="rId2"/>
                <a:stretch>
                  <a:fillRect t="-89041" b="-1383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628651" y="1929058"/>
            <a:ext cx="1005403" cy="415498"/>
          </a:xfrm>
          <a:prstGeom prst="rect">
            <a:avLst/>
          </a:prstGeom>
          <a:noFill/>
        </p:spPr>
        <p:txBody>
          <a:bodyPr wrap="none" rtlCol="0">
            <a:spAutoFit/>
          </a:bodyPr>
          <a:lstStyle/>
          <a:p>
            <a:r>
              <a:rPr lang="en-US" sz="2100" dirty="0">
                <a:solidFill>
                  <a:schemeClr val="accent5">
                    <a:lumMod val="75000"/>
                  </a:schemeClr>
                </a:solidFill>
              </a:rPr>
              <a:t>Recall:</a:t>
            </a:r>
            <a:endParaRPr lang="en-US" sz="21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6597105" y="2125266"/>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6471242" y="2125261"/>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6353261" y="2125294"/>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6227079" y="2125264"/>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6597105" y="2261742"/>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6471242" y="2261737"/>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6353261" y="2261770"/>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6227079" y="2261740"/>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6597105" y="2392911"/>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6353261" y="2392939"/>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6227079" y="2392909"/>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6475183" y="2390999"/>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6597238" y="2532137"/>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6471376" y="2532133"/>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6353395" y="2532166"/>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6227212" y="2532135"/>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6597105" y="2673409"/>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6471242" y="2673404"/>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6353261" y="2673437"/>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6227079" y="2673406"/>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6597105" y="2809885"/>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6471242" y="2809880"/>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6353261" y="2809913"/>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6227079" y="2809882"/>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6597105" y="2941054"/>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6353261" y="2941082"/>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6227079" y="2941051"/>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6475183" y="2939142"/>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6597238" y="3080280"/>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6471376" y="3080275"/>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6353395" y="3080308"/>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6227212" y="3080278"/>
            <a:ext cx="125996" cy="12599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8164176" y="2125774"/>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8046195" y="2125807"/>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7920013" y="2125777"/>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8164176" y="2262250"/>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8046195" y="2262283"/>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7920013" y="2262253"/>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8046195" y="2393452"/>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7920013" y="2393422"/>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8168116" y="2391512"/>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8164309" y="2532646"/>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8046328" y="2532679"/>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7920146" y="2532648"/>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8164176" y="2673917"/>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8046195" y="2673950"/>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7920013" y="2673919"/>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8164176" y="2810393"/>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8046195" y="2810426"/>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7920013" y="2810395"/>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8046195" y="2941595"/>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7920013" y="2941564"/>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8168116" y="2939655"/>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8164309" y="3080788"/>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8046328" y="3080821"/>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7920146" y="3080791"/>
            <a:ext cx="125996" cy="125990"/>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7136286" y="1279054"/>
            <a:ext cx="513" cy="1692934"/>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7199393" y="1342159"/>
            <a:ext cx="482" cy="156675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7258367" y="1401133"/>
            <a:ext cx="515" cy="1448771"/>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7321300" y="1464068"/>
            <a:ext cx="511" cy="1322908"/>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6974551" y="2610410"/>
            <a:ext cx="582562" cy="19947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5E37F7BA-1D43-E645-8B4B-3357A0D2DF6C}"/>
              </a:ext>
            </a:extLst>
          </p:cNvPr>
          <p:cNvSpPr txBox="1"/>
          <p:nvPr/>
        </p:nvSpPr>
        <p:spPr>
          <a:xfrm>
            <a:off x="628650" y="3389079"/>
            <a:ext cx="1337226" cy="415498"/>
          </a:xfrm>
          <a:prstGeom prst="rect">
            <a:avLst/>
          </a:prstGeom>
          <a:noFill/>
        </p:spPr>
        <p:txBody>
          <a:bodyPr wrap="none" rtlCol="0">
            <a:spAutoFit/>
          </a:bodyPr>
          <a:lstStyle/>
          <a:p>
            <a:r>
              <a:rPr lang="en-US" sz="2100" dirty="0">
                <a:solidFill>
                  <a:schemeClr val="accent5">
                    <a:lumMod val="75000"/>
                  </a:schemeClr>
                </a:solidFill>
              </a:rPr>
              <a:t>For GCN:</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2CE0F3A-7317-C646-8F3E-CD66BF246C02}"/>
                  </a:ext>
                </a:extLst>
              </p:cNvPr>
              <p:cNvSpPr/>
              <p:nvPr/>
            </p:nvSpPr>
            <p:spPr>
              <a:xfrm>
                <a:off x="1369742" y="3777338"/>
                <a:ext cx="5222840" cy="9081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i="1">
                              <a:latin typeface="Cambria Math" panose="02040503050406030204" pitchFamily="18" charset="0"/>
                            </a:rPr>
                            <m:t>𝑜𝑢𝑡</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𝑖</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sup>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𝑗𝑖</m:t>
                              </m:r>
                            </m:sub>
                          </m:sSub>
                          <m:sSup>
                            <m:sSupPr>
                              <m:ctrlPr>
                                <a:rPr lang="en-US" i="1" dirty="0">
                                  <a:latin typeface="Cambria Math" panose="02040503050406030204" pitchFamily="18" charset="0"/>
                                </a:rPr>
                              </m:ctrlPr>
                            </m:sSupPr>
                            <m:e>
                              <m:r>
                                <a:rPr 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𝐷</m:t>
                                  </m:r>
                                </m:e>
                              </m:acc>
                            </m:e>
                            <m:sup>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2</m:t>
                                  </m:r>
                                </m:den>
                              </m:f>
                            </m:sup>
                          </m:sSup>
                          <m:acc>
                            <m:accPr>
                              <m:chr m:val="̃"/>
                              <m:ctrlPr>
                                <a:rPr lang="en-US" i="1" dirty="0">
                                  <a:latin typeface="Cambria Math" panose="02040503050406030204" pitchFamily="18" charset="0"/>
                                </a:rPr>
                              </m:ctrlPr>
                            </m:accPr>
                            <m:e>
                              <m:r>
                                <a:rPr lang="en-US" i="1" dirty="0">
                                  <a:latin typeface="Cambria Math" panose="02040503050406030204" pitchFamily="18" charset="0"/>
                                </a:rPr>
                                <m:t>𝐴</m:t>
                              </m:r>
                            </m:e>
                          </m:acc>
                          <m:sSup>
                            <m:sSupPr>
                              <m:ctrlPr>
                                <a:rPr lang="en-US" i="1" dirty="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𝐷</m:t>
                                  </m:r>
                                </m:e>
                              </m:acc>
                            </m:e>
                            <m:sup>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2</m:t>
                                  </m:r>
                                </m:den>
                              </m:f>
                            </m:sup>
                          </m:s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1" i="1" dirty="0">
                                  <a:latin typeface="Cambria Math" panose="02040503050406030204" pitchFamily="18" charset="0"/>
                                </a:rPr>
                                <m:t>𝑭</m:t>
                              </m:r>
                            </m:e>
                            <m:sub>
                              <m:r>
                                <a:rPr lang="en-US" i="1" dirty="0">
                                  <a:latin typeface="Cambria Math" panose="02040503050406030204" pitchFamily="18" charset="0"/>
                                </a:rPr>
                                <m:t>𝑖𝑛</m:t>
                              </m:r>
                            </m:sub>
                          </m:sSub>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r>
                                <a:rPr lang="en-US" i="1" dirty="0">
                                  <a:latin typeface="Cambria Math" panose="02040503050406030204" pitchFamily="18" charset="0"/>
                                </a:rPr>
                                <m:t>𝑗</m:t>
                              </m:r>
                            </m:e>
                          </m:d>
                          <m:r>
                            <a:rPr lang="en-US" i="1" dirty="0">
                              <a:latin typeface="Cambria Math" panose="02040503050406030204" pitchFamily="18" charset="0"/>
                            </a:rPr>
                            <m:t>     </m:t>
                          </m:r>
                          <m:r>
                            <a:rPr lang="en-US" i="1" dirty="0">
                              <a:latin typeface="Cambria Math" panose="02040503050406030204" pitchFamily="18" charset="0"/>
                            </a:rPr>
                            <m:t>𝑖</m:t>
                          </m:r>
                          <m:r>
                            <a:rPr lang="en-US" i="1" dirty="0">
                              <a:latin typeface="Cambria Math" panose="02040503050406030204" pitchFamily="18" charset="0"/>
                            </a:rPr>
                            <m:t>=1,…</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2</m:t>
                              </m:r>
                            </m:sub>
                          </m:sSub>
                        </m:e>
                      </m:nary>
                    </m:oMath>
                  </m:oMathPara>
                </a14:m>
                <a:endParaRPr lang="en-US" dirty="0"/>
              </a:p>
            </p:txBody>
          </p:sp>
        </mc:Choice>
        <mc:Fallback xmlns="">
          <p:sp>
            <p:nvSpPr>
              <p:cNvPr id="68" name="Rectangle 67">
                <a:extLst>
                  <a:ext uri="{FF2B5EF4-FFF2-40B4-BE49-F238E27FC236}">
                    <a16:creationId xmlns:a16="http://schemas.microsoft.com/office/drawing/2014/main" id="{32CE0F3A-7317-C646-8F3E-CD66BF246C02}"/>
                  </a:ext>
                </a:extLst>
              </p:cNvPr>
              <p:cNvSpPr>
                <a:spLocks noRot="1" noChangeAspect="1" noMove="1" noResize="1" noEditPoints="1" noAdjustHandles="1" noChangeArrowheads="1" noChangeShapeType="1" noTextEdit="1"/>
              </p:cNvSpPr>
              <p:nvPr/>
            </p:nvSpPr>
            <p:spPr>
              <a:xfrm>
                <a:off x="1369742" y="3777338"/>
                <a:ext cx="5222840" cy="908197"/>
              </a:xfrm>
              <a:prstGeom prst="rect">
                <a:avLst/>
              </a:prstGeom>
              <a:blipFill>
                <a:blip r:embed="rId3"/>
                <a:stretch>
                  <a:fillRect t="-90411" b="-138356"/>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2987935" y="2954025"/>
            <a:ext cx="144521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3156765" y="2941051"/>
            <a:ext cx="3111749" cy="415498"/>
          </a:xfrm>
          <a:prstGeom prst="rect">
            <a:avLst/>
          </a:prstGeom>
          <a:noFill/>
        </p:spPr>
        <p:txBody>
          <a:bodyPr wrap="none" rtlCol="0">
            <a:spAutoFit/>
          </a:bodyPr>
          <a:lstStyle/>
          <a:p>
            <a:r>
              <a:rPr lang="en-US" sz="2100" dirty="0">
                <a:solidFill>
                  <a:schemeClr val="accent6">
                    <a:lumMod val="50000"/>
                  </a:schemeClr>
                </a:solidFill>
              </a:rPr>
              <a:t>Filter each input channel</a:t>
            </a:r>
            <a:endParaRPr lang="en-US" dirty="0">
              <a:solidFill>
                <a:schemeClr val="accent6">
                  <a:lumMod val="50000"/>
                </a:schemeClr>
              </a:solidFill>
            </a:endParaRPr>
          </a:p>
        </p:txBody>
      </p:sp>
      <p:cxnSp>
        <p:nvCxnSpPr>
          <p:cNvPr id="71" name="Straight Connector 70">
            <a:extLst>
              <a:ext uri="{FF2B5EF4-FFF2-40B4-BE49-F238E27FC236}">
                <a16:creationId xmlns:a16="http://schemas.microsoft.com/office/drawing/2014/main" id="{4F0AFEB9-179F-884F-851A-141AF885F634}"/>
              </a:ext>
            </a:extLst>
          </p:cNvPr>
          <p:cNvCxnSpPr>
            <a:cxnSpLocks/>
          </p:cNvCxnSpPr>
          <p:nvPr/>
        </p:nvCxnSpPr>
        <p:spPr>
          <a:xfrm>
            <a:off x="2987935" y="4414046"/>
            <a:ext cx="144521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47BDC8-0E77-A146-9618-76E936DCE0CB}"/>
              </a:ext>
            </a:extLst>
          </p:cNvPr>
          <p:cNvSpPr txBox="1"/>
          <p:nvPr/>
        </p:nvSpPr>
        <p:spPr>
          <a:xfrm>
            <a:off x="3320666" y="4372612"/>
            <a:ext cx="1366080" cy="415498"/>
          </a:xfrm>
          <a:prstGeom prst="rect">
            <a:avLst/>
          </a:prstGeom>
          <a:noFill/>
        </p:spPr>
        <p:txBody>
          <a:bodyPr wrap="none" rtlCol="0">
            <a:spAutoFit/>
          </a:bodyPr>
          <a:lstStyle/>
          <a:p>
            <a:r>
              <a:rPr lang="en-US" sz="2100" dirty="0">
                <a:solidFill>
                  <a:schemeClr val="accent6">
                    <a:lumMod val="50000"/>
                  </a:schemeClr>
                </a:solidFill>
              </a:rPr>
              <a:t>GCN filter</a:t>
            </a:r>
            <a:endParaRPr lang="en-US" dirty="0">
              <a:solidFill>
                <a:schemeClr val="accent6">
                  <a:lumMod val="50000"/>
                </a:schemeClr>
              </a:solidFill>
            </a:endParaRPr>
          </a:p>
        </p:txBody>
      </p:sp>
      <p:sp>
        <p:nvSpPr>
          <p:cNvPr id="73" name="TextBox 72">
            <a:extLst>
              <a:ext uri="{FF2B5EF4-FFF2-40B4-BE49-F238E27FC236}">
                <a16:creationId xmlns:a16="http://schemas.microsoft.com/office/drawing/2014/main" id="{D544C957-4C61-494C-98F9-B58105D1C4BB}"/>
              </a:ext>
            </a:extLst>
          </p:cNvPr>
          <p:cNvSpPr txBox="1"/>
          <p:nvPr/>
        </p:nvSpPr>
        <p:spPr>
          <a:xfrm>
            <a:off x="628651" y="4705952"/>
            <a:ext cx="1906291" cy="415498"/>
          </a:xfrm>
          <a:prstGeom prst="rect">
            <a:avLst/>
          </a:prstGeom>
          <a:noFill/>
        </p:spPr>
        <p:txBody>
          <a:bodyPr wrap="none" rtlCol="0">
            <a:spAutoFit/>
          </a:bodyPr>
          <a:lstStyle/>
          <a:p>
            <a:r>
              <a:rPr lang="en-US" sz="2100" dirty="0">
                <a:solidFill>
                  <a:schemeClr val="accent5">
                    <a:lumMod val="75000"/>
                  </a:schemeClr>
                </a:solidFill>
              </a:rPr>
              <a:t>In matrix form:</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15B1D933-D4BE-2840-99EB-AA904592F84F}"/>
                  </a:ext>
                </a:extLst>
              </p:cNvPr>
              <p:cNvSpPr/>
              <p:nvPr/>
            </p:nvSpPr>
            <p:spPr>
              <a:xfrm>
                <a:off x="1514951" y="5069640"/>
                <a:ext cx="5906489" cy="7989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i="1">
                              <a:latin typeface="Cambria Math" panose="02040503050406030204" pitchFamily="18" charset="0"/>
                            </a:rPr>
                            <m:t>𝑜𝑢𝑡</m:t>
                          </m:r>
                        </m:sub>
                      </m:sSub>
                      <m:r>
                        <a:rPr lang="en-US" i="1">
                          <a:latin typeface="Cambria Math" panose="02040503050406030204" pitchFamily="18" charset="0"/>
                        </a:rPr>
                        <m:t>=</m:t>
                      </m:r>
                      <m:r>
                        <m:rPr>
                          <m:nor/>
                        </m:rPr>
                        <a:rPr lang="en-US" dirty="0"/>
                        <m:t> </m:t>
                      </m:r>
                      <m:sSup>
                        <m:sSupPr>
                          <m:ctrlPr>
                            <a:rPr lang="en-US" i="1" dirty="0">
                              <a:latin typeface="Cambria Math" panose="02040503050406030204" pitchFamily="18" charset="0"/>
                            </a:rPr>
                          </m:ctrlPr>
                        </m:sSupPr>
                        <m:e>
                          <m:r>
                            <a:rPr 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𝐷</m:t>
                              </m:r>
                            </m:e>
                          </m:acc>
                        </m:e>
                        <m:sup>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2</m:t>
                              </m:r>
                            </m:den>
                          </m:f>
                        </m:sup>
                      </m:sSup>
                      <m:acc>
                        <m:accPr>
                          <m:chr m:val="̃"/>
                          <m:ctrlPr>
                            <a:rPr lang="en-US" i="1" dirty="0">
                              <a:latin typeface="Cambria Math" panose="02040503050406030204" pitchFamily="18" charset="0"/>
                            </a:rPr>
                          </m:ctrlPr>
                        </m:accPr>
                        <m:e>
                          <m:r>
                            <a:rPr lang="en-US" i="1" dirty="0">
                              <a:latin typeface="Cambria Math" panose="02040503050406030204" pitchFamily="18" charset="0"/>
                            </a:rPr>
                            <m:t>𝐴</m:t>
                          </m:r>
                        </m:e>
                      </m:acc>
                      <m:sSup>
                        <m:sSupPr>
                          <m:ctrlPr>
                            <a:rPr lang="en-US" i="1" dirty="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𝐷</m:t>
                              </m:r>
                            </m:e>
                          </m:acc>
                        </m:e>
                        <m:sup>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2</m:t>
                              </m:r>
                            </m:den>
                          </m:f>
                        </m:sup>
                      </m:s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1" i="1" dirty="0">
                              <a:latin typeface="Cambria Math" panose="02040503050406030204" pitchFamily="18" charset="0"/>
                            </a:rPr>
                            <m:t>𝑭</m:t>
                          </m:r>
                        </m:e>
                        <m:sub>
                          <m:r>
                            <a:rPr lang="en-US" i="1" dirty="0">
                              <a:latin typeface="Cambria Math" panose="02040503050406030204" pitchFamily="18" charset="0"/>
                            </a:rPr>
                            <m:t>𝑖𝑛</m:t>
                          </m:r>
                        </m:sub>
                      </m:sSub>
                      <m:r>
                        <m:rPr>
                          <m:sty m:val="p"/>
                        </m:rPr>
                        <a:rPr lang="en-US" dirty="0">
                          <a:latin typeface="Cambria Math" panose="02040503050406030204" pitchFamily="18" charset="0"/>
                        </a:rPr>
                        <m:t>Θ</m:t>
                      </m:r>
                      <m:r>
                        <a:rPr lang="en-US" i="1" dirty="0">
                          <a:latin typeface="Cambria Math" panose="02040503050406030204" pitchFamily="18" charset="0"/>
                        </a:rPr>
                        <m:t> </m:t>
                      </m:r>
                      <m:r>
                        <m:rPr>
                          <m:nor/>
                        </m:rPr>
                        <a:rPr lang="en-US" dirty="0"/>
                        <m:t>with</m:t>
                      </m:r>
                      <m:r>
                        <m:rPr>
                          <m:nor/>
                        </m:rPr>
                        <a:rPr lang="en-US" dirty="0"/>
                        <m:t> </m:t>
                      </m:r>
                      <m:r>
                        <m:rPr>
                          <m:sty m:val="p"/>
                        </m:rPr>
                        <a:rPr lang="en-US">
                          <a:latin typeface="Cambria Math" panose="02040503050406030204" pitchFamily="18" charset="0"/>
                        </a:rPr>
                        <m:t>Θ</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sup>
                      </m:sSup>
                      <m:r>
                        <a:rPr lang="en-US">
                          <a:latin typeface="Cambria Math" panose="02040503050406030204" pitchFamily="18" charset="0"/>
                        </a:rPr>
                        <m:t> </m:t>
                      </m:r>
                      <m:r>
                        <m:rPr>
                          <m:sty m:val="p"/>
                        </m:rPr>
                        <a:rPr lang="en-US">
                          <a:latin typeface="Cambria Math" panose="02040503050406030204" pitchFamily="18" charset="0"/>
                        </a:rPr>
                        <m:t>and</m:t>
                      </m:r>
                      <m:r>
                        <a:rPr lang="en-US">
                          <a:latin typeface="Cambria Math" panose="02040503050406030204" pitchFamily="18" charset="0"/>
                        </a:rPr>
                        <m:t> </m:t>
                      </m:r>
                      <m:r>
                        <m:rPr>
                          <m:sty m:val="p"/>
                        </m:rPr>
                        <a:rPr lang="en-US">
                          <a:latin typeface="Cambria Math" panose="02040503050406030204" pitchFamily="18" charset="0"/>
                        </a:rPr>
                        <m:t>Θ</m:t>
                      </m:r>
                      <m:d>
                        <m:dPr>
                          <m:begChr m:val="["/>
                          <m:endChr m:val="]"/>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𝑗𝑖</m:t>
                          </m:r>
                        </m:sub>
                      </m:sSub>
                    </m:oMath>
                  </m:oMathPara>
                </a14:m>
                <a:endParaRPr lang="en-US" dirty="0"/>
              </a:p>
              <a:p>
                <a:endParaRPr lang="en-US" dirty="0"/>
              </a:p>
            </p:txBody>
          </p:sp>
        </mc:Choice>
        <mc:Fallback xmlns="">
          <p:sp>
            <p:nvSpPr>
              <p:cNvPr id="75" name="Rectangle 74">
                <a:extLst>
                  <a:ext uri="{FF2B5EF4-FFF2-40B4-BE49-F238E27FC236}">
                    <a16:creationId xmlns:a16="http://schemas.microsoft.com/office/drawing/2014/main" id="{15B1D933-D4BE-2840-99EB-AA904592F84F}"/>
                  </a:ext>
                </a:extLst>
              </p:cNvPr>
              <p:cNvSpPr>
                <a:spLocks noRot="1" noChangeAspect="1" noMove="1" noResize="1" noEditPoints="1" noAdjustHandles="1" noChangeArrowheads="1" noChangeShapeType="1" noTextEdit="1"/>
              </p:cNvSpPr>
              <p:nvPr/>
            </p:nvSpPr>
            <p:spPr>
              <a:xfrm>
                <a:off x="1514951" y="5069640"/>
                <a:ext cx="5906489" cy="79893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71392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pPr algn="l"/>
            <a:r>
              <a:rPr lang="en-US" sz="3500" dirty="0">
                <a:solidFill>
                  <a:schemeClr val="bg1"/>
                </a:solidFill>
              </a:rPr>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87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628650" y="1929059"/>
                <a:ext cx="2709653" cy="533608"/>
              </a:xfrm>
              <a:prstGeom prst="rect">
                <a:avLst/>
              </a:prstGeom>
              <a:noFill/>
            </p:spPr>
            <p:txBody>
              <a:bodyPr wrap="none" rtlCol="0">
                <a:spAutoFit/>
              </a:bodyPr>
              <a:lstStyle/>
              <a:p>
                <a:r>
                  <a:rPr lang="en-US" sz="2100" dirty="0">
                    <a:solidFill>
                      <a:schemeClr val="accent5">
                        <a:lumMod val="75000"/>
                      </a:schemeClr>
                    </a:solidFill>
                  </a:rPr>
                  <a:t>Denote </a:t>
                </a:r>
                <a14:m>
                  <m:oMath xmlns:m="http://schemas.openxmlformats.org/officeDocument/2006/math">
                    <m:r>
                      <a:rPr lang="en-US" sz="2100" i="1">
                        <a:solidFill>
                          <a:schemeClr val="accent1"/>
                        </a:solidFill>
                        <a:latin typeface="Cambria Math" panose="02040503050406030204" pitchFamily="18" charset="0"/>
                      </a:rPr>
                      <m:t>𝐶</m:t>
                    </m:r>
                    <m:r>
                      <a:rPr lang="en-US" sz="2100" i="1">
                        <a:solidFill>
                          <a:schemeClr val="accent1"/>
                        </a:solidFill>
                        <a:latin typeface="Cambria Math" panose="02040503050406030204" pitchFamily="18" charset="0"/>
                      </a:rPr>
                      <m:t>=</m:t>
                    </m:r>
                    <m:sSup>
                      <m:sSupPr>
                        <m:ctrlPr>
                          <a:rPr lang="en-US" sz="2100" i="1" dirty="0">
                            <a:solidFill>
                              <a:schemeClr val="accent1"/>
                            </a:solidFill>
                            <a:latin typeface="Cambria Math" panose="02040503050406030204" pitchFamily="18" charset="0"/>
                          </a:rPr>
                        </m:ctrlPr>
                      </m:sSupPr>
                      <m:e>
                        <m:acc>
                          <m:accPr>
                            <m:chr m:val="̃"/>
                            <m:ctrlPr>
                              <a:rPr lang="en-US" sz="2100" i="1" dirty="0">
                                <a:solidFill>
                                  <a:schemeClr val="accent1"/>
                                </a:solidFill>
                                <a:latin typeface="Cambria Math" panose="02040503050406030204" pitchFamily="18" charset="0"/>
                              </a:rPr>
                            </m:ctrlPr>
                          </m:accPr>
                          <m:e>
                            <m:r>
                              <a:rPr lang="en-US" sz="2100" i="1" dirty="0">
                                <a:solidFill>
                                  <a:schemeClr val="accent1"/>
                                </a:solidFill>
                                <a:latin typeface="Cambria Math" panose="02040503050406030204" pitchFamily="18" charset="0"/>
                              </a:rPr>
                              <m:t>𝐷</m:t>
                            </m:r>
                          </m:e>
                        </m:acc>
                      </m:e>
                      <m:sup>
                        <m:r>
                          <a:rPr lang="en-US" sz="2100" i="1" dirty="0">
                            <a:solidFill>
                              <a:schemeClr val="accent1"/>
                            </a:solidFill>
                            <a:latin typeface="Cambria Math" panose="02040503050406030204" pitchFamily="18" charset="0"/>
                          </a:rPr>
                          <m:t>−</m:t>
                        </m:r>
                        <m:f>
                          <m:fPr>
                            <m:ctrlPr>
                              <a:rPr lang="en-US" sz="2100" i="1" dirty="0">
                                <a:solidFill>
                                  <a:schemeClr val="accent1"/>
                                </a:solidFill>
                                <a:latin typeface="Cambria Math" panose="02040503050406030204" pitchFamily="18" charset="0"/>
                              </a:rPr>
                            </m:ctrlPr>
                          </m:fPr>
                          <m:num>
                            <m:r>
                              <a:rPr lang="en-US" sz="2100" i="1" dirty="0">
                                <a:solidFill>
                                  <a:schemeClr val="accent1"/>
                                </a:solidFill>
                                <a:latin typeface="Cambria Math" panose="02040503050406030204" pitchFamily="18" charset="0"/>
                              </a:rPr>
                              <m:t>1</m:t>
                            </m:r>
                          </m:num>
                          <m:den>
                            <m:r>
                              <a:rPr lang="en-US" sz="2100" i="1" dirty="0">
                                <a:solidFill>
                                  <a:schemeClr val="accent1"/>
                                </a:solidFill>
                                <a:latin typeface="Cambria Math" panose="02040503050406030204" pitchFamily="18" charset="0"/>
                              </a:rPr>
                              <m:t>2</m:t>
                            </m:r>
                          </m:den>
                        </m:f>
                      </m:sup>
                    </m:sSup>
                    <m:acc>
                      <m:accPr>
                        <m:chr m:val="̃"/>
                        <m:ctrlPr>
                          <a:rPr lang="en-US" sz="2100" i="1" dirty="0">
                            <a:solidFill>
                              <a:schemeClr val="accent1"/>
                            </a:solidFill>
                            <a:latin typeface="Cambria Math" panose="02040503050406030204" pitchFamily="18" charset="0"/>
                          </a:rPr>
                        </m:ctrlPr>
                      </m:accPr>
                      <m:e>
                        <m:r>
                          <a:rPr lang="en-US" sz="2100" i="1" dirty="0">
                            <a:solidFill>
                              <a:schemeClr val="accent1"/>
                            </a:solidFill>
                            <a:latin typeface="Cambria Math" panose="02040503050406030204" pitchFamily="18" charset="0"/>
                          </a:rPr>
                          <m:t>𝐴</m:t>
                        </m:r>
                      </m:e>
                    </m:acc>
                    <m:sSup>
                      <m:sSupPr>
                        <m:ctrlPr>
                          <a:rPr lang="en-US" sz="2100" i="1" dirty="0">
                            <a:solidFill>
                              <a:schemeClr val="accent1"/>
                            </a:solidFill>
                            <a:latin typeface="Cambria Math" panose="02040503050406030204" pitchFamily="18" charset="0"/>
                          </a:rPr>
                        </m:ctrlPr>
                      </m:sSupPr>
                      <m:e>
                        <m:acc>
                          <m:accPr>
                            <m:chr m:val="̃"/>
                            <m:ctrlPr>
                              <a:rPr lang="en-US" sz="2100" i="1" dirty="0">
                                <a:solidFill>
                                  <a:schemeClr val="accent1"/>
                                </a:solidFill>
                                <a:latin typeface="Cambria Math" panose="02040503050406030204" pitchFamily="18" charset="0"/>
                              </a:rPr>
                            </m:ctrlPr>
                          </m:accPr>
                          <m:e>
                            <m:r>
                              <a:rPr lang="en-US" sz="2100" i="1" dirty="0">
                                <a:solidFill>
                                  <a:schemeClr val="accent1"/>
                                </a:solidFill>
                                <a:latin typeface="Cambria Math" panose="02040503050406030204" pitchFamily="18" charset="0"/>
                              </a:rPr>
                              <m:t>𝐷</m:t>
                            </m:r>
                          </m:e>
                        </m:acc>
                      </m:e>
                      <m:sup>
                        <m:r>
                          <a:rPr lang="en-US" sz="2100" i="1" dirty="0">
                            <a:solidFill>
                              <a:schemeClr val="accent1"/>
                            </a:solidFill>
                            <a:latin typeface="Cambria Math" panose="02040503050406030204" pitchFamily="18" charset="0"/>
                          </a:rPr>
                          <m:t>−</m:t>
                        </m:r>
                        <m:f>
                          <m:fPr>
                            <m:ctrlPr>
                              <a:rPr lang="en-US" sz="2100" i="1" dirty="0">
                                <a:solidFill>
                                  <a:schemeClr val="accent1"/>
                                </a:solidFill>
                                <a:latin typeface="Cambria Math" panose="02040503050406030204" pitchFamily="18" charset="0"/>
                              </a:rPr>
                            </m:ctrlPr>
                          </m:fPr>
                          <m:num>
                            <m:r>
                              <a:rPr lang="en-US" sz="2100" i="1" dirty="0">
                                <a:solidFill>
                                  <a:schemeClr val="accent1"/>
                                </a:solidFill>
                                <a:latin typeface="Cambria Math" panose="02040503050406030204" pitchFamily="18" charset="0"/>
                              </a:rPr>
                              <m:t>1</m:t>
                            </m:r>
                          </m:num>
                          <m:den>
                            <m:r>
                              <a:rPr lang="en-US" sz="2100" i="1" dirty="0">
                                <a:solidFill>
                                  <a:schemeClr val="accent1"/>
                                </a:solidFill>
                                <a:latin typeface="Cambria Math" panose="02040503050406030204" pitchFamily="18" charset="0"/>
                              </a:rPr>
                              <m:t>2</m:t>
                            </m:r>
                          </m:den>
                        </m:f>
                      </m:sup>
                    </m:sSup>
                  </m:oMath>
                </a14:m>
                <a:endParaRPr lang="en-US" sz="21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628650" y="1929059"/>
                <a:ext cx="2709653" cy="533608"/>
              </a:xfrm>
              <a:prstGeom prst="rect">
                <a:avLst/>
              </a:prstGeom>
              <a:blipFill>
                <a:blip r:embed="rId2"/>
                <a:stretch>
                  <a:fillRect l="-2326" b="-23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628650" y="2412658"/>
                <a:ext cx="2678938" cy="369332"/>
              </a:xfrm>
              <a:prstGeom prst="rect">
                <a:avLst/>
              </a:prstGeom>
              <a:noFill/>
            </p:spPr>
            <p:txBody>
              <a:bodyPr wrap="none" rtlCol="0">
                <a:spAutoFit/>
              </a:bodyPr>
              <a:lstStyle/>
              <a:p>
                <a:pPr marL="600075" lvl="1" indent="-257175">
                  <a:buFont typeface="Arial" panose="020B0604020202020204" pitchFamily="34" charset="0"/>
                  <a:buChar char="•"/>
                </a:pPr>
                <a:r>
                  <a:rPr lang="en-US" dirty="0"/>
                  <a:t>Then</a:t>
                </a:r>
                <a:r>
                  <a:rPr lang="en-US" dirty="0">
                    <a:solidFill>
                      <a:schemeClr val="accent5">
                        <a:lumMod val="75000"/>
                      </a:schemeClr>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𝑜𝑢𝑡</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𝐶𝐹</m:t>
                        </m:r>
                      </m:e>
                      <m:sub>
                        <m:r>
                          <a:rPr lang="en-US" i="1" dirty="0">
                            <a:latin typeface="Cambria Math" panose="02040503050406030204" pitchFamily="18" charset="0"/>
                          </a:rPr>
                          <m:t>𝑖𝑛</m:t>
                        </m:r>
                      </m:sub>
                    </m:sSub>
                    <m:r>
                      <m:rPr>
                        <m:sty m:val="p"/>
                      </m:rPr>
                      <a:rPr lang="en-US" dirty="0">
                        <a:latin typeface="Cambria Math" panose="02040503050406030204" pitchFamily="18" charset="0"/>
                      </a:rPr>
                      <m:t>Θ</m:t>
                    </m:r>
                  </m:oMath>
                </a14:m>
                <a:endParaRPr lang="en-US"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628650" y="2412658"/>
                <a:ext cx="2678938" cy="369332"/>
              </a:xfrm>
              <a:prstGeom prst="rect">
                <a:avLst/>
              </a:prstGeom>
              <a:blipFill>
                <a:blip r:embed="rId3"/>
                <a:stretch>
                  <a:fillRect t="-10345"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628650" y="2805073"/>
                <a:ext cx="5025094" cy="415498"/>
              </a:xfrm>
              <a:prstGeom prst="rect">
                <a:avLst/>
              </a:prstGeom>
              <a:noFill/>
            </p:spPr>
            <p:txBody>
              <a:bodyPr wrap="none" rtlCol="0">
                <a:spAutoFit/>
              </a:bodyPr>
              <a:lstStyle/>
              <a:p>
                <a:pPr marL="600075" lvl="1" indent="-257175">
                  <a:buFont typeface="Arial" panose="020B0604020202020204" pitchFamily="34" charset="0"/>
                  <a:buChar char="•"/>
                </a:pPr>
                <a:r>
                  <a:rPr lang="en-US" dirty="0"/>
                  <a:t>For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a:latin typeface="Cambria Math" panose="02040503050406030204" pitchFamily="18" charset="0"/>
                      </a:rPr>
                      <m:t>,</m:t>
                    </m:r>
                  </m:oMath>
                </a14:m>
                <a:r>
                  <a:rPr lang="en-US" sz="210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𝐹</m:t>
                        </m:r>
                      </m:e>
                      <m:sub>
                        <m:r>
                          <a:rPr lang="en-US" i="1">
                            <a:latin typeface="Cambria Math" panose="02040503050406030204" pitchFamily="18" charset="0"/>
                          </a:rPr>
                          <m:t>𝑜𝑢𝑡</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i="1">
                            <a:latin typeface="Cambria Math" panose="02040503050406030204" pitchFamily="18" charset="0"/>
                          </a:rPr>
                          <m:t>𝐶</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𝑖𝑛</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m:t>
                            </m:r>
                          </m:e>
                        </m:d>
                        <m:r>
                          <m:rPr>
                            <m:sty m:val="p"/>
                          </m:rPr>
                          <a:rPr lang="en-US">
                            <a:latin typeface="Cambria Math" panose="02040503050406030204" pitchFamily="18" charset="0"/>
                          </a:rPr>
                          <m:t>Θ</m:t>
                        </m:r>
                      </m:e>
                    </m:nary>
                  </m:oMath>
                </a14:m>
                <a:endParaRPr lang="en-US" sz="21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628650" y="2805073"/>
                <a:ext cx="5025094" cy="415498"/>
              </a:xfrm>
              <a:prstGeom prst="rect">
                <a:avLst/>
              </a:prstGeom>
              <a:blipFill>
                <a:blip r:embed="rId4"/>
                <a:stretch>
                  <a:fillRect t="-91176" b="-141176"/>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6002367" y="3063815"/>
            <a:ext cx="2100263" cy="164313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6635787" y="3852930"/>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6481409" y="4401517"/>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7297031" y="4154233"/>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6818164" y="4035308"/>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6588243" y="4066598"/>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7302432" y="346018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6289642" y="337520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6472019" y="3557582"/>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5912111" y="4421612"/>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7409266" y="3673856"/>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5698443" y="431477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7144110" y="4367901"/>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6961733" y="469323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7510699" y="4261068"/>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7904556" y="452622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6396476" y="3147361"/>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6396476" y="3147361"/>
                <a:ext cx="688715" cy="276999"/>
              </a:xfrm>
              <a:prstGeom prst="rect">
                <a:avLst/>
              </a:prstGeom>
              <a:blipFill>
                <a:blip r:embed="rId5"/>
                <a:stretch>
                  <a:fillRect l="-5455" r="-1090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5700180" y="4289771"/>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5700180" y="4289771"/>
                <a:ext cx="294248" cy="276999"/>
              </a:xfrm>
              <a:prstGeom prst="rect">
                <a:avLst/>
              </a:prstGeom>
              <a:blipFill>
                <a:blip r:embed="rId6"/>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6491062" y="437350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6491062" y="4373500"/>
                <a:ext cx="294248" cy="276999"/>
              </a:xfrm>
              <a:prstGeom prst="rect">
                <a:avLst/>
              </a:prstGeom>
              <a:blipFill>
                <a:blip r:embed="rId7"/>
                <a:stretch>
                  <a:fillRect l="-12500"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6648042" y="383775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6648042" y="3837752"/>
                <a:ext cx="288925" cy="276999"/>
              </a:xfrm>
              <a:prstGeom prst="rect">
                <a:avLst/>
              </a:prstGeom>
              <a:blipFill>
                <a:blip r:embed="rId8"/>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6286134" y="3363231"/>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6286134" y="3363231"/>
                <a:ext cx="294248" cy="276999"/>
              </a:xfrm>
              <a:prstGeom prst="rect">
                <a:avLst/>
              </a:prstGeom>
              <a:blipFill>
                <a:blip r:embed="rId9"/>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7299726" y="343908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7299726" y="3439083"/>
                <a:ext cx="284373" cy="276999"/>
              </a:xfrm>
              <a:prstGeom prst="rect">
                <a:avLst/>
              </a:prstGeom>
              <a:blipFill>
                <a:blip r:embed="rId10"/>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7309168" y="412636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7309168" y="4126362"/>
                <a:ext cx="294248" cy="276999"/>
              </a:xfrm>
              <a:prstGeom prst="rect">
                <a:avLst/>
              </a:prstGeom>
              <a:blipFill>
                <a:blip r:embed="rId11"/>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7904557" y="4499743"/>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7904557" y="4499743"/>
                <a:ext cx="294248" cy="276999"/>
              </a:xfrm>
              <a:prstGeom prst="rect">
                <a:avLst/>
              </a:prstGeom>
              <a:blipFill>
                <a:blip r:embed="rId12"/>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6958352" y="466979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6958352" y="4669792"/>
                <a:ext cx="294248" cy="276999"/>
              </a:xfrm>
              <a:prstGeom prst="rect">
                <a:avLst/>
              </a:prstGeom>
              <a:blipFill>
                <a:blip r:embed="rId13"/>
                <a:stretch>
                  <a:fillRect l="-8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6710751" y="3608906"/>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6710751" y="3608906"/>
                <a:ext cx="688715" cy="276999"/>
              </a:xfrm>
              <a:prstGeom prst="rect">
                <a:avLst/>
              </a:prstGeom>
              <a:blipFill>
                <a:blip r:embed="rId14"/>
                <a:stretch>
                  <a:fillRect l="-7273" r="-10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7644153" y="3400989"/>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7644153" y="3400989"/>
                <a:ext cx="688715" cy="276999"/>
              </a:xfrm>
              <a:prstGeom prst="rect">
                <a:avLst/>
              </a:prstGeom>
              <a:blipFill>
                <a:blip r:embed="rId15"/>
                <a:stretch>
                  <a:fillRect l="-5357" r="-892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7545237" y="401530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7545237" y="4015302"/>
                <a:ext cx="688715" cy="276999"/>
              </a:xfrm>
              <a:prstGeom prst="rect">
                <a:avLst/>
              </a:prstGeom>
              <a:blipFill>
                <a:blip r:embed="rId16"/>
                <a:stretch>
                  <a:fillRect l="-7273" r="-10909"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8101690" y="432434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8101690" y="4324345"/>
                <a:ext cx="688715" cy="276999"/>
              </a:xfrm>
              <a:prstGeom prst="rect">
                <a:avLst/>
              </a:prstGeom>
              <a:blipFill>
                <a:blip r:embed="rId17"/>
                <a:stretch>
                  <a:fillRect l="-5357" r="-892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7175401" y="4814723"/>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7175401" y="4814723"/>
                <a:ext cx="688715" cy="276999"/>
              </a:xfrm>
              <a:prstGeom prst="rect">
                <a:avLst/>
              </a:prstGeom>
              <a:blipFill>
                <a:blip r:embed="rId18"/>
                <a:stretch>
                  <a:fillRect l="-5357" r="-892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6693176" y="4279066"/>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6693176" y="4279066"/>
                <a:ext cx="688715" cy="276999"/>
              </a:xfrm>
              <a:prstGeom prst="rect">
                <a:avLst/>
              </a:prstGeom>
              <a:blipFill>
                <a:blip r:embed="rId19"/>
                <a:stretch>
                  <a:fillRect l="-7273" r="-1090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5745382" y="4085726"/>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5745382" y="4085726"/>
                <a:ext cx="688715" cy="276999"/>
              </a:xfrm>
              <a:prstGeom prst="rect">
                <a:avLst/>
              </a:prstGeom>
              <a:blipFill>
                <a:blip r:embed="rId20"/>
                <a:stretch>
                  <a:fillRect l="-7273" r="-10909" b="-39130"/>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628650" y="3315693"/>
            <a:ext cx="1800493" cy="415498"/>
          </a:xfrm>
          <a:prstGeom prst="rect">
            <a:avLst/>
          </a:prstGeom>
          <a:noFill/>
        </p:spPr>
        <p:txBody>
          <a:bodyPr wrap="none" rtlCol="0">
            <a:spAutoFit/>
          </a:bodyPr>
          <a:lstStyle/>
          <a:p>
            <a:r>
              <a:rPr lang="en-US" sz="2100" dirty="0">
                <a:solidFill>
                  <a:schemeClr val="accent5">
                    <a:lumMod val="75000"/>
                  </a:schemeClr>
                </a:solidFill>
              </a:rPr>
              <a:t>Observe that:</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647214" y="3889518"/>
                <a:ext cx="3851695" cy="415498"/>
              </a:xfrm>
              <a:prstGeom prst="rect">
                <a:avLst/>
              </a:prstGeom>
              <a:noFill/>
            </p:spPr>
            <p:txBody>
              <a:bodyPr wrap="none" rtlCol="0">
                <a:spAutoFit/>
              </a:bodyPr>
              <a:lstStyle/>
              <a:p>
                <a:pPr marL="600075" lvl="1" indent="-257175">
                  <a:buFont typeface="Arial" panose="020B0604020202020204" pitchFamily="34" charset="0"/>
                  <a:buChar char="•"/>
                </a:pP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]=0</m:t>
                    </m:r>
                  </m:oMath>
                </a14:m>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oMath>
                </a14:m>
                <a:endParaRPr lang="en-US" sz="21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647214" y="3889518"/>
                <a:ext cx="3851695" cy="415498"/>
              </a:xfrm>
              <a:prstGeom prst="rect">
                <a:avLst/>
              </a:prstGeom>
              <a:blipFill>
                <a:blip r:embed="rId21"/>
                <a:stretch>
                  <a:fillRect t="-3030" b="-18182"/>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647214" y="4439491"/>
            <a:ext cx="1035861" cy="415498"/>
          </a:xfrm>
          <a:prstGeom prst="rect">
            <a:avLst/>
          </a:prstGeom>
          <a:noFill/>
        </p:spPr>
        <p:txBody>
          <a:bodyPr wrap="none" rtlCol="0">
            <a:spAutoFit/>
          </a:bodyPr>
          <a:lstStyle/>
          <a:p>
            <a:r>
              <a:rPr lang="en-US" sz="2100" dirty="0">
                <a:solidFill>
                  <a:schemeClr val="accent5">
                    <a:lumMod val="75000"/>
                  </a:schemeClr>
                </a:solidFill>
              </a:rPr>
              <a:t>Hence,</a:t>
            </a:r>
            <a:endParaRPr lang="en-US" sz="21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048954" y="5143454"/>
            <a:ext cx="3303737" cy="468119"/>
          </a:xfrm>
          <a:prstGeom prst="rect">
            <a:avLst/>
          </a:prstGeom>
        </p:spPr>
      </p:pic>
      <p:cxnSp>
        <p:nvCxnSpPr>
          <p:cNvPr id="43" name="Straight Connector 42">
            <a:extLst>
              <a:ext uri="{FF2B5EF4-FFF2-40B4-BE49-F238E27FC236}">
                <a16:creationId xmlns:a16="http://schemas.microsoft.com/office/drawing/2014/main" id="{3BC5ECAB-26C6-5E49-BA8F-DF05CDEF4DA3}"/>
              </a:ext>
            </a:extLst>
          </p:cNvPr>
          <p:cNvCxnSpPr>
            <a:cxnSpLocks/>
          </p:cNvCxnSpPr>
          <p:nvPr/>
        </p:nvCxnSpPr>
        <p:spPr>
          <a:xfrm>
            <a:off x="4534523" y="5433276"/>
            <a:ext cx="874240"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9B88B8-BA0C-2D45-8206-5415047EEF09}"/>
              </a:ext>
            </a:extLst>
          </p:cNvPr>
          <p:cNvSpPr txBox="1"/>
          <p:nvPr/>
        </p:nvSpPr>
        <p:spPr>
          <a:xfrm>
            <a:off x="4703353" y="5420303"/>
            <a:ext cx="2132315" cy="323165"/>
          </a:xfrm>
          <a:prstGeom prst="rect">
            <a:avLst/>
          </a:prstGeom>
          <a:noFill/>
        </p:spPr>
        <p:txBody>
          <a:bodyPr wrap="none" rtlCol="0">
            <a:spAutoFit/>
          </a:bodyPr>
          <a:lstStyle/>
          <a:p>
            <a:r>
              <a:rPr lang="en-US" sz="1500" dirty="0">
                <a:solidFill>
                  <a:schemeClr val="accent6">
                    <a:lumMod val="50000"/>
                  </a:schemeClr>
                </a:solidFill>
              </a:rPr>
              <a:t>Feature transformation</a:t>
            </a:r>
            <a:endParaRPr lang="en-US" sz="1050" dirty="0">
              <a:solidFill>
                <a:schemeClr val="accent6">
                  <a:lumMod val="50000"/>
                </a:schemeClr>
              </a:solidFill>
            </a:endParaRPr>
          </a:p>
        </p:txBody>
      </p:sp>
      <p:cxnSp>
        <p:nvCxnSpPr>
          <p:cNvPr id="46" name="Straight Connector 45">
            <a:extLst>
              <a:ext uri="{FF2B5EF4-FFF2-40B4-BE49-F238E27FC236}">
                <a16:creationId xmlns:a16="http://schemas.microsoft.com/office/drawing/2014/main" id="{FA976F1F-BD2B-8042-AB1B-CAAB50E6CDB4}"/>
              </a:ext>
            </a:extLst>
          </p:cNvPr>
          <p:cNvCxnSpPr>
            <a:cxnSpLocks/>
          </p:cNvCxnSpPr>
          <p:nvPr/>
        </p:nvCxnSpPr>
        <p:spPr>
          <a:xfrm>
            <a:off x="3001178" y="5668346"/>
            <a:ext cx="1027358"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Down Arrow 46">
            <a:extLst>
              <a:ext uri="{FF2B5EF4-FFF2-40B4-BE49-F238E27FC236}">
                <a16:creationId xmlns:a16="http://schemas.microsoft.com/office/drawing/2014/main" id="{7CE3016F-3142-3C45-97BC-699D70D410D6}"/>
              </a:ext>
            </a:extLst>
          </p:cNvPr>
          <p:cNvSpPr/>
          <p:nvPr/>
        </p:nvSpPr>
        <p:spPr>
          <a:xfrm rot="19915119">
            <a:off x="6519201" y="3545248"/>
            <a:ext cx="106834" cy="295349"/>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1287A216-9162-5544-9537-9CB65D73EA81}"/>
              </a:ext>
            </a:extLst>
          </p:cNvPr>
          <p:cNvSpPr/>
          <p:nvPr/>
        </p:nvSpPr>
        <p:spPr>
          <a:xfrm rot="12226562">
            <a:off x="6609413" y="4088866"/>
            <a:ext cx="106834" cy="295349"/>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6850124C-921D-2F40-952C-255746362242}"/>
              </a:ext>
            </a:extLst>
          </p:cNvPr>
          <p:cNvSpPr/>
          <p:nvPr/>
        </p:nvSpPr>
        <p:spPr>
          <a:xfrm rot="6535974">
            <a:off x="6949883" y="3922052"/>
            <a:ext cx="106834" cy="295349"/>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61B4851-A5B7-8B49-AAE7-F5D0A3A23F36}"/>
              </a:ext>
            </a:extLst>
          </p:cNvPr>
          <p:cNvSpPr txBox="1"/>
          <p:nvPr/>
        </p:nvSpPr>
        <p:spPr>
          <a:xfrm>
            <a:off x="2993841" y="5637990"/>
            <a:ext cx="1225015" cy="323165"/>
          </a:xfrm>
          <a:prstGeom prst="rect">
            <a:avLst/>
          </a:prstGeom>
          <a:noFill/>
        </p:spPr>
        <p:txBody>
          <a:bodyPr wrap="none" rtlCol="0">
            <a:spAutoFit/>
          </a:bodyPr>
          <a:lstStyle/>
          <a:p>
            <a:r>
              <a:rPr lang="en-US" sz="1500" dirty="0">
                <a:solidFill>
                  <a:schemeClr val="accent6">
                    <a:lumMod val="50000"/>
                  </a:schemeClr>
                </a:solidFill>
              </a:rPr>
              <a:t>Aggregation</a:t>
            </a:r>
            <a:endParaRPr lang="en-US" sz="1050" dirty="0">
              <a:solidFill>
                <a:schemeClr val="accent6">
                  <a:lumMod val="50000"/>
                </a:schemeClr>
              </a:solidFill>
            </a:endParaRPr>
          </a:p>
        </p:txBody>
      </p:sp>
    </p:spTree>
    <p:extLst>
      <p:ext uri="{BB962C8B-B14F-4D97-AF65-F5344CB8AC3E}">
        <p14:creationId xmlns:p14="http://schemas.microsoft.com/office/powerpoint/2010/main" val="11417446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1385-8D46-2749-B51B-11D5057F5DA1}"/>
              </a:ext>
            </a:extLst>
          </p:cNvPr>
          <p:cNvSpPr>
            <a:spLocks noGrp="1"/>
          </p:cNvSpPr>
          <p:nvPr>
            <p:ph type="title"/>
          </p:nvPr>
        </p:nvSpPr>
        <p:spPr/>
        <p:txBody>
          <a:bodyPr/>
          <a:lstStyle/>
          <a:p>
            <a:pPr algn="l"/>
            <a:r>
              <a:rPr lang="en-US" sz="3500" dirty="0">
                <a:solidFill>
                  <a:schemeClr val="bg1"/>
                </a:solidFill>
              </a:rPr>
              <a:t>Graph Pooling Operation</a:t>
            </a:r>
          </a:p>
        </p:txBody>
      </p:sp>
      <p:sp>
        <p:nvSpPr>
          <p:cNvPr id="3" name="Slide Number Placeholder 2">
            <a:extLst>
              <a:ext uri="{FF2B5EF4-FFF2-40B4-BE49-F238E27FC236}">
                <a16:creationId xmlns:a16="http://schemas.microsoft.com/office/drawing/2014/main" id="{CFA5250D-BE4F-2742-99E2-226123EBBD9A}"/>
              </a:ext>
            </a:extLst>
          </p:cNvPr>
          <p:cNvSpPr>
            <a:spLocks noGrp="1"/>
          </p:cNvSpPr>
          <p:nvPr>
            <p:ph type="sldNum" sz="quarter" idx="12"/>
          </p:nvPr>
        </p:nvSpPr>
        <p:spPr/>
        <p:txBody>
          <a:bodyPr/>
          <a:lstStyle/>
          <a:p>
            <a:fld id="{4C15419E-54D6-8648-ABFB-BEF58E3E877E}" type="slidenum">
              <a:rPr lang="en-US" smtClean="0"/>
              <a:t>88</a:t>
            </a:fld>
            <a:endParaRPr lang="en-US" dirty="0"/>
          </a:p>
        </p:txBody>
      </p:sp>
      <p:grpSp>
        <p:nvGrpSpPr>
          <p:cNvPr id="4" name="Group 3">
            <a:extLst>
              <a:ext uri="{FF2B5EF4-FFF2-40B4-BE49-F238E27FC236}">
                <a16:creationId xmlns:a16="http://schemas.microsoft.com/office/drawing/2014/main" id="{ACCF377E-599C-5542-9E52-831749F73D30}"/>
              </a:ext>
            </a:extLst>
          </p:cNvPr>
          <p:cNvGrpSpPr/>
          <p:nvPr/>
        </p:nvGrpSpPr>
        <p:grpSpPr>
          <a:xfrm>
            <a:off x="1191585" y="2575859"/>
            <a:ext cx="2309936" cy="1899105"/>
            <a:chOff x="2834964" y="1932007"/>
            <a:chExt cx="3586772" cy="2948851"/>
          </a:xfrm>
        </p:grpSpPr>
        <p:sp>
          <p:nvSpPr>
            <p:cNvPr id="5" name="Parallelogram 4">
              <a:extLst>
                <a:ext uri="{FF2B5EF4-FFF2-40B4-BE49-F238E27FC236}">
                  <a16:creationId xmlns:a16="http://schemas.microsoft.com/office/drawing/2014/main" id="{1300E11E-C638-1B40-BF07-54440DAE2EA9}"/>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92CB3CE-4742-6C4C-AED5-24D57132225B}"/>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E5B5DB-5B56-9341-ACA2-4DE1CF89F13E}"/>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D38F62F-42F7-7347-BD83-08FDF5432914}"/>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7A4B91A-A0D9-8145-BCE9-2BABFD0AF2A3}"/>
                </a:ext>
              </a:extLst>
            </p:cNvPr>
            <p:cNvCxnSpPr>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E12E3E-56C8-7046-ADF6-7F503F467C2D}"/>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C0B034-0DC2-4645-9B89-2AA10B6FD6CC}"/>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0E024A-00C8-3C4D-AA72-67B04C3910FD}"/>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A1D1B6-D623-384E-A416-17CF30F38B68}"/>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5B2C74-0D58-5941-861B-1536130EC5D5}"/>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302D86-37B0-8345-85E1-002AD95B8EB9}"/>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098163-CEC6-BE42-8266-CA6A7C037615}"/>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4D12E09-5D47-7D4F-9F76-4B991AB4FCA0}"/>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32B834C-2C4C-0F43-ACCE-901D47BCA464}"/>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4054F0-4D1F-E94C-A5D6-A61F0EA71B62}"/>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796EC2EE-02BB-6849-ADA5-E6697D78C5F2}"/>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2E902B-6E8C-584D-AAAB-76D4F3CA6932}"/>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328488D-6779-AF4D-93FE-7C5DD18F2072}"/>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C9C4F620-2911-0F45-AD23-095469AC07DE}"/>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B87BCB-5C57-BF43-9CAF-D6E7076255AA}"/>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E0188D-D22E-6D41-BC34-B6552BF7C50E}"/>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32C52A-83D2-3847-8973-14F42ED2E55D}"/>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D057BF-76AB-EE48-BB00-5CCED23295D1}"/>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39F1AC-B86C-1A43-A1A3-CEC8AE12AF52}"/>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DA30877-3861-694F-AF26-E1191D7F0D7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BD35263-558C-5C40-866B-FD9321BDF392}"/>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88306815-9971-EC40-86D1-448124AD8F21}"/>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81C90D8-0C57-6348-A12B-C6688953AE9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8094286-4019-9E46-B7F1-73A80A5A7BA8}"/>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E8C7754E-8AC7-4743-B6FE-DF0CBCC0B830}"/>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78821A-0D78-7942-BFC3-D79BA62342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09DDFC4-63C2-C74C-BEB1-56BE03D0F3EF}"/>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303956D-DFCB-814F-95EA-B661F75018C9}"/>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23325F43-5371-564F-BD63-503A886C9EE9}"/>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0B23FB8-2C17-2E4F-85E4-B6004C189774}"/>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3127CB9-8FA8-7C4A-90E0-80DBDF997C75}"/>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D16557-F1EE-404B-86AD-D96B46B10546}"/>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E4D4988-B336-9A4A-A000-7182A984BC00}"/>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34E62AA-C62E-7C43-90DC-B1DDFED4EE52}"/>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752B101-F303-1748-B20D-0EF899105565}"/>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A75EF8-D4F7-E544-950B-EA473AFD9D2B}"/>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CFC509-7ADB-564E-BE66-850AF0215B3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7793E80-7DAD-4C4C-AD1B-3F95C1B66CAA}"/>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9CF999F8-18BF-F04D-AD74-E9105EDBDAD7}"/>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E1AF0A6-A3BC-0A42-8FD2-D5928929FDF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E63CC8B-51BF-AD44-A3ED-C8F9EFD20D8D}"/>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6269F9-665B-D444-8BB2-03DAC2FDC39A}"/>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724184-7A09-D34D-99BB-76FC17C6D19B}"/>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966C6F1-80BC-C742-99C3-F0FC62B47185}"/>
              </a:ext>
            </a:extLst>
          </p:cNvPr>
          <p:cNvGrpSpPr/>
          <p:nvPr/>
        </p:nvGrpSpPr>
        <p:grpSpPr>
          <a:xfrm>
            <a:off x="6161037" y="2852106"/>
            <a:ext cx="1677092" cy="1076477"/>
            <a:chOff x="2541830" y="4658175"/>
            <a:chExt cx="1461086" cy="937829"/>
          </a:xfrm>
        </p:grpSpPr>
        <p:sp>
          <p:nvSpPr>
            <p:cNvPr id="54" name="Parallelogram 53">
              <a:extLst>
                <a:ext uri="{FF2B5EF4-FFF2-40B4-BE49-F238E27FC236}">
                  <a16:creationId xmlns:a16="http://schemas.microsoft.com/office/drawing/2014/main" id="{B0C787AD-0445-654C-A85E-3A0EAAB8683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B9607EF4-F5F6-004E-ADAB-B8E70FC710D1}"/>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4773DFA1-1FFC-8748-B14D-B0D8D4C4F9FF}"/>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62CCD8E-3401-5845-A206-D16727BF53CE}"/>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4EBD71D-E529-0948-B94B-7913FB837A34}"/>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C5D4A81-457C-BA40-841B-398D5FB8C372}"/>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8D716755-0283-D54F-8AA7-D55B66B7635E}"/>
                </a:ext>
              </a:extLst>
            </p:cNvPr>
            <p:cNvCxnSpPr>
              <a:cxnSpLocks/>
              <a:stCxn id="56" idx="7"/>
              <a:endCxn id="55"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6C64D9-C563-C24F-8BD7-DC9AEED8CB5F}"/>
                </a:ext>
              </a:extLst>
            </p:cNvPr>
            <p:cNvCxnSpPr>
              <a:cxnSpLocks/>
              <a:stCxn id="57" idx="7"/>
              <a:endCxn id="55"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76CBBD-C7F0-6C4A-AD86-8C22754D47C3}"/>
                </a:ext>
              </a:extLst>
            </p:cNvPr>
            <p:cNvCxnSpPr>
              <a:cxnSpLocks/>
              <a:stCxn id="58"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EE162FF-0B45-2D41-B6BD-370D2548E439}"/>
                </a:ext>
              </a:extLst>
            </p:cNvPr>
            <p:cNvCxnSpPr>
              <a:cxnSpLocks/>
              <a:stCxn id="57" idx="2"/>
              <a:endCxn id="56"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EA0501-ADA2-6348-BBD2-7FA88603FBAF}"/>
                </a:ext>
              </a:extLst>
            </p:cNvPr>
            <p:cNvCxnSpPr>
              <a:cxnSpLocks/>
              <a:stCxn id="58" idx="6"/>
              <a:endCxn id="59"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965DA3A9-DC0D-E342-9B7A-89964D323644}"/>
              </a:ext>
            </a:extLst>
          </p:cNvPr>
          <p:cNvSpPr/>
          <p:nvPr/>
        </p:nvSpPr>
        <p:spPr>
          <a:xfrm>
            <a:off x="4259913" y="3290625"/>
            <a:ext cx="1280158" cy="4695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6" name="TextBox 65">
            <a:extLst>
              <a:ext uri="{FF2B5EF4-FFF2-40B4-BE49-F238E27FC236}">
                <a16:creationId xmlns:a16="http://schemas.microsoft.com/office/drawing/2014/main" id="{DB414EFD-EFD2-0549-B643-F2A3D639F541}"/>
              </a:ext>
            </a:extLst>
          </p:cNvPr>
          <p:cNvSpPr txBox="1"/>
          <p:nvPr/>
        </p:nvSpPr>
        <p:spPr>
          <a:xfrm>
            <a:off x="4339715" y="3363496"/>
            <a:ext cx="1659429" cy="369332"/>
          </a:xfrm>
          <a:prstGeom prst="rect">
            <a:avLst/>
          </a:prstGeom>
          <a:noFill/>
        </p:spPr>
        <p:txBody>
          <a:bodyPr wrap="none" rtlCol="0">
            <a:spAutoFit/>
          </a:bodyPr>
          <a:lstStyle/>
          <a:p>
            <a:r>
              <a:rPr lang="en-US" dirty="0"/>
              <a:t>Graph Pooling</a:t>
            </a:r>
          </a:p>
        </p:txBody>
      </p:sp>
      <p:sp>
        <p:nvSpPr>
          <p:cNvPr id="67" name="Right Arrow 66">
            <a:extLst>
              <a:ext uri="{FF2B5EF4-FFF2-40B4-BE49-F238E27FC236}">
                <a16:creationId xmlns:a16="http://schemas.microsoft.com/office/drawing/2014/main" id="{7D0401AA-30C4-404F-80A5-1B53FA42B36B}"/>
              </a:ext>
            </a:extLst>
          </p:cNvPr>
          <p:cNvSpPr/>
          <p:nvPr/>
        </p:nvSpPr>
        <p:spPr>
          <a:xfrm>
            <a:off x="3228314" y="3377756"/>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600B0DD7-4926-E044-B6CD-C6C31251DECF}"/>
              </a:ext>
            </a:extLst>
          </p:cNvPr>
          <p:cNvSpPr/>
          <p:nvPr/>
        </p:nvSpPr>
        <p:spPr>
          <a:xfrm>
            <a:off x="5729705" y="3360494"/>
            <a:ext cx="626158" cy="25547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763C6B25-DFC7-464F-9D28-36E8759A1AF5}"/>
              </a:ext>
            </a:extLst>
          </p:cNvPr>
          <p:cNvPicPr>
            <a:picLocks noChangeAspect="1"/>
          </p:cNvPicPr>
          <p:nvPr/>
        </p:nvPicPr>
        <p:blipFill>
          <a:blip r:embed="rId2"/>
          <a:stretch>
            <a:fillRect/>
          </a:stretch>
        </p:blipFill>
        <p:spPr>
          <a:xfrm>
            <a:off x="5031456" y="4988137"/>
            <a:ext cx="3483894" cy="238030"/>
          </a:xfrm>
          <a:prstGeom prst="rect">
            <a:avLst/>
          </a:prstGeom>
        </p:spPr>
      </p:pic>
      <p:pic>
        <p:nvPicPr>
          <p:cNvPr id="72" name="Picture 71">
            <a:extLst>
              <a:ext uri="{FF2B5EF4-FFF2-40B4-BE49-F238E27FC236}">
                <a16:creationId xmlns:a16="http://schemas.microsoft.com/office/drawing/2014/main" id="{9AF29B6A-45AE-944C-A6A5-C4AEC12160D1}"/>
              </a:ext>
            </a:extLst>
          </p:cNvPr>
          <p:cNvPicPr>
            <a:picLocks noChangeAspect="1"/>
          </p:cNvPicPr>
          <p:nvPr/>
        </p:nvPicPr>
        <p:blipFill>
          <a:blip r:embed="rId3"/>
          <a:stretch>
            <a:fillRect/>
          </a:stretch>
        </p:blipFill>
        <p:spPr>
          <a:xfrm>
            <a:off x="1098512" y="4976360"/>
            <a:ext cx="2208896" cy="236066"/>
          </a:xfrm>
          <a:prstGeom prst="rect">
            <a:avLst/>
          </a:prstGeom>
        </p:spPr>
      </p:pic>
    </p:spTree>
    <p:extLst>
      <p:ext uri="{BB962C8B-B14F-4D97-AF65-F5344CB8AC3E}">
        <p14:creationId xmlns:p14="http://schemas.microsoft.com/office/powerpoint/2010/main" val="37884531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pPr algn="l"/>
            <a:r>
              <a:rPr lang="en-US" dirty="0" err="1">
                <a:solidFill>
                  <a:schemeClr val="bg1"/>
                </a:solidFill>
              </a:rPr>
              <a:t>gPool</a:t>
            </a:r>
            <a:endParaRPr lang="en-US" dirty="0">
              <a:solidFill>
                <a:schemeClr val="bg1"/>
              </a:solidFill>
            </a:endParaRPr>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89</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628650" y="2048376"/>
            <a:ext cx="6548588" cy="415498"/>
          </a:xfrm>
          <a:prstGeom prst="rect">
            <a:avLst/>
          </a:prstGeom>
          <a:noFill/>
        </p:spPr>
        <p:txBody>
          <a:bodyPr wrap="none" rtlCol="0">
            <a:spAutoFit/>
          </a:bodyPr>
          <a:lstStyle/>
          <a:p>
            <a:r>
              <a:rPr lang="en-US" sz="2100" dirty="0" err="1">
                <a:solidFill>
                  <a:schemeClr val="accent5">
                    <a:lumMod val="75000"/>
                  </a:schemeClr>
                </a:solidFill>
              </a:rPr>
              <a:t>Downsample</a:t>
            </a:r>
            <a:r>
              <a:rPr lang="en-US" sz="2100" dirty="0">
                <a:solidFill>
                  <a:schemeClr val="accent5">
                    <a:lumMod val="75000"/>
                  </a:schemeClr>
                </a:solidFill>
              </a:rPr>
              <a:t> by selecting the most importance nodes</a:t>
            </a:r>
            <a:endParaRPr lang="en-US" sz="21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1635097" y="337490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480719" y="392349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2296341" y="3676211"/>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1817474" y="3557286"/>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1587553" y="3588577"/>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2301742" y="298216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288952" y="2897183"/>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471329" y="3079561"/>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911421" y="3943590"/>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2408576" y="3195835"/>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697753" y="383675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143420" y="3889880"/>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1961043" y="421521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2510009" y="3783046"/>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2903866" y="4048202"/>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800655" y="358857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800655" y="3588577"/>
                <a:ext cx="565732" cy="276999"/>
              </a:xfrm>
              <a:prstGeom prst="rect">
                <a:avLst/>
              </a:prstGeom>
              <a:blipFill>
                <a:blip r:embed="rId2"/>
                <a:stretch>
                  <a:fillRect l="-6522" r="-217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1668057" y="3135870"/>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1668057" y="3135870"/>
                <a:ext cx="555088" cy="276999"/>
              </a:xfrm>
              <a:prstGeom prst="rect">
                <a:avLst/>
              </a:prstGeom>
              <a:blipFill>
                <a:blip r:embed="rId3"/>
                <a:stretch>
                  <a:fillRect l="-888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395786" y="266934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395786" y="2669340"/>
                <a:ext cx="565732" cy="276999"/>
              </a:xfrm>
              <a:prstGeom prst="rect">
                <a:avLst/>
              </a:prstGeom>
              <a:blipFill>
                <a:blip r:embed="rId4"/>
                <a:stretch>
                  <a:fillRect l="-6522" r="-2174"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2528564" y="291816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2528564" y="2918163"/>
                <a:ext cx="565732" cy="276999"/>
              </a:xfrm>
              <a:prstGeom prst="rect">
                <a:avLst/>
              </a:prstGeom>
              <a:blipFill>
                <a:blip r:embed="rId5"/>
                <a:stretch>
                  <a:fillRect l="-11111"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2581435" y="352188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2581435" y="3521880"/>
                <a:ext cx="565732" cy="276999"/>
              </a:xfrm>
              <a:prstGeom prst="rect">
                <a:avLst/>
              </a:prstGeom>
              <a:blipFill>
                <a:blip r:embed="rId6"/>
                <a:stretch>
                  <a:fillRect l="-8889"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3041990" y="38117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3041990" y="3811750"/>
                <a:ext cx="565732" cy="276999"/>
              </a:xfrm>
              <a:prstGeom prst="rect">
                <a:avLst/>
              </a:prstGeom>
              <a:blipFill>
                <a:blip r:embed="rId7"/>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174711" y="434129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174711" y="4341293"/>
                <a:ext cx="565732" cy="276999"/>
              </a:xfrm>
              <a:prstGeom prst="rect">
                <a:avLst/>
              </a:prstGeom>
              <a:blipFill>
                <a:blip r:embed="rId8"/>
                <a:stretch>
                  <a:fillRect l="-869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699490" y="381175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699490" y="3811750"/>
                <a:ext cx="294248" cy="276999"/>
              </a:xfrm>
              <a:prstGeom prst="rect">
                <a:avLst/>
              </a:prstGeom>
              <a:blipFill>
                <a:blip r:embed="rId9"/>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490371" y="389547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490371" y="3895479"/>
                <a:ext cx="294248" cy="276999"/>
              </a:xfrm>
              <a:prstGeom prst="rect">
                <a:avLst/>
              </a:prstGeom>
              <a:blipFill>
                <a:blip r:embed="rId10"/>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1647351" y="335973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1647351" y="3359731"/>
                <a:ext cx="288925" cy="276999"/>
              </a:xfrm>
              <a:prstGeom prst="rect">
                <a:avLst/>
              </a:prstGeom>
              <a:blipFill>
                <a:blip r:embed="rId11"/>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285444" y="288520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285444" y="2885209"/>
                <a:ext cx="294248" cy="276999"/>
              </a:xfrm>
              <a:prstGeom prst="rect">
                <a:avLst/>
              </a:prstGeom>
              <a:blipFill>
                <a:blip r:embed="rId12"/>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2299036" y="296106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2299036" y="2961061"/>
                <a:ext cx="284373" cy="276999"/>
              </a:xfrm>
              <a:prstGeom prst="rect">
                <a:avLst/>
              </a:prstGeom>
              <a:blipFill>
                <a:blip r:embed="rId13"/>
                <a:stretch>
                  <a:fillRect l="-4167"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2308478" y="364834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2308478" y="3648340"/>
                <a:ext cx="294248" cy="276999"/>
              </a:xfrm>
              <a:prstGeom prst="rect">
                <a:avLst/>
              </a:prstGeom>
              <a:blipFill>
                <a:blip r:embed="rId14"/>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2903866" y="402172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2903866" y="4021722"/>
                <a:ext cx="294248" cy="276999"/>
              </a:xfrm>
              <a:prstGeom prst="rect">
                <a:avLst/>
              </a:prstGeom>
              <a:blipFill>
                <a:blip r:embed="rId15"/>
                <a:stretch>
                  <a:fillRect l="-8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1957662" y="419177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1957662" y="4191770"/>
                <a:ext cx="294248" cy="276999"/>
              </a:xfrm>
              <a:prstGeom prst="rect">
                <a:avLst/>
              </a:prstGeom>
              <a:blipFill>
                <a:blip r:embed="rId16"/>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1699652" y="38117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1699652" y="3811750"/>
                <a:ext cx="565732" cy="276999"/>
              </a:xfrm>
              <a:prstGeom prst="rect">
                <a:avLst/>
              </a:prstGeom>
              <a:blipFill>
                <a:blip r:embed="rId17"/>
                <a:stretch>
                  <a:fillRect l="-8696" r="-2174"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111033" y="4953860"/>
            <a:ext cx="1792833" cy="191114"/>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601791" y="5508191"/>
            <a:ext cx="2780753" cy="189401"/>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1886562" y="5192665"/>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5966228" y="2423319"/>
            <a:ext cx="1951175" cy="323165"/>
          </a:xfrm>
          <a:prstGeom prst="rect">
            <a:avLst/>
          </a:prstGeom>
          <a:noFill/>
        </p:spPr>
        <p:txBody>
          <a:bodyPr wrap="none" rtlCol="0">
            <a:spAutoFit/>
          </a:bodyPr>
          <a:lstStyle/>
          <a:p>
            <a:r>
              <a:rPr lang="en-US" sz="1500" dirty="0">
                <a:solidFill>
                  <a:schemeClr val="accent5">
                    <a:lumMod val="75000"/>
                  </a:schemeClr>
                </a:solidFill>
              </a:rPr>
              <a:t>Importance Measure</a:t>
            </a:r>
            <a:endParaRPr lang="en-US" sz="15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6025972" y="2865507"/>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6025972" y="2865507"/>
                <a:ext cx="781240" cy="276999"/>
              </a:xfrm>
              <a:prstGeom prst="rect">
                <a:avLst/>
              </a:prstGeom>
              <a:blipFill>
                <a:blip r:embed="rId20"/>
                <a:stretch>
                  <a:fillRect l="-3175"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6832499" y="2718837"/>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6832499" y="2718837"/>
                <a:ext cx="988989" cy="611834"/>
              </a:xfrm>
              <a:prstGeom prst="rect">
                <a:avLst/>
              </a:prstGeom>
              <a:blipFill>
                <a:blip r:embed="rId21"/>
                <a:stretch>
                  <a:fillRect l="-5128" r="-7692" b="-16327"/>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1569652" y="3304757"/>
            <a:ext cx="332832" cy="3328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418954" y="3860903"/>
            <a:ext cx="332832" cy="3328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233168" y="3607676"/>
            <a:ext cx="332832" cy="33283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5756636" y="3267502"/>
                <a:ext cx="2201372" cy="340927"/>
              </a:xfrm>
              <a:prstGeom prst="rect">
                <a:avLst/>
              </a:prstGeom>
              <a:noFill/>
            </p:spPr>
            <p:txBody>
              <a:bodyPr wrap="none" rtlCol="0">
                <a:spAutoFit/>
              </a:bodyPr>
              <a:lstStyle/>
              <a:p>
                <a:r>
                  <a:rPr lang="en-US" sz="1500" dirty="0">
                    <a:solidFill>
                      <a:schemeClr val="accent5">
                        <a:lumMod val="75000"/>
                      </a:schemeClr>
                    </a:solidFill>
                  </a:rPr>
                  <a:t>Select top the </a:t>
                </a:r>
                <a14:m>
                  <m:oMath xmlns:m="http://schemas.openxmlformats.org/officeDocument/2006/math">
                    <m:sSub>
                      <m:sSubPr>
                        <m:ctrlPr>
                          <a:rPr lang="en-US" sz="1500" i="1">
                            <a:solidFill>
                              <a:schemeClr val="accent5">
                                <a:lumMod val="75000"/>
                              </a:schemeClr>
                            </a:solidFill>
                            <a:latin typeface="Cambria Math" panose="02040503050406030204" pitchFamily="18" charset="0"/>
                          </a:rPr>
                        </m:ctrlPr>
                      </m:sSubPr>
                      <m:e>
                        <m:r>
                          <a:rPr lang="en-US" sz="1500" i="1">
                            <a:solidFill>
                              <a:schemeClr val="accent5">
                                <a:lumMod val="75000"/>
                              </a:schemeClr>
                            </a:solidFill>
                            <a:latin typeface="Cambria Math" panose="02040503050406030204" pitchFamily="18" charset="0"/>
                          </a:rPr>
                          <m:t>𝑛</m:t>
                        </m:r>
                      </m:e>
                      <m:sub>
                        <m:r>
                          <a:rPr lang="en-US" sz="1500" i="1">
                            <a:solidFill>
                              <a:schemeClr val="accent5">
                                <a:lumMod val="75000"/>
                              </a:schemeClr>
                            </a:solidFill>
                            <a:latin typeface="Cambria Math" panose="02040503050406030204" pitchFamily="18" charset="0"/>
                          </a:rPr>
                          <m:t>𝑝</m:t>
                        </m:r>
                      </m:sub>
                    </m:sSub>
                  </m:oMath>
                </a14:m>
                <a:r>
                  <a:rPr lang="en-US" sz="1500" dirty="0">
                    <a:solidFill>
                      <a:srgbClr val="FF0000"/>
                    </a:solidFill>
                  </a:rPr>
                  <a:t> </a:t>
                </a:r>
                <a:r>
                  <a:rPr lang="en-US" sz="15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5756636" y="3267502"/>
                <a:ext cx="2201372" cy="340927"/>
              </a:xfrm>
              <a:prstGeom prst="rect">
                <a:avLst/>
              </a:prstGeom>
              <a:blipFill>
                <a:blip r:embed="rId22"/>
                <a:stretch>
                  <a:fillRect l="-1149" t="-7143"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6138268" y="3608848"/>
                <a:ext cx="1873590"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6138268" y="3608848"/>
                <a:ext cx="1873590" cy="298415"/>
              </a:xfrm>
              <a:prstGeom prst="rect">
                <a:avLst/>
              </a:prstGeom>
              <a:blipFill>
                <a:blip r:embed="rId23"/>
                <a:stretch>
                  <a:fillRect l="-2027" t="-4167" r="-405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57C0F6-9F8F-6F40-B1E4-5C7AAD51ACE4}"/>
                  </a:ext>
                </a:extLst>
              </p:cNvPr>
              <p:cNvSpPr txBox="1"/>
              <p:nvPr/>
            </p:nvSpPr>
            <p:spPr>
              <a:xfrm>
                <a:off x="5316153" y="3870477"/>
                <a:ext cx="3297441" cy="340927"/>
              </a:xfrm>
              <a:prstGeom prst="rect">
                <a:avLst/>
              </a:prstGeom>
              <a:noFill/>
            </p:spPr>
            <p:txBody>
              <a:bodyPr wrap="none" rtlCol="0">
                <a:spAutoFit/>
              </a:bodyPr>
              <a:lstStyle/>
              <a:p>
                <a:r>
                  <a:rPr lang="en-US" sz="1500" dirty="0">
                    <a:solidFill>
                      <a:schemeClr val="accent5">
                        <a:lumMod val="75000"/>
                      </a:schemeClr>
                    </a:solidFill>
                  </a:rPr>
                  <a:t>Generate </a:t>
                </a:r>
                <a14:m>
                  <m:oMath xmlns:m="http://schemas.openxmlformats.org/officeDocument/2006/math">
                    <m:sSub>
                      <m:sSubPr>
                        <m:ctrlPr>
                          <a:rPr lang="en-US" sz="1500" i="1">
                            <a:solidFill>
                              <a:schemeClr val="accent5">
                                <a:lumMod val="75000"/>
                              </a:schemeClr>
                            </a:solidFill>
                            <a:latin typeface="Cambria Math" panose="02040503050406030204" pitchFamily="18" charset="0"/>
                          </a:rPr>
                        </m:ctrlPr>
                      </m:sSubPr>
                      <m:e>
                        <m:r>
                          <a:rPr lang="en-US" sz="1500" i="1">
                            <a:solidFill>
                              <a:schemeClr val="accent5">
                                <a:lumMod val="75000"/>
                              </a:schemeClr>
                            </a:solidFill>
                            <a:latin typeface="Cambria Math" panose="02040503050406030204" pitchFamily="18" charset="0"/>
                          </a:rPr>
                          <m:t>𝐴</m:t>
                        </m:r>
                      </m:e>
                      <m:sub>
                        <m:r>
                          <a:rPr lang="en-US" sz="1500" i="1">
                            <a:solidFill>
                              <a:schemeClr val="accent5">
                                <a:lumMod val="75000"/>
                              </a:schemeClr>
                            </a:solidFill>
                            <a:latin typeface="Cambria Math" panose="02040503050406030204" pitchFamily="18" charset="0"/>
                          </a:rPr>
                          <m:t>𝑝</m:t>
                        </m:r>
                      </m:sub>
                    </m:sSub>
                  </m:oMath>
                </a14:m>
                <a:r>
                  <a:rPr lang="en-US" sz="1500" dirty="0">
                    <a:solidFill>
                      <a:schemeClr val="accent1"/>
                    </a:solidFill>
                  </a:rPr>
                  <a:t> and intermediate </a:t>
                </a:r>
                <a14:m>
                  <m:oMath xmlns:m="http://schemas.openxmlformats.org/officeDocument/2006/math">
                    <m:sSub>
                      <m:sSubPr>
                        <m:ctrlPr>
                          <a:rPr lang="en-US" sz="1500" i="1">
                            <a:solidFill>
                              <a:schemeClr val="accent1"/>
                            </a:solidFill>
                            <a:latin typeface="Cambria Math" panose="02040503050406030204" pitchFamily="18" charset="0"/>
                          </a:rPr>
                        </m:ctrlPr>
                      </m:sSubPr>
                      <m:e>
                        <m:r>
                          <a:rPr lang="en-US" sz="1500" i="1">
                            <a:solidFill>
                              <a:schemeClr val="accent1"/>
                            </a:solidFill>
                            <a:latin typeface="Cambria Math" panose="02040503050406030204" pitchFamily="18" charset="0"/>
                          </a:rPr>
                          <m:t>𝐻</m:t>
                        </m:r>
                      </m:e>
                      <m:sub>
                        <m:r>
                          <a:rPr lang="en-US" sz="1500" i="1">
                            <a:solidFill>
                              <a:schemeClr val="accent1"/>
                            </a:solidFill>
                            <a:latin typeface="Cambria Math" panose="02040503050406030204" pitchFamily="18" charset="0"/>
                          </a:rPr>
                          <m:t>𝑖𝑛𝑡𝑒𝑟</m:t>
                        </m:r>
                      </m:sub>
                    </m:sSub>
                  </m:oMath>
                </a14:m>
                <a:endParaRPr lang="en-US" sz="1500" dirty="0">
                  <a:solidFill>
                    <a:schemeClr val="accent1"/>
                  </a:solidFill>
                </a:endParaRPr>
              </a:p>
            </p:txBody>
          </p:sp>
        </mc:Choice>
        <mc:Fallback xmlns="">
          <p:sp>
            <p:nvSpPr>
              <p:cNvPr id="49" name="TextBox 48">
                <a:extLst>
                  <a:ext uri="{FF2B5EF4-FFF2-40B4-BE49-F238E27FC236}">
                    <a16:creationId xmlns:a16="http://schemas.microsoft.com/office/drawing/2014/main" id="{9657C0F6-9F8F-6F40-B1E4-5C7AAD51ACE4}"/>
                  </a:ext>
                </a:extLst>
              </p:cNvPr>
              <p:cNvSpPr txBox="1">
                <a:spLocks noRot="1" noChangeAspect="1" noMove="1" noResize="1" noEditPoints="1" noAdjustHandles="1" noChangeArrowheads="1" noChangeShapeType="1" noTextEdit="1"/>
              </p:cNvSpPr>
              <p:nvPr/>
            </p:nvSpPr>
            <p:spPr>
              <a:xfrm>
                <a:off x="5316153" y="3870477"/>
                <a:ext cx="3297441" cy="340927"/>
              </a:xfrm>
              <a:prstGeom prst="rect">
                <a:avLst/>
              </a:prstGeom>
              <a:blipFill>
                <a:blip r:embed="rId24"/>
                <a:stretch>
                  <a:fillRect l="-766" t="-7143"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FD57D59-E0DC-C540-B5AC-EE3C5B8693D2}"/>
                  </a:ext>
                </a:extLst>
              </p:cNvPr>
              <p:cNvSpPr txBox="1"/>
              <p:nvPr/>
            </p:nvSpPr>
            <p:spPr>
              <a:xfrm>
                <a:off x="6179673" y="4265080"/>
                <a:ext cx="169815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BFD57D59-E0DC-C540-B5AC-EE3C5B8693D2}"/>
                  </a:ext>
                </a:extLst>
              </p:cNvPr>
              <p:cNvSpPr txBox="1">
                <a:spLocks noRot="1" noChangeAspect="1" noMove="1" noResize="1" noEditPoints="1" noAdjustHandles="1" noChangeArrowheads="1" noChangeShapeType="1" noTextEdit="1"/>
              </p:cNvSpPr>
              <p:nvPr/>
            </p:nvSpPr>
            <p:spPr>
              <a:xfrm>
                <a:off x="6179673" y="4265080"/>
                <a:ext cx="1698157" cy="298415"/>
              </a:xfrm>
              <a:prstGeom prst="rect">
                <a:avLst/>
              </a:prstGeom>
              <a:blipFill>
                <a:blip r:embed="rId25"/>
                <a:stretch>
                  <a:fillRect l="-2222" t="-4167" r="-370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0F42AA-DF72-F945-A456-E4853F530930}"/>
                  </a:ext>
                </a:extLst>
              </p:cNvPr>
              <p:cNvSpPr txBox="1"/>
              <p:nvPr/>
            </p:nvSpPr>
            <p:spPr>
              <a:xfrm>
                <a:off x="6135166" y="4640935"/>
                <a:ext cx="181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F80F42AA-DF72-F945-A456-E4853F530930}"/>
                  </a:ext>
                </a:extLst>
              </p:cNvPr>
              <p:cNvSpPr txBox="1">
                <a:spLocks noRot="1" noChangeAspect="1" noMove="1" noResize="1" noEditPoints="1" noAdjustHandles="1" noChangeArrowheads="1" noChangeShapeType="1" noTextEdit="1"/>
              </p:cNvSpPr>
              <p:nvPr/>
            </p:nvSpPr>
            <p:spPr>
              <a:xfrm>
                <a:off x="6135166" y="4640935"/>
                <a:ext cx="1816844" cy="276999"/>
              </a:xfrm>
              <a:prstGeom prst="rect">
                <a:avLst/>
              </a:prstGeom>
              <a:blipFill>
                <a:blip r:embed="rId26"/>
                <a:stretch>
                  <a:fillRect l="-1389" r="-416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03FCB78-E02A-EE47-81EC-9C0B61F3940A}"/>
                  </a:ext>
                </a:extLst>
              </p:cNvPr>
              <p:cNvSpPr txBox="1"/>
              <p:nvPr/>
            </p:nvSpPr>
            <p:spPr>
              <a:xfrm>
                <a:off x="6169992" y="4908766"/>
                <a:ext cx="1266757" cy="340927"/>
              </a:xfrm>
              <a:prstGeom prst="rect">
                <a:avLst/>
              </a:prstGeom>
              <a:noFill/>
            </p:spPr>
            <p:txBody>
              <a:bodyPr wrap="none" rtlCol="0">
                <a:spAutoFit/>
              </a:bodyPr>
              <a:lstStyle/>
              <a:p>
                <a:r>
                  <a:rPr lang="en-US" sz="1500" dirty="0">
                    <a:solidFill>
                      <a:schemeClr val="accent5">
                        <a:lumMod val="75000"/>
                      </a:schemeClr>
                    </a:solidFill>
                  </a:rPr>
                  <a:t>Generate </a:t>
                </a:r>
                <a14:m>
                  <m:oMath xmlns:m="http://schemas.openxmlformats.org/officeDocument/2006/math">
                    <m:sSub>
                      <m:sSubPr>
                        <m:ctrlPr>
                          <a:rPr lang="en-US" sz="1500" i="1">
                            <a:solidFill>
                              <a:schemeClr val="accent5">
                                <a:lumMod val="75000"/>
                              </a:schemeClr>
                            </a:solidFill>
                            <a:latin typeface="Cambria Math" panose="02040503050406030204" pitchFamily="18" charset="0"/>
                          </a:rPr>
                        </m:ctrlPr>
                      </m:sSubPr>
                      <m:e>
                        <m:r>
                          <a:rPr lang="en-US" sz="1500" i="1">
                            <a:solidFill>
                              <a:schemeClr val="accent5">
                                <a:lumMod val="75000"/>
                              </a:schemeClr>
                            </a:solidFill>
                            <a:latin typeface="Cambria Math" panose="02040503050406030204" pitchFamily="18" charset="0"/>
                          </a:rPr>
                          <m:t>𝐻</m:t>
                        </m:r>
                      </m:e>
                      <m:sub>
                        <m:r>
                          <a:rPr lang="en-US" sz="1500" i="1">
                            <a:solidFill>
                              <a:schemeClr val="accent5">
                                <a:lumMod val="75000"/>
                              </a:schemeClr>
                            </a:solidFill>
                            <a:latin typeface="Cambria Math" panose="02040503050406030204" pitchFamily="18" charset="0"/>
                          </a:rPr>
                          <m:t>𝑝</m:t>
                        </m:r>
                      </m:sub>
                    </m:sSub>
                  </m:oMath>
                </a14:m>
                <a:endParaRPr lang="en-US" sz="1500" dirty="0">
                  <a:solidFill>
                    <a:schemeClr val="accent1"/>
                  </a:solidFill>
                </a:endParaRPr>
              </a:p>
            </p:txBody>
          </p:sp>
        </mc:Choice>
        <mc:Fallback xmlns="">
          <p:sp>
            <p:nvSpPr>
              <p:cNvPr id="52" name="TextBox 51">
                <a:extLst>
                  <a:ext uri="{FF2B5EF4-FFF2-40B4-BE49-F238E27FC236}">
                    <a16:creationId xmlns:a16="http://schemas.microsoft.com/office/drawing/2014/main" id="{603FCB78-E02A-EE47-81EC-9C0B61F3940A}"/>
                  </a:ext>
                </a:extLst>
              </p:cNvPr>
              <p:cNvSpPr txBox="1">
                <a:spLocks noRot="1" noChangeAspect="1" noMove="1" noResize="1" noEditPoints="1" noAdjustHandles="1" noChangeArrowheads="1" noChangeShapeType="1" noTextEdit="1"/>
              </p:cNvSpPr>
              <p:nvPr/>
            </p:nvSpPr>
            <p:spPr>
              <a:xfrm>
                <a:off x="6169992" y="4908766"/>
                <a:ext cx="1266757" cy="340927"/>
              </a:xfrm>
              <a:prstGeom prst="rect">
                <a:avLst/>
              </a:prstGeom>
              <a:blipFill>
                <a:blip r:embed="rId27"/>
                <a:stretch>
                  <a:fillRect l="-1980" t="-7143"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A2B0BEC-623C-D143-BA98-2BA4DCEFC9A5}"/>
                  </a:ext>
                </a:extLst>
              </p:cNvPr>
              <p:cNvSpPr txBox="1"/>
              <p:nvPr/>
            </p:nvSpPr>
            <p:spPr>
              <a:xfrm>
                <a:off x="6122506" y="5469250"/>
                <a:ext cx="1696170"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53" name="TextBox 52">
                <a:extLst>
                  <a:ext uri="{FF2B5EF4-FFF2-40B4-BE49-F238E27FC236}">
                    <a16:creationId xmlns:a16="http://schemas.microsoft.com/office/drawing/2014/main" id="{0A2B0BEC-623C-D143-BA98-2BA4DCEFC9A5}"/>
                  </a:ext>
                </a:extLst>
              </p:cNvPr>
              <p:cNvSpPr txBox="1">
                <a:spLocks noRot="1" noChangeAspect="1" noMove="1" noResize="1" noEditPoints="1" noAdjustHandles="1" noChangeArrowheads="1" noChangeShapeType="1" noTextEdit="1"/>
              </p:cNvSpPr>
              <p:nvPr/>
            </p:nvSpPr>
            <p:spPr>
              <a:xfrm>
                <a:off x="6122506" y="5469250"/>
                <a:ext cx="1696170" cy="298415"/>
              </a:xfrm>
              <a:prstGeom prst="rect">
                <a:avLst/>
              </a:prstGeom>
              <a:blipFill>
                <a:blip r:embed="rId28"/>
                <a:stretch>
                  <a:fillRect l="-1481" r="-222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8CE09E1-B419-9F4C-8823-6FAA888A1EF1}"/>
                  </a:ext>
                </a:extLst>
              </p:cNvPr>
              <p:cNvSpPr txBox="1"/>
              <p:nvPr/>
            </p:nvSpPr>
            <p:spPr>
              <a:xfrm>
                <a:off x="6009956" y="5214543"/>
                <a:ext cx="2177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r>
                        <a:rPr lang="en-US" b="0" i="1" smtClean="0">
                          <a:latin typeface="Cambria Math" panose="02040503050406030204" pitchFamily="18" charset="0"/>
                        </a:rPr>
                        <m:t>𝑦</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𝑖𝑑𝑥</m:t>
                          </m:r>
                        </m:e>
                      </m:d>
                      <m:r>
                        <a:rPr lang="en-US" b="0" i="1" smtClean="0">
                          <a:latin typeface="Cambria Math" panose="02040503050406030204" pitchFamily="18" charset="0"/>
                        </a:rPr>
                        <m:t>)</m:t>
                      </m:r>
                    </m:oMath>
                  </m:oMathPara>
                </a14:m>
                <a:endParaRPr lang="en-US" dirty="0"/>
              </a:p>
            </p:txBody>
          </p:sp>
        </mc:Choice>
        <mc:Fallback xmlns="">
          <p:sp>
            <p:nvSpPr>
              <p:cNvPr id="54" name="TextBox 53">
                <a:extLst>
                  <a:ext uri="{FF2B5EF4-FFF2-40B4-BE49-F238E27FC236}">
                    <a16:creationId xmlns:a16="http://schemas.microsoft.com/office/drawing/2014/main" id="{98CE09E1-B419-9F4C-8823-6FAA888A1EF1}"/>
                  </a:ext>
                </a:extLst>
              </p:cNvPr>
              <p:cNvSpPr txBox="1">
                <a:spLocks noRot="1" noChangeAspect="1" noMove="1" noResize="1" noEditPoints="1" noAdjustHandles="1" noChangeArrowheads="1" noChangeShapeType="1" noTextEdit="1"/>
              </p:cNvSpPr>
              <p:nvPr/>
            </p:nvSpPr>
            <p:spPr>
              <a:xfrm>
                <a:off x="6009956" y="5214543"/>
                <a:ext cx="2177969" cy="276999"/>
              </a:xfrm>
              <a:prstGeom prst="rect">
                <a:avLst/>
              </a:prstGeom>
              <a:blipFill>
                <a:blip r:embed="rId29"/>
                <a:stretch>
                  <a:fillRect l="-2326" r="-2907" b="-39130"/>
                </a:stretch>
              </a:blipFill>
            </p:spPr>
            <p:txBody>
              <a:bodyPr/>
              <a:lstStyle/>
              <a:p>
                <a:r>
                  <a:rPr lang="en-US">
                    <a:noFill/>
                  </a:rPr>
                  <a:t> </a:t>
                </a:r>
              </a:p>
            </p:txBody>
          </p:sp>
        </mc:Fallback>
      </mc:AlternateContent>
    </p:spTree>
    <p:extLst>
      <p:ext uri="{BB962C8B-B14F-4D97-AF65-F5344CB8AC3E}">
        <p14:creationId xmlns:p14="http://schemas.microsoft.com/office/powerpoint/2010/main" val="1853110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784AC-CBE3-4D90-86A9-29B7010FEAAC}"/>
              </a:ext>
            </a:extLst>
          </p:cNvPr>
          <p:cNvSpPr>
            <a:spLocks noGrp="1"/>
          </p:cNvSpPr>
          <p:nvPr>
            <p:ph type="ftr" sz="quarter" idx="11"/>
          </p:nvPr>
        </p:nvSpPr>
        <p:spPr/>
        <p:txBody>
          <a:bodyPr/>
          <a:lstStyle/>
          <a:p>
            <a:pPr>
              <a:defRPr/>
            </a:pPr>
            <a:r>
              <a:rPr lang="es-ES" dirty="0"/>
              <a:t>Yuying Xie</a:t>
            </a:r>
            <a:endParaRPr lang="en-US" dirty="0"/>
          </a:p>
        </p:txBody>
      </p:sp>
      <p:sp>
        <p:nvSpPr>
          <p:cNvPr id="5" name="Title 1">
            <a:extLst>
              <a:ext uri="{FF2B5EF4-FFF2-40B4-BE49-F238E27FC236}">
                <a16:creationId xmlns:a16="http://schemas.microsoft.com/office/drawing/2014/main" id="{A07B4E21-E2F7-4D3A-B701-98F769AE9D23}"/>
              </a:ext>
            </a:extLst>
          </p:cNvPr>
          <p:cNvSpPr txBox="1">
            <a:spLocks/>
          </p:cNvSpPr>
          <p:nvPr/>
        </p:nvSpPr>
        <p:spPr>
          <a:xfrm>
            <a:off x="196166" y="-89109"/>
            <a:ext cx="6477000" cy="990600"/>
          </a:xfrm>
          <a:prstGeom prst="rect">
            <a:avLst/>
          </a:prstGeom>
        </p:spPr>
        <p:txBody>
          <a:bodyPr>
            <a:normAutofit/>
          </a:bodyPr>
          <a:lstStyle>
            <a:lvl1pPr algn="l" defTabSz="457200" rtl="0" eaLnBrk="1" fontAlgn="base" hangingPunct="1">
              <a:spcBef>
                <a:spcPct val="0"/>
              </a:spcBef>
              <a:spcAft>
                <a:spcPct val="0"/>
              </a:spcAft>
              <a:defRPr sz="3600" b="0" i="0" kern="1200" baseline="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sz="3500" dirty="0">
                <a:solidFill>
                  <a:schemeClr val="bg1"/>
                </a:solidFill>
              </a:rPr>
              <a:t>Further Principal Components</a:t>
            </a:r>
          </a:p>
        </p:txBody>
      </p:sp>
      <p:sp>
        <p:nvSpPr>
          <p:cNvPr id="8" name="Content Placeholder 2">
            <a:extLst>
              <a:ext uri="{FF2B5EF4-FFF2-40B4-BE49-F238E27FC236}">
                <a16:creationId xmlns:a16="http://schemas.microsoft.com/office/drawing/2014/main" id="{6FA320C4-F75A-40BC-96C0-16B532102BF0}"/>
              </a:ext>
            </a:extLst>
          </p:cNvPr>
          <p:cNvSpPr>
            <a:spLocks noGrp="1"/>
          </p:cNvSpPr>
          <p:nvPr>
            <p:ph idx="1"/>
          </p:nvPr>
        </p:nvSpPr>
        <p:spPr>
          <a:xfrm>
            <a:off x="-244446" y="825991"/>
            <a:ext cx="9192280" cy="1428598"/>
          </a:xfrm>
        </p:spPr>
        <p:txBody>
          <a:bodyPr/>
          <a:lstStyle/>
          <a:p>
            <a:pPr lvl="1" indent="-342900"/>
            <a:r>
              <a:rPr lang="en-US" dirty="0">
                <a:solidFill>
                  <a:srgbClr val="064339"/>
                </a:solidFill>
              </a:rPr>
              <a:t>The second principal component is the linear combination of</a:t>
            </a:r>
            <a:r>
              <a:rPr lang="en-US" i="1" dirty="0">
                <a:solidFill>
                  <a:srgbClr val="064339"/>
                </a:solidFill>
              </a:rPr>
              <a:t> X</a:t>
            </a:r>
            <a:r>
              <a:rPr lang="en-US" i="1" baseline="-25000" dirty="0">
                <a:solidFill>
                  <a:srgbClr val="064339"/>
                </a:solidFill>
              </a:rPr>
              <a:t>1</a:t>
            </a:r>
            <a:r>
              <a:rPr lang="en-US" i="1" dirty="0">
                <a:solidFill>
                  <a:srgbClr val="064339"/>
                </a:solidFill>
              </a:rPr>
              <a:t>, . . . , </a:t>
            </a:r>
            <a:r>
              <a:rPr lang="en-US" i="1" dirty="0" err="1">
                <a:solidFill>
                  <a:srgbClr val="064339"/>
                </a:solidFill>
              </a:rPr>
              <a:t>X</a:t>
            </a:r>
            <a:r>
              <a:rPr lang="en-US" i="1" baseline="-25000" dirty="0" err="1">
                <a:solidFill>
                  <a:srgbClr val="064339"/>
                </a:solidFill>
              </a:rPr>
              <a:t>p</a:t>
            </a:r>
            <a:r>
              <a:rPr lang="en-US" baseline="-25000" dirty="0">
                <a:solidFill>
                  <a:srgbClr val="064339"/>
                </a:solidFill>
              </a:rPr>
              <a:t> </a:t>
            </a:r>
            <a:r>
              <a:rPr lang="en-US" dirty="0">
                <a:solidFill>
                  <a:srgbClr val="064339"/>
                </a:solidFill>
              </a:rPr>
              <a:t>that has maximal variance among all linear combinations that are uncorrelated with </a:t>
            </a:r>
            <a:r>
              <a:rPr lang="en-US" i="1" dirty="0">
                <a:solidFill>
                  <a:srgbClr val="064339"/>
                </a:solidFill>
              </a:rPr>
              <a:t>Z</a:t>
            </a:r>
            <a:r>
              <a:rPr lang="en-US" i="1" baseline="-25000" dirty="0">
                <a:solidFill>
                  <a:srgbClr val="064339"/>
                </a:solidFill>
              </a:rPr>
              <a:t>1</a:t>
            </a:r>
            <a:r>
              <a:rPr lang="en-US" dirty="0">
                <a:solidFill>
                  <a:srgbClr val="064339"/>
                </a:solidFill>
              </a:rPr>
              <a:t>.</a:t>
            </a:r>
          </a:p>
          <a:p>
            <a:pPr lvl="1" indent="-342900"/>
            <a:r>
              <a:rPr lang="en-US" dirty="0">
                <a:solidFill>
                  <a:srgbClr val="064339"/>
                </a:solidFill>
              </a:rPr>
              <a:t> The second principal component take the form</a:t>
            </a:r>
          </a:p>
          <a:p>
            <a:pPr lvl="1" indent="-342900"/>
            <a:endParaRPr lang="en-US" dirty="0">
              <a:solidFill>
                <a:srgbClr val="064339"/>
              </a:solidFill>
            </a:endParaRPr>
          </a:p>
          <a:p>
            <a:pPr lvl="1" indent="-342900"/>
            <a:endParaRPr lang="en-US" dirty="0">
              <a:solidFill>
                <a:srgbClr val="064339"/>
              </a:solidFill>
            </a:endParaRPr>
          </a:p>
          <a:p>
            <a:pPr marL="400050" lvl="1" indent="0">
              <a:buNone/>
            </a:pPr>
            <a:r>
              <a:rPr lang="en-US" dirty="0">
                <a:solidFill>
                  <a:srgbClr val="064339"/>
                </a:solidFill>
              </a:rPr>
              <a:t>where     is the second principal component loading vector.</a:t>
            </a:r>
          </a:p>
          <a:p>
            <a:pPr lvl="1" indent="-342900"/>
            <a:r>
              <a:rPr lang="en-US" dirty="0">
                <a:solidFill>
                  <a:srgbClr val="064339"/>
                </a:solidFill>
              </a:rPr>
              <a:t>The principal component directions φ1, φ2, φ3, . . . are the ordered sequence of right singular vectors of the matrix X</a:t>
            </a:r>
            <a:endParaRPr lang="en-US" i="1" dirty="0">
              <a:solidFill>
                <a:srgbClr val="FF0000"/>
              </a:solidFill>
            </a:endParaRPr>
          </a:p>
        </p:txBody>
      </p:sp>
      <p:pic>
        <p:nvPicPr>
          <p:cNvPr id="6" name="Picture 5">
            <a:extLst>
              <a:ext uri="{FF2B5EF4-FFF2-40B4-BE49-F238E27FC236}">
                <a16:creationId xmlns:a16="http://schemas.microsoft.com/office/drawing/2014/main" id="{1AD989DF-C325-48B5-9028-65B47E710789}"/>
              </a:ext>
            </a:extLst>
          </p:cNvPr>
          <p:cNvPicPr>
            <a:picLocks noChangeAspect="1"/>
          </p:cNvPicPr>
          <p:nvPr/>
        </p:nvPicPr>
        <p:blipFill>
          <a:blip r:embed="rId3"/>
          <a:stretch>
            <a:fillRect/>
          </a:stretch>
        </p:blipFill>
        <p:spPr>
          <a:xfrm>
            <a:off x="1546602" y="2501280"/>
            <a:ext cx="6050796" cy="569211"/>
          </a:xfrm>
          <a:prstGeom prst="rect">
            <a:avLst/>
          </a:prstGeom>
        </p:spPr>
      </p:pic>
      <p:pic>
        <p:nvPicPr>
          <p:cNvPr id="9" name="Picture 8">
            <a:extLst>
              <a:ext uri="{FF2B5EF4-FFF2-40B4-BE49-F238E27FC236}">
                <a16:creationId xmlns:a16="http://schemas.microsoft.com/office/drawing/2014/main" id="{298B185C-CFD4-40AC-A794-4F19334752C7}"/>
              </a:ext>
            </a:extLst>
          </p:cNvPr>
          <p:cNvPicPr>
            <a:picLocks noChangeAspect="1"/>
          </p:cNvPicPr>
          <p:nvPr/>
        </p:nvPicPr>
        <p:blipFill>
          <a:blip r:embed="rId4"/>
          <a:stretch>
            <a:fillRect/>
          </a:stretch>
        </p:blipFill>
        <p:spPr>
          <a:xfrm>
            <a:off x="1050565" y="3428999"/>
            <a:ext cx="309606" cy="257211"/>
          </a:xfrm>
          <a:prstGeom prst="rect">
            <a:avLst/>
          </a:prstGeom>
        </p:spPr>
      </p:pic>
    </p:spTree>
    <p:extLst>
      <p:ext uri="{BB962C8B-B14F-4D97-AF65-F5344CB8AC3E}">
        <p14:creationId xmlns:p14="http://schemas.microsoft.com/office/powerpoint/2010/main" val="26653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pPr algn="l"/>
            <a:r>
              <a:rPr lang="en-US" dirty="0" err="1">
                <a:solidFill>
                  <a:schemeClr val="bg1"/>
                </a:solidFill>
              </a:rPr>
              <a:t>DiffPool</a:t>
            </a:r>
            <a:endParaRPr lang="en-US" dirty="0">
              <a:solidFill>
                <a:schemeClr val="bg1"/>
              </a:solidFill>
            </a:endParaRPr>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90</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628651" y="2048376"/>
            <a:ext cx="5965095" cy="415498"/>
          </a:xfrm>
          <a:prstGeom prst="rect">
            <a:avLst/>
          </a:prstGeom>
          <a:noFill/>
        </p:spPr>
        <p:txBody>
          <a:bodyPr wrap="none" rtlCol="0">
            <a:spAutoFit/>
          </a:bodyPr>
          <a:lstStyle/>
          <a:p>
            <a:r>
              <a:rPr lang="en-US" sz="2100" dirty="0" err="1">
                <a:solidFill>
                  <a:schemeClr val="accent5">
                    <a:lumMod val="75000"/>
                  </a:schemeClr>
                </a:solidFill>
              </a:rPr>
              <a:t>Downsample</a:t>
            </a:r>
            <a:r>
              <a:rPr lang="en-US" sz="2100" dirty="0">
                <a:solidFill>
                  <a:schemeClr val="accent5">
                    <a:lumMod val="75000"/>
                  </a:schemeClr>
                </a:solidFill>
              </a:rPr>
              <a:t> by clustering the nodes using GNN</a:t>
            </a:r>
            <a:endParaRPr lang="en-US" sz="21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1635097" y="337490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480719" y="392349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2296341" y="3676211"/>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1817474" y="3557286"/>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1587553" y="3588577"/>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2301742" y="298216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288952" y="2897183"/>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471329" y="3079561"/>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911421" y="3943590"/>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2408576" y="3195835"/>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697753" y="383675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143420" y="3889880"/>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1961043" y="421521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2510009" y="3783046"/>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2903866" y="4048202"/>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D1F3963-A89F-4A4C-B467-DF6F9D7F3B12}"/>
                  </a:ext>
                </a:extLst>
              </p:cNvPr>
              <p:cNvSpPr txBox="1"/>
              <p:nvPr/>
            </p:nvSpPr>
            <p:spPr>
              <a:xfrm>
                <a:off x="800655" y="358857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D1F3963-A89F-4A4C-B467-DF6F9D7F3B12}"/>
                  </a:ext>
                </a:extLst>
              </p:cNvPr>
              <p:cNvSpPr txBox="1">
                <a:spLocks noRot="1" noChangeAspect="1" noMove="1" noResize="1" noEditPoints="1" noAdjustHandles="1" noChangeArrowheads="1" noChangeShapeType="1" noTextEdit="1"/>
              </p:cNvSpPr>
              <p:nvPr/>
            </p:nvSpPr>
            <p:spPr>
              <a:xfrm>
                <a:off x="800655" y="3588577"/>
                <a:ext cx="565732" cy="276999"/>
              </a:xfrm>
              <a:prstGeom prst="rect">
                <a:avLst/>
              </a:prstGeom>
              <a:blipFill>
                <a:blip r:embed="rId2"/>
                <a:stretch>
                  <a:fillRect l="-6522" r="-217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C3D5A6-9941-9048-908E-D02E2D036C8B}"/>
                  </a:ext>
                </a:extLst>
              </p:cNvPr>
              <p:cNvSpPr txBox="1"/>
              <p:nvPr/>
            </p:nvSpPr>
            <p:spPr>
              <a:xfrm>
                <a:off x="1668057" y="3135870"/>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88C3D5A6-9941-9048-908E-D02E2D036C8B}"/>
                  </a:ext>
                </a:extLst>
              </p:cNvPr>
              <p:cNvSpPr txBox="1">
                <a:spLocks noRot="1" noChangeAspect="1" noMove="1" noResize="1" noEditPoints="1" noAdjustHandles="1" noChangeArrowheads="1" noChangeShapeType="1" noTextEdit="1"/>
              </p:cNvSpPr>
              <p:nvPr/>
            </p:nvSpPr>
            <p:spPr>
              <a:xfrm>
                <a:off x="1668057" y="3135870"/>
                <a:ext cx="555088" cy="276999"/>
              </a:xfrm>
              <a:prstGeom prst="rect">
                <a:avLst/>
              </a:prstGeom>
              <a:blipFill>
                <a:blip r:embed="rId3"/>
                <a:stretch>
                  <a:fillRect l="-888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C5A897-7C7B-294A-9A83-68B78431800F}"/>
                  </a:ext>
                </a:extLst>
              </p:cNvPr>
              <p:cNvSpPr txBox="1"/>
              <p:nvPr/>
            </p:nvSpPr>
            <p:spPr>
              <a:xfrm>
                <a:off x="1395786" y="266934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08C5A897-7C7B-294A-9A83-68B78431800F}"/>
                  </a:ext>
                </a:extLst>
              </p:cNvPr>
              <p:cNvSpPr txBox="1">
                <a:spLocks noRot="1" noChangeAspect="1" noMove="1" noResize="1" noEditPoints="1" noAdjustHandles="1" noChangeArrowheads="1" noChangeShapeType="1" noTextEdit="1"/>
              </p:cNvSpPr>
              <p:nvPr/>
            </p:nvSpPr>
            <p:spPr>
              <a:xfrm>
                <a:off x="1395786" y="2669340"/>
                <a:ext cx="565732" cy="276999"/>
              </a:xfrm>
              <a:prstGeom prst="rect">
                <a:avLst/>
              </a:prstGeom>
              <a:blipFill>
                <a:blip r:embed="rId4"/>
                <a:stretch>
                  <a:fillRect l="-6522" r="-2174"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6F1CFD-5274-7845-8371-EBFEC3442ACB}"/>
                  </a:ext>
                </a:extLst>
              </p:cNvPr>
              <p:cNvSpPr txBox="1"/>
              <p:nvPr/>
            </p:nvSpPr>
            <p:spPr>
              <a:xfrm>
                <a:off x="2528564" y="291816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F36F1CFD-5274-7845-8371-EBFEC3442ACB}"/>
                  </a:ext>
                </a:extLst>
              </p:cNvPr>
              <p:cNvSpPr txBox="1">
                <a:spLocks noRot="1" noChangeAspect="1" noMove="1" noResize="1" noEditPoints="1" noAdjustHandles="1" noChangeArrowheads="1" noChangeShapeType="1" noTextEdit="1"/>
              </p:cNvSpPr>
              <p:nvPr/>
            </p:nvSpPr>
            <p:spPr>
              <a:xfrm>
                <a:off x="2528564" y="2918163"/>
                <a:ext cx="565732" cy="276999"/>
              </a:xfrm>
              <a:prstGeom prst="rect">
                <a:avLst/>
              </a:prstGeom>
              <a:blipFill>
                <a:blip r:embed="rId5"/>
                <a:stretch>
                  <a:fillRect l="-11111"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4AD1C23-1841-AC4F-8C9C-D4D8D0BB90BC}"/>
                  </a:ext>
                </a:extLst>
              </p:cNvPr>
              <p:cNvSpPr txBox="1"/>
              <p:nvPr/>
            </p:nvSpPr>
            <p:spPr>
              <a:xfrm>
                <a:off x="2581435" y="352188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44AD1C23-1841-AC4F-8C9C-D4D8D0BB90BC}"/>
                  </a:ext>
                </a:extLst>
              </p:cNvPr>
              <p:cNvSpPr txBox="1">
                <a:spLocks noRot="1" noChangeAspect="1" noMove="1" noResize="1" noEditPoints="1" noAdjustHandles="1" noChangeArrowheads="1" noChangeShapeType="1" noTextEdit="1"/>
              </p:cNvSpPr>
              <p:nvPr/>
            </p:nvSpPr>
            <p:spPr>
              <a:xfrm>
                <a:off x="2581435" y="3521880"/>
                <a:ext cx="565732" cy="276999"/>
              </a:xfrm>
              <a:prstGeom prst="rect">
                <a:avLst/>
              </a:prstGeom>
              <a:blipFill>
                <a:blip r:embed="rId6"/>
                <a:stretch>
                  <a:fillRect l="-8889" r="-22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58C384-FA24-C24F-B23C-79155E913777}"/>
                  </a:ext>
                </a:extLst>
              </p:cNvPr>
              <p:cNvSpPr txBox="1"/>
              <p:nvPr/>
            </p:nvSpPr>
            <p:spPr>
              <a:xfrm>
                <a:off x="3041990" y="38117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D658C384-FA24-C24F-B23C-79155E913777}"/>
                  </a:ext>
                </a:extLst>
              </p:cNvPr>
              <p:cNvSpPr txBox="1">
                <a:spLocks noRot="1" noChangeAspect="1" noMove="1" noResize="1" noEditPoints="1" noAdjustHandles="1" noChangeArrowheads="1" noChangeShapeType="1" noTextEdit="1"/>
              </p:cNvSpPr>
              <p:nvPr/>
            </p:nvSpPr>
            <p:spPr>
              <a:xfrm>
                <a:off x="3041990" y="3811750"/>
                <a:ext cx="565732" cy="276999"/>
              </a:xfrm>
              <a:prstGeom prst="rect">
                <a:avLst/>
              </a:prstGeom>
              <a:blipFill>
                <a:blip r:embed="rId7"/>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5ACB18-2301-8042-AB80-79EB02C463A0}"/>
                  </a:ext>
                </a:extLst>
              </p:cNvPr>
              <p:cNvSpPr txBox="1"/>
              <p:nvPr/>
            </p:nvSpPr>
            <p:spPr>
              <a:xfrm>
                <a:off x="2174711" y="434129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D95ACB18-2301-8042-AB80-79EB02C463A0}"/>
                  </a:ext>
                </a:extLst>
              </p:cNvPr>
              <p:cNvSpPr txBox="1">
                <a:spLocks noRot="1" noChangeAspect="1" noMove="1" noResize="1" noEditPoints="1" noAdjustHandles="1" noChangeArrowheads="1" noChangeShapeType="1" noTextEdit="1"/>
              </p:cNvSpPr>
              <p:nvPr/>
            </p:nvSpPr>
            <p:spPr>
              <a:xfrm>
                <a:off x="2174711" y="4341293"/>
                <a:ext cx="565732" cy="276999"/>
              </a:xfrm>
              <a:prstGeom prst="rect">
                <a:avLst/>
              </a:prstGeom>
              <a:blipFill>
                <a:blip r:embed="rId8"/>
                <a:stretch>
                  <a:fillRect l="-869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699490" y="381175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699490" y="3811750"/>
                <a:ext cx="294248" cy="276999"/>
              </a:xfrm>
              <a:prstGeom prst="rect">
                <a:avLst/>
              </a:prstGeom>
              <a:blipFill>
                <a:blip r:embed="rId9"/>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490371" y="389547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490371" y="3895479"/>
                <a:ext cx="294248" cy="276999"/>
              </a:xfrm>
              <a:prstGeom prst="rect">
                <a:avLst/>
              </a:prstGeom>
              <a:blipFill>
                <a:blip r:embed="rId10"/>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1647351" y="335973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1647351" y="3359731"/>
                <a:ext cx="288925" cy="276999"/>
              </a:xfrm>
              <a:prstGeom prst="rect">
                <a:avLst/>
              </a:prstGeom>
              <a:blipFill>
                <a:blip r:embed="rId11"/>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285444" y="288520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285444" y="2885209"/>
                <a:ext cx="294248" cy="276999"/>
              </a:xfrm>
              <a:prstGeom prst="rect">
                <a:avLst/>
              </a:prstGeom>
              <a:blipFill>
                <a:blip r:embed="rId12"/>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2299036" y="296106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2299036" y="2961061"/>
                <a:ext cx="284373" cy="276999"/>
              </a:xfrm>
              <a:prstGeom prst="rect">
                <a:avLst/>
              </a:prstGeom>
              <a:blipFill>
                <a:blip r:embed="rId13"/>
                <a:stretch>
                  <a:fillRect l="-4167"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2308478" y="364834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2308478" y="3648340"/>
                <a:ext cx="294248" cy="276999"/>
              </a:xfrm>
              <a:prstGeom prst="rect">
                <a:avLst/>
              </a:prstGeom>
              <a:blipFill>
                <a:blip r:embed="rId14"/>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2903866" y="402172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2903866" y="4021722"/>
                <a:ext cx="294248" cy="276999"/>
              </a:xfrm>
              <a:prstGeom prst="rect">
                <a:avLst/>
              </a:prstGeom>
              <a:blipFill>
                <a:blip r:embed="rId15"/>
                <a:stretch>
                  <a:fillRect l="-8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1957662" y="419177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1957662" y="4191770"/>
                <a:ext cx="294248" cy="276999"/>
              </a:xfrm>
              <a:prstGeom prst="rect">
                <a:avLst/>
              </a:prstGeom>
              <a:blipFill>
                <a:blip r:embed="rId16"/>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E87AC7-B147-1E46-BBCD-9C874C9E4670}"/>
                  </a:ext>
                </a:extLst>
              </p:cNvPr>
              <p:cNvSpPr txBox="1"/>
              <p:nvPr/>
            </p:nvSpPr>
            <p:spPr>
              <a:xfrm>
                <a:off x="1699652" y="38117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43E87AC7-B147-1E46-BBCD-9C874C9E4670}"/>
                  </a:ext>
                </a:extLst>
              </p:cNvPr>
              <p:cNvSpPr txBox="1">
                <a:spLocks noRot="1" noChangeAspect="1" noMove="1" noResize="1" noEditPoints="1" noAdjustHandles="1" noChangeArrowheads="1" noChangeShapeType="1" noTextEdit="1"/>
              </p:cNvSpPr>
              <p:nvPr/>
            </p:nvSpPr>
            <p:spPr>
              <a:xfrm>
                <a:off x="1699652" y="3811750"/>
                <a:ext cx="565732" cy="276999"/>
              </a:xfrm>
              <a:prstGeom prst="rect">
                <a:avLst/>
              </a:prstGeom>
              <a:blipFill>
                <a:blip r:embed="rId17"/>
                <a:stretch>
                  <a:fillRect l="-8696" r="-2174"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8"/>
          <a:stretch>
            <a:fillRect/>
          </a:stretch>
        </p:blipFill>
        <p:spPr>
          <a:xfrm>
            <a:off x="1111033" y="4953860"/>
            <a:ext cx="1792833" cy="191114"/>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9"/>
          <a:stretch>
            <a:fillRect/>
          </a:stretch>
        </p:blipFill>
        <p:spPr>
          <a:xfrm>
            <a:off x="601791" y="5508191"/>
            <a:ext cx="2780753" cy="189401"/>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1886562" y="5192665"/>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8A5C9B-35BA-1E47-A9E3-57FDC952F2A1}"/>
              </a:ext>
            </a:extLst>
          </p:cNvPr>
          <p:cNvSpPr/>
          <p:nvPr/>
        </p:nvSpPr>
        <p:spPr>
          <a:xfrm>
            <a:off x="3841955" y="5726906"/>
            <a:ext cx="4572000" cy="230832"/>
          </a:xfrm>
          <a:prstGeom prst="rect">
            <a:avLst/>
          </a:prstGeom>
        </p:spPr>
        <p:txBody>
          <a:bodyPr>
            <a:spAutoFit/>
          </a:bodyPr>
          <a:lstStyle/>
          <a:p>
            <a:r>
              <a:rPr lang="en-US" sz="900" b="1" dirty="0">
                <a:solidFill>
                  <a:srgbClr val="24292E"/>
                </a:solidFill>
                <a:latin typeface="-apple-system"/>
              </a:rPr>
              <a:t>Hierarchical Graph Representation Learning with Differentiable Pooling.</a:t>
            </a:r>
            <a:r>
              <a:rPr lang="en-US" sz="900" dirty="0">
                <a:solidFill>
                  <a:srgbClr val="24292E"/>
                </a:solidFill>
                <a:latin typeface="-apple-system"/>
              </a:rPr>
              <a:t> </a:t>
            </a:r>
            <a:r>
              <a:rPr lang="en-US" sz="900" dirty="0" err="1">
                <a:solidFill>
                  <a:srgbClr val="24292E"/>
                </a:solidFill>
                <a:latin typeface="-apple-system"/>
              </a:rPr>
              <a:t>NeurIPS</a:t>
            </a:r>
            <a:r>
              <a:rPr lang="en-US" sz="900" dirty="0">
                <a:solidFill>
                  <a:srgbClr val="24292E"/>
                </a:solidFill>
                <a:latin typeface="-apple-system"/>
              </a:rPr>
              <a:t> 2018.</a:t>
            </a:r>
            <a:endParaRPr lang="en-US" sz="900" dirty="0"/>
          </a:p>
        </p:txBody>
      </p:sp>
    </p:spTree>
    <p:extLst>
      <p:ext uri="{BB962C8B-B14F-4D97-AF65-F5344CB8AC3E}">
        <p14:creationId xmlns:p14="http://schemas.microsoft.com/office/powerpoint/2010/main" val="2081396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pPr algn="l"/>
            <a:r>
              <a:rPr lang="en-US" dirty="0" err="1">
                <a:solidFill>
                  <a:schemeClr val="bg1"/>
                </a:solidFill>
              </a:rPr>
              <a:t>DiffPool</a:t>
            </a:r>
            <a:endParaRPr lang="en-US" dirty="0">
              <a:solidFill>
                <a:schemeClr val="bg1"/>
              </a:solidFill>
            </a:endParaRPr>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91</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628651" y="2048376"/>
            <a:ext cx="5965095" cy="415498"/>
          </a:xfrm>
          <a:prstGeom prst="rect">
            <a:avLst/>
          </a:prstGeom>
          <a:noFill/>
        </p:spPr>
        <p:txBody>
          <a:bodyPr wrap="none" rtlCol="0">
            <a:spAutoFit/>
          </a:bodyPr>
          <a:lstStyle/>
          <a:p>
            <a:r>
              <a:rPr lang="en-US" sz="2100" dirty="0" err="1">
                <a:solidFill>
                  <a:schemeClr val="accent5">
                    <a:lumMod val="75000"/>
                  </a:schemeClr>
                </a:solidFill>
              </a:rPr>
              <a:t>Downsample</a:t>
            </a:r>
            <a:r>
              <a:rPr lang="en-US" sz="2100" dirty="0">
                <a:solidFill>
                  <a:schemeClr val="accent5">
                    <a:lumMod val="75000"/>
                  </a:schemeClr>
                </a:solidFill>
              </a:rPr>
              <a:t> by clustering the nodes using GNN</a:t>
            </a:r>
            <a:endParaRPr lang="en-US" sz="21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1635097" y="337490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480719" y="392349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2296341" y="3676211"/>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1817474" y="3557286"/>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1587553" y="3588577"/>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2301742" y="298216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288952" y="2897183"/>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471329" y="3079561"/>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911421" y="3943590"/>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2408576" y="3195835"/>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697753" y="383675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143420" y="3889880"/>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1961043" y="421521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2510009" y="3783046"/>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2903866" y="4048202"/>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699490" y="381175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699490" y="3811750"/>
                <a:ext cx="294248" cy="276999"/>
              </a:xfrm>
              <a:prstGeom prst="rect">
                <a:avLst/>
              </a:prstGeom>
              <a:blipFill>
                <a:blip r:embed="rId2"/>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490371" y="389547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490371" y="3895479"/>
                <a:ext cx="294248" cy="276999"/>
              </a:xfrm>
              <a:prstGeom prst="rect">
                <a:avLst/>
              </a:prstGeom>
              <a:blipFill>
                <a:blip r:embed="rId3"/>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1647351" y="335973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1647351" y="3359731"/>
                <a:ext cx="288925" cy="276999"/>
              </a:xfrm>
              <a:prstGeom prst="rect">
                <a:avLst/>
              </a:prstGeom>
              <a:blipFill>
                <a:blip r:embed="rId4"/>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285444" y="288520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285444" y="2885209"/>
                <a:ext cx="294248" cy="276999"/>
              </a:xfrm>
              <a:prstGeom prst="rect">
                <a:avLst/>
              </a:prstGeom>
              <a:blipFill>
                <a:blip r:embed="rId5"/>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2299036" y="296106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2299036" y="2961061"/>
                <a:ext cx="284373" cy="276999"/>
              </a:xfrm>
              <a:prstGeom prst="rect">
                <a:avLst/>
              </a:prstGeom>
              <a:blipFill>
                <a:blip r:embed="rId6"/>
                <a:stretch>
                  <a:fillRect l="-4167"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2308478" y="364834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2308478" y="3648340"/>
                <a:ext cx="294248" cy="276999"/>
              </a:xfrm>
              <a:prstGeom prst="rect">
                <a:avLst/>
              </a:prstGeom>
              <a:blipFill>
                <a:blip r:embed="rId7"/>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2903866" y="402172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2903866" y="4021722"/>
                <a:ext cx="294248" cy="276999"/>
              </a:xfrm>
              <a:prstGeom prst="rect">
                <a:avLst/>
              </a:prstGeom>
              <a:blipFill>
                <a:blip r:embed="rId8"/>
                <a:stretch>
                  <a:fillRect l="-8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1957662" y="419177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1957662" y="4191770"/>
                <a:ext cx="294248" cy="276999"/>
              </a:xfrm>
              <a:prstGeom prst="rect">
                <a:avLst/>
              </a:prstGeom>
              <a:blipFill>
                <a:blip r:embed="rId9"/>
                <a:stretch>
                  <a:fillRect l="-8333" r="-4167" b="-22727"/>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111033" y="4953860"/>
            <a:ext cx="1792833" cy="191114"/>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601791" y="5508191"/>
            <a:ext cx="2780753" cy="189401"/>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1886562" y="5192665"/>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801254" y="3587206"/>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801254" y="3587206"/>
                <a:ext cx="419154" cy="304058"/>
              </a:xfrm>
              <a:prstGeom prst="rect">
                <a:avLst/>
              </a:prstGeom>
              <a:blipFill>
                <a:blip r:embed="rId12"/>
                <a:stretch>
                  <a:fillRect l="-8824" r="-29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1668657" y="3134500"/>
                <a:ext cx="41383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1668657" y="3134500"/>
                <a:ext cx="413831" cy="304058"/>
              </a:xfrm>
              <a:prstGeom prst="rect">
                <a:avLst/>
              </a:prstGeom>
              <a:blipFill>
                <a:blip r:embed="rId13"/>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396385" y="2667970"/>
                <a:ext cx="419154"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396385" y="2667970"/>
                <a:ext cx="419154" cy="305468"/>
              </a:xfrm>
              <a:prstGeom prst="rect">
                <a:avLst/>
              </a:prstGeom>
              <a:blipFill>
                <a:blip r:embed="rId14"/>
                <a:stretch>
                  <a:fillRect l="-8571" r="-285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2529163" y="2916793"/>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2529163" y="2916793"/>
                <a:ext cx="419154" cy="304058"/>
              </a:xfrm>
              <a:prstGeom prst="rect">
                <a:avLst/>
              </a:prstGeom>
              <a:blipFill>
                <a:blip r:embed="rId15"/>
                <a:stretch>
                  <a:fillRect l="-14706"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2582034" y="3520510"/>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2582034" y="3520510"/>
                <a:ext cx="419154" cy="305789"/>
              </a:xfrm>
              <a:prstGeom prst="rect">
                <a:avLst/>
              </a:prstGeom>
              <a:blipFill>
                <a:blip r:embed="rId16"/>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3042590" y="3810381"/>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3042590" y="3810381"/>
                <a:ext cx="419154" cy="305789"/>
              </a:xfrm>
              <a:prstGeom prst="rect">
                <a:avLst/>
              </a:prstGeom>
              <a:blipFill>
                <a:blip r:embed="rId17"/>
                <a:stretch>
                  <a:fillRect l="-11765" r="-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175310" y="4339924"/>
                <a:ext cx="419154"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175310" y="4339924"/>
                <a:ext cx="419154" cy="304507"/>
              </a:xfrm>
              <a:prstGeom prst="rect">
                <a:avLst/>
              </a:prstGeom>
              <a:blipFill>
                <a:blip r:embed="rId18"/>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1700251" y="3810379"/>
                <a:ext cx="470450"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1700251" y="3810379"/>
                <a:ext cx="470450" cy="305918"/>
              </a:xfrm>
              <a:prstGeom prst="rect">
                <a:avLst/>
              </a:prstGeom>
              <a:blipFill>
                <a:blip r:embed="rId19"/>
                <a:stretch>
                  <a:fillRect l="-10526" t="-8333" r="-18421" b="-29167"/>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C66978FC-E08C-7F44-880B-FAACE5433828}"/>
              </a:ext>
            </a:extLst>
          </p:cNvPr>
          <p:cNvSpPr txBox="1"/>
          <p:nvPr/>
        </p:nvSpPr>
        <p:spPr>
          <a:xfrm>
            <a:off x="7157148" y="2498540"/>
            <a:ext cx="805029" cy="323165"/>
          </a:xfrm>
          <a:prstGeom prst="rect">
            <a:avLst/>
          </a:prstGeom>
          <a:noFill/>
        </p:spPr>
        <p:txBody>
          <a:bodyPr wrap="none" rtlCol="0">
            <a:spAutoFit/>
          </a:bodyPr>
          <a:lstStyle/>
          <a:p>
            <a:r>
              <a:rPr lang="en-US" sz="1500" dirty="0">
                <a:solidFill>
                  <a:schemeClr val="accent5">
                    <a:lumMod val="75000"/>
                  </a:schemeClr>
                </a:solidFill>
              </a:rPr>
              <a:t>2 filters</a:t>
            </a:r>
            <a:endParaRPr lang="en-US" sz="1500" dirty="0">
              <a:solidFill>
                <a:srgbClr val="FF0000"/>
              </a:solidFill>
            </a:endParaRPr>
          </a:p>
        </p:txBody>
      </p:sp>
      <p:sp>
        <p:nvSpPr>
          <p:cNvPr id="61" name="TextBox 60">
            <a:extLst>
              <a:ext uri="{FF2B5EF4-FFF2-40B4-BE49-F238E27FC236}">
                <a16:creationId xmlns:a16="http://schemas.microsoft.com/office/drawing/2014/main" id="{ABD91525-2385-4045-9F1E-F3C2AD7562B1}"/>
              </a:ext>
            </a:extLst>
          </p:cNvPr>
          <p:cNvSpPr txBox="1"/>
          <p:nvPr/>
        </p:nvSpPr>
        <p:spPr>
          <a:xfrm>
            <a:off x="4659027" y="3147499"/>
            <a:ext cx="772969" cy="323165"/>
          </a:xfrm>
          <a:prstGeom prst="rect">
            <a:avLst/>
          </a:prstGeom>
          <a:noFill/>
        </p:spPr>
        <p:txBody>
          <a:bodyPr wrap="none" rtlCol="0">
            <a:spAutoFit/>
          </a:bodyPr>
          <a:lstStyle/>
          <a:p>
            <a:r>
              <a:rPr lang="en-US" sz="1500" dirty="0">
                <a:solidFill>
                  <a:schemeClr val="accent5">
                    <a:lumMod val="75000"/>
                  </a:schemeClr>
                </a:solidFill>
              </a:rPr>
              <a:t>Filter1:</a:t>
            </a:r>
          </a:p>
        </p:txBody>
      </p:sp>
      <p:sp>
        <p:nvSpPr>
          <p:cNvPr id="62" name="TextBox 61">
            <a:extLst>
              <a:ext uri="{FF2B5EF4-FFF2-40B4-BE49-F238E27FC236}">
                <a16:creationId xmlns:a16="http://schemas.microsoft.com/office/drawing/2014/main" id="{94D544D1-468A-7D4C-A381-4C4514B418BB}"/>
              </a:ext>
            </a:extLst>
          </p:cNvPr>
          <p:cNvSpPr txBox="1"/>
          <p:nvPr/>
        </p:nvSpPr>
        <p:spPr>
          <a:xfrm>
            <a:off x="3791698" y="3412880"/>
            <a:ext cx="2709396" cy="323165"/>
          </a:xfrm>
          <a:prstGeom prst="rect">
            <a:avLst/>
          </a:prstGeom>
          <a:noFill/>
        </p:spPr>
        <p:txBody>
          <a:bodyPr wrap="none" rtlCol="0">
            <a:spAutoFit/>
          </a:bodyPr>
          <a:lstStyle/>
          <a:p>
            <a:r>
              <a:rPr lang="en-US" sz="1500" dirty="0">
                <a:solidFill>
                  <a:schemeClr val="accent5">
                    <a:lumMod val="75000"/>
                  </a:schemeClr>
                </a:solidFill>
              </a:rPr>
              <a:t>Generate a soft-assign matrix</a:t>
            </a:r>
          </a:p>
        </p:txBody>
      </p:sp>
      <p:sp>
        <p:nvSpPr>
          <p:cNvPr id="64" name="Down Arrow 63">
            <a:extLst>
              <a:ext uri="{FF2B5EF4-FFF2-40B4-BE49-F238E27FC236}">
                <a16:creationId xmlns:a16="http://schemas.microsoft.com/office/drawing/2014/main" id="{50C64B2B-566B-3849-9C22-735EEF62D08B}"/>
              </a:ext>
            </a:extLst>
          </p:cNvPr>
          <p:cNvSpPr/>
          <p:nvPr/>
        </p:nvSpPr>
        <p:spPr>
          <a:xfrm>
            <a:off x="7379116" y="3233256"/>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C83776CE-87E0-6949-9042-FCFAFC0530A0}"/>
              </a:ext>
            </a:extLst>
          </p:cNvPr>
          <p:cNvPicPr>
            <a:picLocks noChangeAspect="1"/>
          </p:cNvPicPr>
          <p:nvPr/>
        </p:nvPicPr>
        <p:blipFill>
          <a:blip r:embed="rId20"/>
          <a:stretch>
            <a:fillRect/>
          </a:stretch>
        </p:blipFill>
        <p:spPr>
          <a:xfrm>
            <a:off x="6450041" y="3632395"/>
            <a:ext cx="2073218" cy="184502"/>
          </a:xfrm>
          <a:prstGeom prst="rect">
            <a:avLst/>
          </a:prstGeom>
        </p:spPr>
      </p:pic>
      <p:pic>
        <p:nvPicPr>
          <p:cNvPr id="66" name="Picture 65">
            <a:extLst>
              <a:ext uri="{FF2B5EF4-FFF2-40B4-BE49-F238E27FC236}">
                <a16:creationId xmlns:a16="http://schemas.microsoft.com/office/drawing/2014/main" id="{E228DBC1-BA16-5242-BC6C-C39FFB2CE70C}"/>
              </a:ext>
            </a:extLst>
          </p:cNvPr>
          <p:cNvPicPr>
            <a:picLocks noChangeAspect="1"/>
          </p:cNvPicPr>
          <p:nvPr/>
        </p:nvPicPr>
        <p:blipFill>
          <a:blip r:embed="rId21"/>
          <a:stretch>
            <a:fillRect/>
          </a:stretch>
        </p:blipFill>
        <p:spPr>
          <a:xfrm>
            <a:off x="6412144" y="2994026"/>
            <a:ext cx="2004393" cy="213667"/>
          </a:xfrm>
          <a:prstGeom prst="rect">
            <a:avLst/>
          </a:prstGeom>
        </p:spPr>
      </p:pic>
      <p:sp>
        <p:nvSpPr>
          <p:cNvPr id="69" name="Freeform 68">
            <a:extLst>
              <a:ext uri="{FF2B5EF4-FFF2-40B4-BE49-F238E27FC236}">
                <a16:creationId xmlns:a16="http://schemas.microsoft.com/office/drawing/2014/main" id="{E3909D8C-2546-1744-9524-2A5E6DD05DDF}"/>
              </a:ext>
            </a:extLst>
          </p:cNvPr>
          <p:cNvSpPr/>
          <p:nvPr/>
        </p:nvSpPr>
        <p:spPr>
          <a:xfrm>
            <a:off x="1770398" y="3354028"/>
            <a:ext cx="1428750" cy="1271588"/>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102792" y="2646436"/>
            <a:ext cx="1643919" cy="1317192"/>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044672" y="2692040"/>
            <a:ext cx="1168764" cy="1628775"/>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398752" y="3482363"/>
            <a:ext cx="1414463" cy="847725"/>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917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pPr algn="l"/>
            <a:r>
              <a:rPr lang="en-US" dirty="0" err="1">
                <a:solidFill>
                  <a:schemeClr val="bg1"/>
                </a:solidFill>
              </a:rPr>
              <a:t>DiffPool</a:t>
            </a:r>
            <a:endParaRPr lang="en-US" dirty="0">
              <a:solidFill>
                <a:schemeClr val="bg1"/>
              </a:solidFill>
            </a:endParaRPr>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92</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628651" y="2048376"/>
            <a:ext cx="5965095" cy="415498"/>
          </a:xfrm>
          <a:prstGeom prst="rect">
            <a:avLst/>
          </a:prstGeom>
          <a:noFill/>
        </p:spPr>
        <p:txBody>
          <a:bodyPr wrap="none" rtlCol="0">
            <a:spAutoFit/>
          </a:bodyPr>
          <a:lstStyle/>
          <a:p>
            <a:r>
              <a:rPr lang="en-US" sz="2100" dirty="0" err="1">
                <a:solidFill>
                  <a:schemeClr val="accent5">
                    <a:lumMod val="75000"/>
                  </a:schemeClr>
                </a:solidFill>
              </a:rPr>
              <a:t>Downsample</a:t>
            </a:r>
            <a:r>
              <a:rPr lang="en-US" sz="2100" dirty="0">
                <a:solidFill>
                  <a:schemeClr val="accent5">
                    <a:lumMod val="75000"/>
                  </a:schemeClr>
                </a:solidFill>
              </a:rPr>
              <a:t> by clustering the nodes using GNN</a:t>
            </a:r>
            <a:endParaRPr lang="en-US" sz="21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1635097" y="337490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480719" y="392349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2296341" y="3676211"/>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1817474" y="3557286"/>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1587553" y="3588577"/>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2301742" y="298216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288952" y="2897183"/>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471329" y="3079561"/>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911421" y="3943590"/>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2408576" y="3195835"/>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697753" y="383675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143420" y="3889880"/>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1961043" y="421521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2510009" y="3783046"/>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2903866" y="4048202"/>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699490" y="381175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699490" y="3811750"/>
                <a:ext cx="294248" cy="276999"/>
              </a:xfrm>
              <a:prstGeom prst="rect">
                <a:avLst/>
              </a:prstGeom>
              <a:blipFill>
                <a:blip r:embed="rId2"/>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490371" y="389547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490371" y="3895479"/>
                <a:ext cx="294248" cy="276999"/>
              </a:xfrm>
              <a:prstGeom prst="rect">
                <a:avLst/>
              </a:prstGeom>
              <a:blipFill>
                <a:blip r:embed="rId3"/>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1647351" y="335973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1647351" y="3359731"/>
                <a:ext cx="288925" cy="276999"/>
              </a:xfrm>
              <a:prstGeom prst="rect">
                <a:avLst/>
              </a:prstGeom>
              <a:blipFill>
                <a:blip r:embed="rId4"/>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285444" y="288520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285444" y="2885209"/>
                <a:ext cx="294248" cy="276999"/>
              </a:xfrm>
              <a:prstGeom prst="rect">
                <a:avLst/>
              </a:prstGeom>
              <a:blipFill>
                <a:blip r:embed="rId5"/>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2299036" y="296106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2299036" y="2961061"/>
                <a:ext cx="284373" cy="276999"/>
              </a:xfrm>
              <a:prstGeom prst="rect">
                <a:avLst/>
              </a:prstGeom>
              <a:blipFill>
                <a:blip r:embed="rId6"/>
                <a:stretch>
                  <a:fillRect l="-4167"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2308478" y="364834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2308478" y="3648340"/>
                <a:ext cx="294248" cy="276999"/>
              </a:xfrm>
              <a:prstGeom prst="rect">
                <a:avLst/>
              </a:prstGeom>
              <a:blipFill>
                <a:blip r:embed="rId7"/>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2903866" y="402172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2903866" y="4021722"/>
                <a:ext cx="294248" cy="276999"/>
              </a:xfrm>
              <a:prstGeom prst="rect">
                <a:avLst/>
              </a:prstGeom>
              <a:blipFill>
                <a:blip r:embed="rId8"/>
                <a:stretch>
                  <a:fillRect l="-8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1957662" y="419177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1957662" y="4191770"/>
                <a:ext cx="294248" cy="276999"/>
              </a:xfrm>
              <a:prstGeom prst="rect">
                <a:avLst/>
              </a:prstGeom>
              <a:blipFill>
                <a:blip r:embed="rId9"/>
                <a:stretch>
                  <a:fillRect l="-8333" r="-4167" b="-22727"/>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111033" y="4953860"/>
            <a:ext cx="1792833" cy="191114"/>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601791" y="5508191"/>
            <a:ext cx="2780753" cy="189401"/>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1886562" y="5192665"/>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801254" y="3587206"/>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801254" y="3587206"/>
                <a:ext cx="419154" cy="304058"/>
              </a:xfrm>
              <a:prstGeom prst="rect">
                <a:avLst/>
              </a:prstGeom>
              <a:blipFill>
                <a:blip r:embed="rId12"/>
                <a:stretch>
                  <a:fillRect l="-8824" r="-29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1668657" y="3134500"/>
                <a:ext cx="41383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1668657" y="3134500"/>
                <a:ext cx="413831" cy="304058"/>
              </a:xfrm>
              <a:prstGeom prst="rect">
                <a:avLst/>
              </a:prstGeom>
              <a:blipFill>
                <a:blip r:embed="rId13"/>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396385" y="2667970"/>
                <a:ext cx="419154"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396385" y="2667970"/>
                <a:ext cx="419154" cy="305468"/>
              </a:xfrm>
              <a:prstGeom prst="rect">
                <a:avLst/>
              </a:prstGeom>
              <a:blipFill>
                <a:blip r:embed="rId14"/>
                <a:stretch>
                  <a:fillRect l="-8571" r="-285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2529163" y="2916793"/>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2529163" y="2916793"/>
                <a:ext cx="419154" cy="304058"/>
              </a:xfrm>
              <a:prstGeom prst="rect">
                <a:avLst/>
              </a:prstGeom>
              <a:blipFill>
                <a:blip r:embed="rId15"/>
                <a:stretch>
                  <a:fillRect l="-14706"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2582034" y="3520510"/>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2582034" y="3520510"/>
                <a:ext cx="419154" cy="305789"/>
              </a:xfrm>
              <a:prstGeom prst="rect">
                <a:avLst/>
              </a:prstGeom>
              <a:blipFill>
                <a:blip r:embed="rId16"/>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3042590" y="3810381"/>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3042590" y="3810381"/>
                <a:ext cx="419154" cy="305789"/>
              </a:xfrm>
              <a:prstGeom prst="rect">
                <a:avLst/>
              </a:prstGeom>
              <a:blipFill>
                <a:blip r:embed="rId17"/>
                <a:stretch>
                  <a:fillRect l="-11765" r="-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175310" y="4339924"/>
                <a:ext cx="419154"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175310" y="4339924"/>
                <a:ext cx="419154" cy="304507"/>
              </a:xfrm>
              <a:prstGeom prst="rect">
                <a:avLst/>
              </a:prstGeom>
              <a:blipFill>
                <a:blip r:embed="rId18"/>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1700251" y="3810379"/>
                <a:ext cx="470450"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1700251" y="3810379"/>
                <a:ext cx="470450" cy="305918"/>
              </a:xfrm>
              <a:prstGeom prst="rect">
                <a:avLst/>
              </a:prstGeom>
              <a:blipFill>
                <a:blip r:embed="rId19"/>
                <a:stretch>
                  <a:fillRect l="-10526" t="-8333" r="-18421" b="-29167"/>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C66978FC-E08C-7F44-880B-FAACE5433828}"/>
              </a:ext>
            </a:extLst>
          </p:cNvPr>
          <p:cNvSpPr txBox="1"/>
          <p:nvPr/>
        </p:nvSpPr>
        <p:spPr>
          <a:xfrm>
            <a:off x="7157148" y="2498540"/>
            <a:ext cx="805029" cy="323165"/>
          </a:xfrm>
          <a:prstGeom prst="rect">
            <a:avLst/>
          </a:prstGeom>
          <a:noFill/>
        </p:spPr>
        <p:txBody>
          <a:bodyPr wrap="none" rtlCol="0">
            <a:spAutoFit/>
          </a:bodyPr>
          <a:lstStyle/>
          <a:p>
            <a:r>
              <a:rPr lang="en-US" sz="1500" dirty="0">
                <a:solidFill>
                  <a:schemeClr val="accent5">
                    <a:lumMod val="75000"/>
                  </a:schemeClr>
                </a:solidFill>
              </a:rPr>
              <a:t>2 filters</a:t>
            </a:r>
            <a:endParaRPr lang="en-US" sz="1500" dirty="0">
              <a:solidFill>
                <a:srgbClr val="FF0000"/>
              </a:solidFill>
            </a:endParaRPr>
          </a:p>
        </p:txBody>
      </p:sp>
      <p:sp>
        <p:nvSpPr>
          <p:cNvPr id="57" name="TextBox 56">
            <a:extLst>
              <a:ext uri="{FF2B5EF4-FFF2-40B4-BE49-F238E27FC236}">
                <a16:creationId xmlns:a16="http://schemas.microsoft.com/office/drawing/2014/main" id="{26FBC0FE-A794-B94D-A684-A448EB58E452}"/>
              </a:ext>
            </a:extLst>
          </p:cNvPr>
          <p:cNvSpPr txBox="1"/>
          <p:nvPr/>
        </p:nvSpPr>
        <p:spPr>
          <a:xfrm>
            <a:off x="4659027" y="4591772"/>
            <a:ext cx="772969" cy="323165"/>
          </a:xfrm>
          <a:prstGeom prst="rect">
            <a:avLst/>
          </a:prstGeom>
          <a:noFill/>
        </p:spPr>
        <p:txBody>
          <a:bodyPr wrap="none" rtlCol="0">
            <a:spAutoFit/>
          </a:bodyPr>
          <a:lstStyle/>
          <a:p>
            <a:r>
              <a:rPr lang="en-US" sz="1500" dirty="0">
                <a:solidFill>
                  <a:schemeClr val="accent5">
                    <a:lumMod val="75000"/>
                  </a:schemeClr>
                </a:solidFill>
              </a:rPr>
              <a:t>Filter2:</a:t>
            </a:r>
          </a:p>
        </p:txBody>
      </p:sp>
      <p:sp>
        <p:nvSpPr>
          <p:cNvPr id="58" name="TextBox 57">
            <a:extLst>
              <a:ext uri="{FF2B5EF4-FFF2-40B4-BE49-F238E27FC236}">
                <a16:creationId xmlns:a16="http://schemas.microsoft.com/office/drawing/2014/main" id="{745B3173-5F57-5645-AC8E-EF9F19017BF7}"/>
              </a:ext>
            </a:extLst>
          </p:cNvPr>
          <p:cNvSpPr txBox="1"/>
          <p:nvPr/>
        </p:nvSpPr>
        <p:spPr>
          <a:xfrm>
            <a:off x="4039964" y="4851693"/>
            <a:ext cx="2143536" cy="323165"/>
          </a:xfrm>
          <a:prstGeom prst="rect">
            <a:avLst/>
          </a:prstGeom>
          <a:noFill/>
        </p:spPr>
        <p:txBody>
          <a:bodyPr wrap="none" rtlCol="0">
            <a:spAutoFit/>
          </a:bodyPr>
          <a:lstStyle/>
          <a:p>
            <a:r>
              <a:rPr lang="en-US" sz="1500" dirty="0">
                <a:solidFill>
                  <a:schemeClr val="accent5">
                    <a:lumMod val="75000"/>
                  </a:schemeClr>
                </a:solidFill>
              </a:rPr>
              <a:t>Generate new features</a:t>
            </a:r>
          </a:p>
        </p:txBody>
      </p:sp>
      <p:sp>
        <p:nvSpPr>
          <p:cNvPr id="60" name="Down Arrow 59">
            <a:extLst>
              <a:ext uri="{FF2B5EF4-FFF2-40B4-BE49-F238E27FC236}">
                <a16:creationId xmlns:a16="http://schemas.microsoft.com/office/drawing/2014/main" id="{EA33FC76-E4E9-6546-BA25-F7D5B49B47B3}"/>
              </a:ext>
            </a:extLst>
          </p:cNvPr>
          <p:cNvSpPr/>
          <p:nvPr/>
        </p:nvSpPr>
        <p:spPr>
          <a:xfrm>
            <a:off x="7414341" y="4619437"/>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BD91525-2385-4045-9F1E-F3C2AD7562B1}"/>
              </a:ext>
            </a:extLst>
          </p:cNvPr>
          <p:cNvSpPr txBox="1"/>
          <p:nvPr/>
        </p:nvSpPr>
        <p:spPr>
          <a:xfrm>
            <a:off x="4659027" y="3147499"/>
            <a:ext cx="772969" cy="323165"/>
          </a:xfrm>
          <a:prstGeom prst="rect">
            <a:avLst/>
          </a:prstGeom>
          <a:noFill/>
        </p:spPr>
        <p:txBody>
          <a:bodyPr wrap="none" rtlCol="0">
            <a:spAutoFit/>
          </a:bodyPr>
          <a:lstStyle/>
          <a:p>
            <a:r>
              <a:rPr lang="en-US" sz="1500" dirty="0">
                <a:solidFill>
                  <a:schemeClr val="accent5">
                    <a:lumMod val="75000"/>
                  </a:schemeClr>
                </a:solidFill>
              </a:rPr>
              <a:t>Filter1:</a:t>
            </a:r>
          </a:p>
        </p:txBody>
      </p:sp>
      <p:sp>
        <p:nvSpPr>
          <p:cNvPr id="62" name="TextBox 61">
            <a:extLst>
              <a:ext uri="{FF2B5EF4-FFF2-40B4-BE49-F238E27FC236}">
                <a16:creationId xmlns:a16="http://schemas.microsoft.com/office/drawing/2014/main" id="{94D544D1-468A-7D4C-A381-4C4514B418BB}"/>
              </a:ext>
            </a:extLst>
          </p:cNvPr>
          <p:cNvSpPr txBox="1"/>
          <p:nvPr/>
        </p:nvSpPr>
        <p:spPr>
          <a:xfrm>
            <a:off x="3791698" y="3412880"/>
            <a:ext cx="2709396" cy="323165"/>
          </a:xfrm>
          <a:prstGeom prst="rect">
            <a:avLst/>
          </a:prstGeom>
          <a:noFill/>
        </p:spPr>
        <p:txBody>
          <a:bodyPr wrap="none" rtlCol="0">
            <a:spAutoFit/>
          </a:bodyPr>
          <a:lstStyle/>
          <a:p>
            <a:r>
              <a:rPr lang="en-US" sz="1500" dirty="0">
                <a:solidFill>
                  <a:schemeClr val="accent5">
                    <a:lumMod val="75000"/>
                  </a:schemeClr>
                </a:solidFill>
              </a:rPr>
              <a:t>Generate a soft-assign matrix</a:t>
            </a:r>
          </a:p>
        </p:txBody>
      </p:sp>
      <p:sp>
        <p:nvSpPr>
          <p:cNvPr id="64" name="Down Arrow 63">
            <a:extLst>
              <a:ext uri="{FF2B5EF4-FFF2-40B4-BE49-F238E27FC236}">
                <a16:creationId xmlns:a16="http://schemas.microsoft.com/office/drawing/2014/main" id="{50C64B2B-566B-3849-9C22-735EEF62D08B}"/>
              </a:ext>
            </a:extLst>
          </p:cNvPr>
          <p:cNvSpPr/>
          <p:nvPr/>
        </p:nvSpPr>
        <p:spPr>
          <a:xfrm>
            <a:off x="7379116" y="3233256"/>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C83776CE-87E0-6949-9042-FCFAFC0530A0}"/>
              </a:ext>
            </a:extLst>
          </p:cNvPr>
          <p:cNvPicPr>
            <a:picLocks noChangeAspect="1"/>
          </p:cNvPicPr>
          <p:nvPr/>
        </p:nvPicPr>
        <p:blipFill>
          <a:blip r:embed="rId20"/>
          <a:stretch>
            <a:fillRect/>
          </a:stretch>
        </p:blipFill>
        <p:spPr>
          <a:xfrm>
            <a:off x="6450041" y="3632395"/>
            <a:ext cx="2073218" cy="184502"/>
          </a:xfrm>
          <a:prstGeom prst="rect">
            <a:avLst/>
          </a:prstGeom>
        </p:spPr>
      </p:pic>
      <p:pic>
        <p:nvPicPr>
          <p:cNvPr id="66" name="Picture 65">
            <a:extLst>
              <a:ext uri="{FF2B5EF4-FFF2-40B4-BE49-F238E27FC236}">
                <a16:creationId xmlns:a16="http://schemas.microsoft.com/office/drawing/2014/main" id="{E228DBC1-BA16-5242-BC6C-C39FFB2CE70C}"/>
              </a:ext>
            </a:extLst>
          </p:cNvPr>
          <p:cNvPicPr>
            <a:picLocks noChangeAspect="1"/>
          </p:cNvPicPr>
          <p:nvPr/>
        </p:nvPicPr>
        <p:blipFill>
          <a:blip r:embed="rId21"/>
          <a:stretch>
            <a:fillRect/>
          </a:stretch>
        </p:blipFill>
        <p:spPr>
          <a:xfrm>
            <a:off x="6412144" y="2994026"/>
            <a:ext cx="2004393" cy="213667"/>
          </a:xfrm>
          <a:prstGeom prst="rect">
            <a:avLst/>
          </a:prstGeom>
        </p:spPr>
      </p:pic>
      <p:pic>
        <p:nvPicPr>
          <p:cNvPr id="67" name="Picture 66">
            <a:extLst>
              <a:ext uri="{FF2B5EF4-FFF2-40B4-BE49-F238E27FC236}">
                <a16:creationId xmlns:a16="http://schemas.microsoft.com/office/drawing/2014/main" id="{4E45BD03-1356-2147-9677-2ED6316AB0B5}"/>
              </a:ext>
            </a:extLst>
          </p:cNvPr>
          <p:cNvPicPr>
            <a:picLocks noChangeAspect="1"/>
          </p:cNvPicPr>
          <p:nvPr/>
        </p:nvPicPr>
        <p:blipFill>
          <a:blip r:embed="rId21"/>
          <a:stretch>
            <a:fillRect/>
          </a:stretch>
        </p:blipFill>
        <p:spPr>
          <a:xfrm>
            <a:off x="6412144" y="4354637"/>
            <a:ext cx="2004393" cy="213667"/>
          </a:xfrm>
          <a:prstGeom prst="rect">
            <a:avLst/>
          </a:prstGeom>
        </p:spPr>
      </p:pic>
      <p:pic>
        <p:nvPicPr>
          <p:cNvPr id="68" name="Picture 67">
            <a:extLst>
              <a:ext uri="{FF2B5EF4-FFF2-40B4-BE49-F238E27FC236}">
                <a16:creationId xmlns:a16="http://schemas.microsoft.com/office/drawing/2014/main" id="{37E0C8B9-1231-D045-B130-8FD353BE03BE}"/>
              </a:ext>
            </a:extLst>
          </p:cNvPr>
          <p:cNvPicPr>
            <a:picLocks noChangeAspect="1"/>
          </p:cNvPicPr>
          <p:nvPr/>
        </p:nvPicPr>
        <p:blipFill>
          <a:blip r:embed="rId22"/>
          <a:stretch>
            <a:fillRect/>
          </a:stretch>
        </p:blipFill>
        <p:spPr>
          <a:xfrm>
            <a:off x="6320593" y="5040422"/>
            <a:ext cx="2259245" cy="217520"/>
          </a:xfrm>
          <a:prstGeom prst="rect">
            <a:avLst/>
          </a:prstGeom>
        </p:spPr>
      </p:pic>
      <p:sp>
        <p:nvSpPr>
          <p:cNvPr id="69" name="Freeform 68">
            <a:extLst>
              <a:ext uri="{FF2B5EF4-FFF2-40B4-BE49-F238E27FC236}">
                <a16:creationId xmlns:a16="http://schemas.microsoft.com/office/drawing/2014/main" id="{E3909D8C-2546-1744-9524-2A5E6DD05DDF}"/>
              </a:ext>
            </a:extLst>
          </p:cNvPr>
          <p:cNvSpPr/>
          <p:nvPr/>
        </p:nvSpPr>
        <p:spPr>
          <a:xfrm>
            <a:off x="1770398" y="3354028"/>
            <a:ext cx="1428750" cy="1271588"/>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102792" y="2646436"/>
            <a:ext cx="1643919" cy="1317192"/>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044672" y="2692040"/>
            <a:ext cx="1168764" cy="1628775"/>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398752" y="3482363"/>
            <a:ext cx="1414463" cy="847725"/>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3823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pPr algn="l"/>
            <a:r>
              <a:rPr lang="en-US" dirty="0" err="1">
                <a:solidFill>
                  <a:schemeClr val="bg1"/>
                </a:solidFill>
              </a:rPr>
              <a:t>DiffPool</a:t>
            </a:r>
            <a:endParaRPr lang="en-US" dirty="0">
              <a:solidFill>
                <a:schemeClr val="bg1"/>
              </a:solidFill>
            </a:endParaRPr>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93</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628651" y="2048376"/>
            <a:ext cx="5965095" cy="415498"/>
          </a:xfrm>
          <a:prstGeom prst="rect">
            <a:avLst/>
          </a:prstGeom>
          <a:noFill/>
        </p:spPr>
        <p:txBody>
          <a:bodyPr wrap="none" rtlCol="0">
            <a:spAutoFit/>
          </a:bodyPr>
          <a:lstStyle/>
          <a:p>
            <a:r>
              <a:rPr lang="en-US" sz="2100" dirty="0" err="1">
                <a:solidFill>
                  <a:schemeClr val="accent5">
                    <a:lumMod val="75000"/>
                  </a:schemeClr>
                </a:solidFill>
              </a:rPr>
              <a:t>Downsample</a:t>
            </a:r>
            <a:r>
              <a:rPr lang="en-US" sz="2100" dirty="0">
                <a:solidFill>
                  <a:schemeClr val="accent5">
                    <a:lumMod val="75000"/>
                  </a:schemeClr>
                </a:solidFill>
              </a:rPr>
              <a:t> by clustering the nodes using GNN</a:t>
            </a:r>
            <a:endParaRPr lang="en-US" sz="21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1635097" y="337490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480719" y="392349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2296341" y="3676211"/>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1817474" y="3557286"/>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1587553" y="3588577"/>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2301742" y="298216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288952" y="2897183"/>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471329" y="3079561"/>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911421" y="3943590"/>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2408576" y="3195835"/>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697753" y="383675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143420" y="3889880"/>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1961043" y="421521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2510009" y="3783046"/>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2903866" y="4048202"/>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699490" y="381175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699490" y="3811750"/>
                <a:ext cx="294248" cy="276999"/>
              </a:xfrm>
              <a:prstGeom prst="rect">
                <a:avLst/>
              </a:prstGeom>
              <a:blipFill>
                <a:blip r:embed="rId2"/>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490371" y="389547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490371" y="3895479"/>
                <a:ext cx="294248" cy="276999"/>
              </a:xfrm>
              <a:prstGeom prst="rect">
                <a:avLst/>
              </a:prstGeom>
              <a:blipFill>
                <a:blip r:embed="rId3"/>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1647351" y="335973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1647351" y="3359731"/>
                <a:ext cx="288925" cy="276999"/>
              </a:xfrm>
              <a:prstGeom prst="rect">
                <a:avLst/>
              </a:prstGeom>
              <a:blipFill>
                <a:blip r:embed="rId4"/>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285444" y="288520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285444" y="2885209"/>
                <a:ext cx="294248" cy="276999"/>
              </a:xfrm>
              <a:prstGeom prst="rect">
                <a:avLst/>
              </a:prstGeom>
              <a:blipFill>
                <a:blip r:embed="rId5"/>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2299036" y="296106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2299036" y="2961061"/>
                <a:ext cx="284373" cy="276999"/>
              </a:xfrm>
              <a:prstGeom prst="rect">
                <a:avLst/>
              </a:prstGeom>
              <a:blipFill>
                <a:blip r:embed="rId6"/>
                <a:stretch>
                  <a:fillRect l="-4167"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2308478" y="364834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2308478" y="3648340"/>
                <a:ext cx="294248" cy="276999"/>
              </a:xfrm>
              <a:prstGeom prst="rect">
                <a:avLst/>
              </a:prstGeom>
              <a:blipFill>
                <a:blip r:embed="rId7"/>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2903866" y="402172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2903866" y="4021722"/>
                <a:ext cx="294248" cy="276999"/>
              </a:xfrm>
              <a:prstGeom prst="rect">
                <a:avLst/>
              </a:prstGeom>
              <a:blipFill>
                <a:blip r:embed="rId8"/>
                <a:stretch>
                  <a:fillRect l="-8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1957662" y="419177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1957662" y="4191770"/>
                <a:ext cx="294248" cy="276999"/>
              </a:xfrm>
              <a:prstGeom prst="rect">
                <a:avLst/>
              </a:prstGeom>
              <a:blipFill>
                <a:blip r:embed="rId9"/>
                <a:stretch>
                  <a:fillRect l="-8333" r="-4167" b="-22727"/>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111033" y="4953860"/>
            <a:ext cx="1792833" cy="191114"/>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601791" y="5508191"/>
            <a:ext cx="2780753" cy="189401"/>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1886562" y="5192665"/>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801254" y="3587206"/>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801254" y="3587206"/>
                <a:ext cx="419154" cy="304058"/>
              </a:xfrm>
              <a:prstGeom prst="rect">
                <a:avLst/>
              </a:prstGeom>
              <a:blipFill>
                <a:blip r:embed="rId12"/>
                <a:stretch>
                  <a:fillRect l="-8824" r="-29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1668657" y="3134500"/>
                <a:ext cx="41383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1668657" y="3134500"/>
                <a:ext cx="413831" cy="304058"/>
              </a:xfrm>
              <a:prstGeom prst="rect">
                <a:avLst/>
              </a:prstGeom>
              <a:blipFill>
                <a:blip r:embed="rId13"/>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396385" y="2667970"/>
                <a:ext cx="419154"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396385" y="2667970"/>
                <a:ext cx="419154" cy="305468"/>
              </a:xfrm>
              <a:prstGeom prst="rect">
                <a:avLst/>
              </a:prstGeom>
              <a:blipFill>
                <a:blip r:embed="rId14"/>
                <a:stretch>
                  <a:fillRect l="-8571" r="-285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2529163" y="2916793"/>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2529163" y="2916793"/>
                <a:ext cx="419154" cy="304058"/>
              </a:xfrm>
              <a:prstGeom prst="rect">
                <a:avLst/>
              </a:prstGeom>
              <a:blipFill>
                <a:blip r:embed="rId15"/>
                <a:stretch>
                  <a:fillRect l="-14706"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2582034" y="3520510"/>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2582034" y="3520510"/>
                <a:ext cx="419154" cy="305789"/>
              </a:xfrm>
              <a:prstGeom prst="rect">
                <a:avLst/>
              </a:prstGeom>
              <a:blipFill>
                <a:blip r:embed="rId16"/>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3042590" y="3810381"/>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3042590" y="3810381"/>
                <a:ext cx="419154" cy="305789"/>
              </a:xfrm>
              <a:prstGeom prst="rect">
                <a:avLst/>
              </a:prstGeom>
              <a:blipFill>
                <a:blip r:embed="rId17"/>
                <a:stretch>
                  <a:fillRect l="-11765" r="-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175310" y="4339924"/>
                <a:ext cx="419154"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175310" y="4339924"/>
                <a:ext cx="419154" cy="304507"/>
              </a:xfrm>
              <a:prstGeom prst="rect">
                <a:avLst/>
              </a:prstGeom>
              <a:blipFill>
                <a:blip r:embed="rId18"/>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1700251" y="3810379"/>
                <a:ext cx="470450"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1700251" y="3810379"/>
                <a:ext cx="470450" cy="305918"/>
              </a:xfrm>
              <a:prstGeom prst="rect">
                <a:avLst/>
              </a:prstGeom>
              <a:blipFill>
                <a:blip r:embed="rId19"/>
                <a:stretch>
                  <a:fillRect l="-10526" t="-8333" r="-18421" b="-2916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4197451" y="3301941"/>
            <a:ext cx="2250937" cy="323165"/>
          </a:xfrm>
          <a:prstGeom prst="rect">
            <a:avLst/>
          </a:prstGeom>
          <a:noFill/>
        </p:spPr>
        <p:txBody>
          <a:bodyPr wrap="none" rtlCol="0">
            <a:spAutoFit/>
          </a:bodyPr>
          <a:lstStyle/>
          <a:p>
            <a:r>
              <a:rPr lang="en-US" sz="15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4049853" y="2755921"/>
            <a:ext cx="2656496" cy="323165"/>
          </a:xfrm>
          <a:prstGeom prst="rect">
            <a:avLst/>
          </a:prstGeom>
          <a:noFill/>
        </p:spPr>
        <p:txBody>
          <a:bodyPr wrap="none" rtlCol="0">
            <a:spAutoFit/>
          </a:bodyPr>
          <a:lstStyle/>
          <a:p>
            <a:r>
              <a:rPr lang="en-US" sz="15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1770398" y="3354028"/>
            <a:ext cx="1428750" cy="1271588"/>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102792" y="2646436"/>
            <a:ext cx="1643919" cy="1317192"/>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044672" y="2692040"/>
            <a:ext cx="1168764" cy="1628775"/>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398752" y="3482363"/>
            <a:ext cx="1414463" cy="847725"/>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6756787" y="2802205"/>
            <a:ext cx="1054686" cy="189731"/>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6756787" y="3291001"/>
            <a:ext cx="1284422" cy="256885"/>
          </a:xfrm>
          <a:prstGeom prst="rect">
            <a:avLst/>
          </a:prstGeom>
        </p:spPr>
      </p:pic>
    </p:spTree>
    <p:extLst>
      <p:ext uri="{BB962C8B-B14F-4D97-AF65-F5344CB8AC3E}">
        <p14:creationId xmlns:p14="http://schemas.microsoft.com/office/powerpoint/2010/main" val="762951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pPr algn="l"/>
            <a:r>
              <a:rPr lang="en-US" dirty="0" err="1">
                <a:solidFill>
                  <a:schemeClr val="bg1"/>
                </a:solidFill>
              </a:rPr>
              <a:t>DiffPool</a:t>
            </a:r>
            <a:endParaRPr lang="en-US" dirty="0">
              <a:solidFill>
                <a:schemeClr val="bg1"/>
              </a:solidFill>
            </a:endParaRPr>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94</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628651" y="2048376"/>
            <a:ext cx="5965095" cy="415498"/>
          </a:xfrm>
          <a:prstGeom prst="rect">
            <a:avLst/>
          </a:prstGeom>
          <a:noFill/>
        </p:spPr>
        <p:txBody>
          <a:bodyPr wrap="none" rtlCol="0">
            <a:spAutoFit/>
          </a:bodyPr>
          <a:lstStyle/>
          <a:p>
            <a:r>
              <a:rPr lang="en-US" sz="2100" dirty="0" err="1">
                <a:solidFill>
                  <a:schemeClr val="accent5">
                    <a:lumMod val="75000"/>
                  </a:schemeClr>
                </a:solidFill>
              </a:rPr>
              <a:t>Downsample</a:t>
            </a:r>
            <a:r>
              <a:rPr lang="en-US" sz="2100" dirty="0">
                <a:solidFill>
                  <a:schemeClr val="accent5">
                    <a:lumMod val="75000"/>
                  </a:schemeClr>
                </a:solidFill>
              </a:rPr>
              <a:t> by clustering the nodes using GNN</a:t>
            </a:r>
            <a:endParaRPr lang="en-US" sz="21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1635097" y="337490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480719" y="392349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2296341" y="3676211"/>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1817474" y="3557286"/>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1587553" y="3588577"/>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2301742" y="298216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288952" y="2897183"/>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471329" y="3079561"/>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911421" y="3943590"/>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2408576" y="3195835"/>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697753" y="383675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143420" y="3889880"/>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1961043" y="421521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2510009" y="3783046"/>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2903866" y="4048202"/>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699490" y="381175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699490" y="3811750"/>
                <a:ext cx="294248" cy="276999"/>
              </a:xfrm>
              <a:prstGeom prst="rect">
                <a:avLst/>
              </a:prstGeom>
              <a:blipFill>
                <a:blip r:embed="rId2"/>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490371" y="389547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490371" y="3895479"/>
                <a:ext cx="294248" cy="276999"/>
              </a:xfrm>
              <a:prstGeom prst="rect">
                <a:avLst/>
              </a:prstGeom>
              <a:blipFill>
                <a:blip r:embed="rId3"/>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1647351" y="335973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1647351" y="3359731"/>
                <a:ext cx="288925" cy="276999"/>
              </a:xfrm>
              <a:prstGeom prst="rect">
                <a:avLst/>
              </a:prstGeom>
              <a:blipFill>
                <a:blip r:embed="rId4"/>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285444" y="288520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285444" y="2885209"/>
                <a:ext cx="294248" cy="276999"/>
              </a:xfrm>
              <a:prstGeom prst="rect">
                <a:avLst/>
              </a:prstGeom>
              <a:blipFill>
                <a:blip r:embed="rId5"/>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2299036" y="296106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2299036" y="2961061"/>
                <a:ext cx="284373" cy="276999"/>
              </a:xfrm>
              <a:prstGeom prst="rect">
                <a:avLst/>
              </a:prstGeom>
              <a:blipFill>
                <a:blip r:embed="rId6"/>
                <a:stretch>
                  <a:fillRect l="-4167"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2308478" y="364834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2308478" y="3648340"/>
                <a:ext cx="294248" cy="276999"/>
              </a:xfrm>
              <a:prstGeom prst="rect">
                <a:avLst/>
              </a:prstGeom>
              <a:blipFill>
                <a:blip r:embed="rId7"/>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2903866" y="402172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2903866" y="4021722"/>
                <a:ext cx="294248" cy="276999"/>
              </a:xfrm>
              <a:prstGeom prst="rect">
                <a:avLst/>
              </a:prstGeom>
              <a:blipFill>
                <a:blip r:embed="rId8"/>
                <a:stretch>
                  <a:fillRect l="-8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1957662" y="419177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1957662" y="4191770"/>
                <a:ext cx="294248" cy="276999"/>
              </a:xfrm>
              <a:prstGeom prst="rect">
                <a:avLst/>
              </a:prstGeom>
              <a:blipFill>
                <a:blip r:embed="rId9"/>
                <a:stretch>
                  <a:fillRect l="-8333" r="-4167" b="-22727"/>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111033" y="4953860"/>
            <a:ext cx="1792833" cy="191114"/>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601791" y="5508191"/>
            <a:ext cx="2780753" cy="189401"/>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1886562" y="5192665"/>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801254" y="3587206"/>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801254" y="3587206"/>
                <a:ext cx="419154" cy="304058"/>
              </a:xfrm>
              <a:prstGeom prst="rect">
                <a:avLst/>
              </a:prstGeom>
              <a:blipFill>
                <a:blip r:embed="rId12"/>
                <a:stretch>
                  <a:fillRect l="-8824" r="-29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1668657" y="3134500"/>
                <a:ext cx="41383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1668657" y="3134500"/>
                <a:ext cx="413831" cy="304058"/>
              </a:xfrm>
              <a:prstGeom prst="rect">
                <a:avLst/>
              </a:prstGeom>
              <a:blipFill>
                <a:blip r:embed="rId13"/>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396385" y="2667970"/>
                <a:ext cx="419154"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396385" y="2667970"/>
                <a:ext cx="419154" cy="305468"/>
              </a:xfrm>
              <a:prstGeom prst="rect">
                <a:avLst/>
              </a:prstGeom>
              <a:blipFill>
                <a:blip r:embed="rId14"/>
                <a:stretch>
                  <a:fillRect l="-8571" r="-285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2529163" y="2916793"/>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2529163" y="2916793"/>
                <a:ext cx="419154" cy="304058"/>
              </a:xfrm>
              <a:prstGeom prst="rect">
                <a:avLst/>
              </a:prstGeom>
              <a:blipFill>
                <a:blip r:embed="rId15"/>
                <a:stretch>
                  <a:fillRect l="-14706"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2582034" y="3520510"/>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2582034" y="3520510"/>
                <a:ext cx="419154" cy="305789"/>
              </a:xfrm>
              <a:prstGeom prst="rect">
                <a:avLst/>
              </a:prstGeom>
              <a:blipFill>
                <a:blip r:embed="rId16"/>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3042590" y="3810381"/>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3042590" y="3810381"/>
                <a:ext cx="419154" cy="305789"/>
              </a:xfrm>
              <a:prstGeom prst="rect">
                <a:avLst/>
              </a:prstGeom>
              <a:blipFill>
                <a:blip r:embed="rId17"/>
                <a:stretch>
                  <a:fillRect l="-11765" r="-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175310" y="4339924"/>
                <a:ext cx="419154"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175310" y="4339924"/>
                <a:ext cx="419154" cy="304507"/>
              </a:xfrm>
              <a:prstGeom prst="rect">
                <a:avLst/>
              </a:prstGeom>
              <a:blipFill>
                <a:blip r:embed="rId18"/>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1700251" y="3810379"/>
                <a:ext cx="470450"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1700251" y="3810379"/>
                <a:ext cx="470450" cy="305918"/>
              </a:xfrm>
              <a:prstGeom prst="rect">
                <a:avLst/>
              </a:prstGeom>
              <a:blipFill>
                <a:blip r:embed="rId19"/>
                <a:stretch>
                  <a:fillRect l="-10526" t="-8333" r="-18421" b="-2916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4197451" y="3301941"/>
            <a:ext cx="2250937" cy="323165"/>
          </a:xfrm>
          <a:prstGeom prst="rect">
            <a:avLst/>
          </a:prstGeom>
          <a:noFill/>
        </p:spPr>
        <p:txBody>
          <a:bodyPr wrap="none" rtlCol="0">
            <a:spAutoFit/>
          </a:bodyPr>
          <a:lstStyle/>
          <a:p>
            <a:r>
              <a:rPr lang="en-US" sz="15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4049853" y="2755921"/>
            <a:ext cx="2656496" cy="323165"/>
          </a:xfrm>
          <a:prstGeom prst="rect">
            <a:avLst/>
          </a:prstGeom>
          <a:noFill/>
        </p:spPr>
        <p:txBody>
          <a:bodyPr wrap="none" rtlCol="0">
            <a:spAutoFit/>
          </a:bodyPr>
          <a:lstStyle/>
          <a:p>
            <a:r>
              <a:rPr lang="en-US" sz="15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1770398" y="3354028"/>
            <a:ext cx="1428750" cy="1271588"/>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102792" y="2646436"/>
            <a:ext cx="1643919" cy="1317192"/>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044672" y="2692040"/>
            <a:ext cx="1168764" cy="1628775"/>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398752" y="3482363"/>
            <a:ext cx="1414463" cy="847725"/>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6756787" y="2802205"/>
            <a:ext cx="1054686" cy="189731"/>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6756787" y="3291001"/>
            <a:ext cx="1284422" cy="256885"/>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8A13A57-6926-DF4F-B48A-553B88182C10}"/>
                  </a:ext>
                </a:extLst>
              </p:cNvPr>
              <p:cNvSpPr txBox="1"/>
              <p:nvPr/>
            </p:nvSpPr>
            <p:spPr>
              <a:xfrm>
                <a:off x="5795463" y="3835334"/>
                <a:ext cx="1260410" cy="340927"/>
              </a:xfrm>
              <a:prstGeom prst="rect">
                <a:avLst/>
              </a:prstGeom>
              <a:noFill/>
            </p:spPr>
            <p:txBody>
              <a:bodyPr wrap="none" rtlCol="0">
                <a:spAutoFit/>
              </a:bodyPr>
              <a:lstStyle/>
              <a:p>
                <a:r>
                  <a:rPr lang="en-US" sz="1500" dirty="0">
                    <a:solidFill>
                      <a:schemeClr val="accent5">
                        <a:lumMod val="75000"/>
                      </a:schemeClr>
                    </a:solidFill>
                  </a:rPr>
                  <a:t>Generate </a:t>
                </a:r>
                <a14:m>
                  <m:oMath xmlns:m="http://schemas.openxmlformats.org/officeDocument/2006/math">
                    <m:sSub>
                      <m:sSubPr>
                        <m:ctrlPr>
                          <a:rPr lang="en-US" sz="1500" i="1">
                            <a:solidFill>
                              <a:schemeClr val="accent5">
                                <a:lumMod val="75000"/>
                              </a:schemeClr>
                            </a:solidFill>
                            <a:latin typeface="Cambria Math" panose="02040503050406030204" pitchFamily="18" charset="0"/>
                          </a:rPr>
                        </m:ctrlPr>
                      </m:sSubPr>
                      <m:e>
                        <m:r>
                          <a:rPr lang="en-US" sz="1500" i="1">
                            <a:solidFill>
                              <a:schemeClr val="accent5">
                                <a:lumMod val="75000"/>
                              </a:schemeClr>
                            </a:solidFill>
                            <a:latin typeface="Cambria Math" panose="02040503050406030204" pitchFamily="18" charset="0"/>
                          </a:rPr>
                          <m:t>𝐴</m:t>
                        </m:r>
                      </m:e>
                      <m:sub>
                        <m:r>
                          <a:rPr lang="en-US" sz="1500" i="1">
                            <a:solidFill>
                              <a:schemeClr val="accent5">
                                <a:lumMod val="75000"/>
                              </a:schemeClr>
                            </a:solidFill>
                            <a:latin typeface="Cambria Math" panose="02040503050406030204" pitchFamily="18" charset="0"/>
                          </a:rPr>
                          <m:t>𝑝</m:t>
                        </m:r>
                      </m:sub>
                    </m:sSub>
                  </m:oMath>
                </a14:m>
                <a:endParaRPr lang="en-US" sz="1500" dirty="0">
                  <a:solidFill>
                    <a:schemeClr val="accent5">
                      <a:lumMod val="75000"/>
                    </a:schemeClr>
                  </a:solidFill>
                </a:endParaRPr>
              </a:p>
            </p:txBody>
          </p:sp>
        </mc:Choice>
        <mc:Fallback xmlns="">
          <p:sp>
            <p:nvSpPr>
              <p:cNvPr id="59" name="TextBox 58">
                <a:extLst>
                  <a:ext uri="{FF2B5EF4-FFF2-40B4-BE49-F238E27FC236}">
                    <a16:creationId xmlns:a16="http://schemas.microsoft.com/office/drawing/2014/main" id="{38A13A57-6926-DF4F-B48A-553B88182C10}"/>
                  </a:ext>
                </a:extLst>
              </p:cNvPr>
              <p:cNvSpPr txBox="1">
                <a:spLocks noRot="1" noChangeAspect="1" noMove="1" noResize="1" noEditPoints="1" noAdjustHandles="1" noChangeArrowheads="1" noChangeShapeType="1" noTextEdit="1"/>
              </p:cNvSpPr>
              <p:nvPr/>
            </p:nvSpPr>
            <p:spPr>
              <a:xfrm>
                <a:off x="5795463" y="3835334"/>
                <a:ext cx="1260410" cy="340927"/>
              </a:xfrm>
              <a:prstGeom prst="rect">
                <a:avLst/>
              </a:prstGeom>
              <a:blipFill>
                <a:blip r:embed="rId22"/>
                <a:stretch>
                  <a:fillRect l="-2000" t="-3571" b="-10714"/>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70BE36E-A761-2F4E-8D11-03F7DBDC4123}"/>
              </a:ext>
            </a:extLst>
          </p:cNvPr>
          <p:cNvPicPr>
            <a:picLocks noChangeAspect="1"/>
          </p:cNvPicPr>
          <p:nvPr/>
        </p:nvPicPr>
        <p:blipFill>
          <a:blip r:embed="rId23"/>
          <a:stretch>
            <a:fillRect/>
          </a:stretch>
        </p:blipFill>
        <p:spPr>
          <a:xfrm>
            <a:off x="5743219" y="4295644"/>
            <a:ext cx="1356110" cy="256885"/>
          </a:xfrm>
          <a:prstGeom prst="rect">
            <a:avLst/>
          </a:prstGeom>
        </p:spPr>
      </p:pic>
    </p:spTree>
    <p:extLst>
      <p:ext uri="{BB962C8B-B14F-4D97-AF65-F5344CB8AC3E}">
        <p14:creationId xmlns:p14="http://schemas.microsoft.com/office/powerpoint/2010/main" val="1992105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pPr algn="l"/>
            <a:r>
              <a:rPr lang="en-US" dirty="0" err="1">
                <a:solidFill>
                  <a:schemeClr val="bg1"/>
                </a:solidFill>
              </a:rPr>
              <a:t>DiffPool</a:t>
            </a:r>
            <a:endParaRPr lang="en-US" dirty="0">
              <a:solidFill>
                <a:schemeClr val="bg1"/>
              </a:solidFill>
            </a:endParaRPr>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95</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628651" y="2048376"/>
            <a:ext cx="5965095" cy="415498"/>
          </a:xfrm>
          <a:prstGeom prst="rect">
            <a:avLst/>
          </a:prstGeom>
          <a:noFill/>
        </p:spPr>
        <p:txBody>
          <a:bodyPr wrap="none" rtlCol="0">
            <a:spAutoFit/>
          </a:bodyPr>
          <a:lstStyle/>
          <a:p>
            <a:r>
              <a:rPr lang="en-US" sz="2100" dirty="0" err="1">
                <a:solidFill>
                  <a:schemeClr val="accent5">
                    <a:lumMod val="75000"/>
                  </a:schemeClr>
                </a:solidFill>
              </a:rPr>
              <a:t>Downsample</a:t>
            </a:r>
            <a:r>
              <a:rPr lang="en-US" sz="2100" dirty="0">
                <a:solidFill>
                  <a:schemeClr val="accent5">
                    <a:lumMod val="75000"/>
                  </a:schemeClr>
                </a:solidFill>
              </a:rPr>
              <a:t> by clustering the nodes using GNN</a:t>
            </a:r>
            <a:endParaRPr lang="en-US" sz="21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1635097" y="3374908"/>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480719" y="3923495"/>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2296341" y="3676211"/>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1817474" y="3557286"/>
            <a:ext cx="510158" cy="150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1587553" y="3588577"/>
            <a:ext cx="154377" cy="334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2301742" y="298216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288952" y="2897183"/>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471329" y="3079561"/>
            <a:ext cx="195059" cy="326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911421" y="3943590"/>
            <a:ext cx="569299" cy="86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2408576" y="3195835"/>
            <a:ext cx="70142" cy="5116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697753" y="3836756"/>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143420" y="3889880"/>
            <a:ext cx="259755" cy="356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1961043" y="4215214"/>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2510009" y="3783046"/>
            <a:ext cx="425148" cy="296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2903866" y="4048202"/>
            <a:ext cx="213668" cy="21366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699490" y="381175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699490" y="3811750"/>
                <a:ext cx="294248" cy="276999"/>
              </a:xfrm>
              <a:prstGeom prst="rect">
                <a:avLst/>
              </a:prstGeom>
              <a:blipFill>
                <a:blip r:embed="rId2"/>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490371" y="389547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490371" y="3895479"/>
                <a:ext cx="294248" cy="276999"/>
              </a:xfrm>
              <a:prstGeom prst="rect">
                <a:avLst/>
              </a:prstGeom>
              <a:blipFill>
                <a:blip r:embed="rId3"/>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1647351" y="335973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1647351" y="3359731"/>
                <a:ext cx="288925" cy="276999"/>
              </a:xfrm>
              <a:prstGeom prst="rect">
                <a:avLst/>
              </a:prstGeom>
              <a:blipFill>
                <a:blip r:embed="rId4"/>
                <a:stretch>
                  <a:fillRect l="-8333"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285444" y="2885209"/>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285444" y="2885209"/>
                <a:ext cx="294248" cy="276999"/>
              </a:xfrm>
              <a:prstGeom prst="rect">
                <a:avLst/>
              </a:prstGeom>
              <a:blipFill>
                <a:blip r:embed="rId5"/>
                <a:stretch>
                  <a:fillRect l="-12500"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2299036" y="296106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2299036" y="2961061"/>
                <a:ext cx="284373" cy="276999"/>
              </a:xfrm>
              <a:prstGeom prst="rect">
                <a:avLst/>
              </a:prstGeom>
              <a:blipFill>
                <a:blip r:embed="rId6"/>
                <a:stretch>
                  <a:fillRect l="-4167"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2308478" y="364834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2308478" y="3648340"/>
                <a:ext cx="294248" cy="276999"/>
              </a:xfrm>
              <a:prstGeom prst="rect">
                <a:avLst/>
              </a:prstGeom>
              <a:blipFill>
                <a:blip r:embed="rId7"/>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2903866" y="4021722"/>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2903866" y="4021722"/>
                <a:ext cx="294248" cy="276999"/>
              </a:xfrm>
              <a:prstGeom prst="rect">
                <a:avLst/>
              </a:prstGeom>
              <a:blipFill>
                <a:blip r:embed="rId8"/>
                <a:stretch>
                  <a:fillRect l="-8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1957662" y="4191770"/>
                <a:ext cx="294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1957662" y="4191770"/>
                <a:ext cx="294248" cy="276999"/>
              </a:xfrm>
              <a:prstGeom prst="rect">
                <a:avLst/>
              </a:prstGeom>
              <a:blipFill>
                <a:blip r:embed="rId9"/>
                <a:stretch>
                  <a:fillRect l="-8333" r="-4167" b="-22727"/>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111033" y="4953860"/>
            <a:ext cx="1792833" cy="191114"/>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601791" y="5508191"/>
            <a:ext cx="2780753" cy="189401"/>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1886562" y="5192665"/>
            <a:ext cx="142199" cy="30003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801254" y="3587206"/>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801254" y="3587206"/>
                <a:ext cx="419154" cy="304058"/>
              </a:xfrm>
              <a:prstGeom prst="rect">
                <a:avLst/>
              </a:prstGeom>
              <a:blipFill>
                <a:blip r:embed="rId12"/>
                <a:stretch>
                  <a:fillRect l="-8824" r="-29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1668657" y="3134500"/>
                <a:ext cx="41383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1668657" y="3134500"/>
                <a:ext cx="413831" cy="304058"/>
              </a:xfrm>
              <a:prstGeom prst="rect">
                <a:avLst/>
              </a:prstGeom>
              <a:blipFill>
                <a:blip r:embed="rId13"/>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396385" y="2667970"/>
                <a:ext cx="419154"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396385" y="2667970"/>
                <a:ext cx="419154" cy="305468"/>
              </a:xfrm>
              <a:prstGeom prst="rect">
                <a:avLst/>
              </a:prstGeom>
              <a:blipFill>
                <a:blip r:embed="rId14"/>
                <a:stretch>
                  <a:fillRect l="-8571" r="-285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2529163" y="2916793"/>
                <a:ext cx="419154"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2529163" y="2916793"/>
                <a:ext cx="419154" cy="304058"/>
              </a:xfrm>
              <a:prstGeom prst="rect">
                <a:avLst/>
              </a:prstGeom>
              <a:blipFill>
                <a:blip r:embed="rId15"/>
                <a:stretch>
                  <a:fillRect l="-14706"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2582034" y="3520510"/>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2582034" y="3520510"/>
                <a:ext cx="419154" cy="305789"/>
              </a:xfrm>
              <a:prstGeom prst="rect">
                <a:avLst/>
              </a:prstGeom>
              <a:blipFill>
                <a:blip r:embed="rId16"/>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3042590" y="3810381"/>
                <a:ext cx="419154"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3042590" y="3810381"/>
                <a:ext cx="419154" cy="305789"/>
              </a:xfrm>
              <a:prstGeom prst="rect">
                <a:avLst/>
              </a:prstGeom>
              <a:blipFill>
                <a:blip r:embed="rId17"/>
                <a:stretch>
                  <a:fillRect l="-11765" r="-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175310" y="4339924"/>
                <a:ext cx="419154"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175310" y="4339924"/>
                <a:ext cx="419154" cy="304507"/>
              </a:xfrm>
              <a:prstGeom prst="rect">
                <a:avLst/>
              </a:prstGeom>
              <a:blipFill>
                <a:blip r:embed="rId18"/>
                <a:stretch>
                  <a:fillRect l="-1176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1700251" y="3810379"/>
                <a:ext cx="470450"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1700251" y="3810379"/>
                <a:ext cx="470450" cy="305918"/>
              </a:xfrm>
              <a:prstGeom prst="rect">
                <a:avLst/>
              </a:prstGeom>
              <a:blipFill>
                <a:blip r:embed="rId19"/>
                <a:stretch>
                  <a:fillRect l="-10526" t="-8333" r="-18421" b="-2916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4197451" y="3301941"/>
            <a:ext cx="2250937" cy="323165"/>
          </a:xfrm>
          <a:prstGeom prst="rect">
            <a:avLst/>
          </a:prstGeom>
          <a:noFill/>
        </p:spPr>
        <p:txBody>
          <a:bodyPr wrap="none" rtlCol="0">
            <a:spAutoFit/>
          </a:bodyPr>
          <a:lstStyle/>
          <a:p>
            <a:r>
              <a:rPr lang="en-US" sz="15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4049853" y="2755921"/>
            <a:ext cx="2656496" cy="323165"/>
          </a:xfrm>
          <a:prstGeom prst="rect">
            <a:avLst/>
          </a:prstGeom>
          <a:noFill/>
        </p:spPr>
        <p:txBody>
          <a:bodyPr wrap="none" rtlCol="0">
            <a:spAutoFit/>
          </a:bodyPr>
          <a:lstStyle/>
          <a:p>
            <a:r>
              <a:rPr lang="en-US" sz="15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1770398" y="3354028"/>
            <a:ext cx="1428750" cy="1271588"/>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102792" y="2646436"/>
            <a:ext cx="1643919" cy="1317192"/>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044672" y="2692040"/>
            <a:ext cx="1168764" cy="1628775"/>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398752" y="3482363"/>
            <a:ext cx="1414463" cy="847725"/>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6756787" y="2802205"/>
            <a:ext cx="1054686" cy="189731"/>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6756787" y="3291001"/>
            <a:ext cx="1284422" cy="256885"/>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8A13A57-6926-DF4F-B48A-553B88182C10}"/>
                  </a:ext>
                </a:extLst>
              </p:cNvPr>
              <p:cNvSpPr txBox="1"/>
              <p:nvPr/>
            </p:nvSpPr>
            <p:spPr>
              <a:xfrm>
                <a:off x="5795463" y="3835334"/>
                <a:ext cx="1260410" cy="340927"/>
              </a:xfrm>
              <a:prstGeom prst="rect">
                <a:avLst/>
              </a:prstGeom>
              <a:noFill/>
            </p:spPr>
            <p:txBody>
              <a:bodyPr wrap="none" rtlCol="0">
                <a:spAutoFit/>
              </a:bodyPr>
              <a:lstStyle/>
              <a:p>
                <a:r>
                  <a:rPr lang="en-US" sz="1500" dirty="0">
                    <a:solidFill>
                      <a:schemeClr val="accent5">
                        <a:lumMod val="75000"/>
                      </a:schemeClr>
                    </a:solidFill>
                  </a:rPr>
                  <a:t>Generate </a:t>
                </a:r>
                <a14:m>
                  <m:oMath xmlns:m="http://schemas.openxmlformats.org/officeDocument/2006/math">
                    <m:sSub>
                      <m:sSubPr>
                        <m:ctrlPr>
                          <a:rPr lang="en-US" sz="1500" i="1">
                            <a:solidFill>
                              <a:schemeClr val="accent5">
                                <a:lumMod val="75000"/>
                              </a:schemeClr>
                            </a:solidFill>
                            <a:latin typeface="Cambria Math" panose="02040503050406030204" pitchFamily="18" charset="0"/>
                          </a:rPr>
                        </m:ctrlPr>
                      </m:sSubPr>
                      <m:e>
                        <m:r>
                          <a:rPr lang="en-US" sz="1500" i="1">
                            <a:solidFill>
                              <a:schemeClr val="accent5">
                                <a:lumMod val="75000"/>
                              </a:schemeClr>
                            </a:solidFill>
                            <a:latin typeface="Cambria Math" panose="02040503050406030204" pitchFamily="18" charset="0"/>
                          </a:rPr>
                          <m:t>𝐴</m:t>
                        </m:r>
                      </m:e>
                      <m:sub>
                        <m:r>
                          <a:rPr lang="en-US" sz="1500" i="1">
                            <a:solidFill>
                              <a:schemeClr val="accent5">
                                <a:lumMod val="75000"/>
                              </a:schemeClr>
                            </a:solidFill>
                            <a:latin typeface="Cambria Math" panose="02040503050406030204" pitchFamily="18" charset="0"/>
                          </a:rPr>
                          <m:t>𝑝</m:t>
                        </m:r>
                      </m:sub>
                    </m:sSub>
                  </m:oMath>
                </a14:m>
                <a:endParaRPr lang="en-US" sz="1500" dirty="0">
                  <a:solidFill>
                    <a:schemeClr val="accent5">
                      <a:lumMod val="75000"/>
                    </a:schemeClr>
                  </a:solidFill>
                </a:endParaRPr>
              </a:p>
            </p:txBody>
          </p:sp>
        </mc:Choice>
        <mc:Fallback xmlns="">
          <p:sp>
            <p:nvSpPr>
              <p:cNvPr id="59" name="TextBox 58">
                <a:extLst>
                  <a:ext uri="{FF2B5EF4-FFF2-40B4-BE49-F238E27FC236}">
                    <a16:creationId xmlns:a16="http://schemas.microsoft.com/office/drawing/2014/main" id="{38A13A57-6926-DF4F-B48A-553B88182C10}"/>
                  </a:ext>
                </a:extLst>
              </p:cNvPr>
              <p:cNvSpPr txBox="1">
                <a:spLocks noRot="1" noChangeAspect="1" noMove="1" noResize="1" noEditPoints="1" noAdjustHandles="1" noChangeArrowheads="1" noChangeShapeType="1" noTextEdit="1"/>
              </p:cNvSpPr>
              <p:nvPr/>
            </p:nvSpPr>
            <p:spPr>
              <a:xfrm>
                <a:off x="5795463" y="3835334"/>
                <a:ext cx="1260410" cy="340927"/>
              </a:xfrm>
              <a:prstGeom prst="rect">
                <a:avLst/>
              </a:prstGeom>
              <a:blipFill>
                <a:blip r:embed="rId22"/>
                <a:stretch>
                  <a:fillRect l="-2000" t="-3571" b="-10714"/>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70BE36E-A761-2F4E-8D11-03F7DBDC4123}"/>
              </a:ext>
            </a:extLst>
          </p:cNvPr>
          <p:cNvPicPr>
            <a:picLocks noChangeAspect="1"/>
          </p:cNvPicPr>
          <p:nvPr/>
        </p:nvPicPr>
        <p:blipFill>
          <a:blip r:embed="rId23"/>
          <a:stretch>
            <a:fillRect/>
          </a:stretch>
        </p:blipFill>
        <p:spPr>
          <a:xfrm>
            <a:off x="5743219" y="4295644"/>
            <a:ext cx="1356110" cy="256885"/>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9477314-450F-C64F-B6B4-C3FE56271FC0}"/>
                  </a:ext>
                </a:extLst>
              </p:cNvPr>
              <p:cNvSpPr txBox="1"/>
              <p:nvPr/>
            </p:nvSpPr>
            <p:spPr>
              <a:xfrm>
                <a:off x="5795463" y="4678732"/>
                <a:ext cx="1266757" cy="340927"/>
              </a:xfrm>
              <a:prstGeom prst="rect">
                <a:avLst/>
              </a:prstGeom>
              <a:noFill/>
            </p:spPr>
            <p:txBody>
              <a:bodyPr wrap="none" rtlCol="0">
                <a:spAutoFit/>
              </a:bodyPr>
              <a:lstStyle/>
              <a:p>
                <a:r>
                  <a:rPr lang="en-US" sz="1500" dirty="0">
                    <a:solidFill>
                      <a:schemeClr val="accent5">
                        <a:lumMod val="75000"/>
                      </a:schemeClr>
                    </a:solidFill>
                  </a:rPr>
                  <a:t>Generate </a:t>
                </a:r>
                <a14:m>
                  <m:oMath xmlns:m="http://schemas.openxmlformats.org/officeDocument/2006/math">
                    <m:sSub>
                      <m:sSubPr>
                        <m:ctrlPr>
                          <a:rPr lang="en-US" sz="1500" i="1">
                            <a:solidFill>
                              <a:schemeClr val="accent5">
                                <a:lumMod val="75000"/>
                              </a:schemeClr>
                            </a:solidFill>
                            <a:latin typeface="Cambria Math" panose="02040503050406030204" pitchFamily="18" charset="0"/>
                          </a:rPr>
                        </m:ctrlPr>
                      </m:sSubPr>
                      <m:e>
                        <m:r>
                          <a:rPr lang="en-US" sz="1500" i="1">
                            <a:solidFill>
                              <a:schemeClr val="accent5">
                                <a:lumMod val="75000"/>
                              </a:schemeClr>
                            </a:solidFill>
                            <a:latin typeface="Cambria Math" panose="02040503050406030204" pitchFamily="18" charset="0"/>
                          </a:rPr>
                          <m:t>𝐻</m:t>
                        </m:r>
                      </m:e>
                      <m:sub>
                        <m:r>
                          <a:rPr lang="en-US" sz="1500" i="1">
                            <a:solidFill>
                              <a:schemeClr val="accent5">
                                <a:lumMod val="75000"/>
                              </a:schemeClr>
                            </a:solidFill>
                            <a:latin typeface="Cambria Math" panose="02040503050406030204" pitchFamily="18" charset="0"/>
                          </a:rPr>
                          <m:t>𝑝</m:t>
                        </m:r>
                      </m:sub>
                    </m:sSub>
                  </m:oMath>
                </a14:m>
                <a:endParaRPr lang="en-US" sz="1500" dirty="0">
                  <a:solidFill>
                    <a:schemeClr val="accent5">
                      <a:lumMod val="75000"/>
                    </a:schemeClr>
                  </a:solidFill>
                </a:endParaRPr>
              </a:p>
            </p:txBody>
          </p:sp>
        </mc:Choice>
        <mc:Fallback xmlns="">
          <p:sp>
            <p:nvSpPr>
              <p:cNvPr id="63" name="TextBox 62">
                <a:extLst>
                  <a:ext uri="{FF2B5EF4-FFF2-40B4-BE49-F238E27FC236}">
                    <a16:creationId xmlns:a16="http://schemas.microsoft.com/office/drawing/2014/main" id="{59477314-450F-C64F-B6B4-C3FE56271FC0}"/>
                  </a:ext>
                </a:extLst>
              </p:cNvPr>
              <p:cNvSpPr txBox="1">
                <a:spLocks noRot="1" noChangeAspect="1" noMove="1" noResize="1" noEditPoints="1" noAdjustHandles="1" noChangeArrowheads="1" noChangeShapeType="1" noTextEdit="1"/>
              </p:cNvSpPr>
              <p:nvPr/>
            </p:nvSpPr>
            <p:spPr>
              <a:xfrm>
                <a:off x="5795463" y="4678732"/>
                <a:ext cx="1266757" cy="340927"/>
              </a:xfrm>
              <a:prstGeom prst="rect">
                <a:avLst/>
              </a:prstGeom>
              <a:blipFill>
                <a:blip r:embed="rId24"/>
                <a:stretch>
                  <a:fillRect l="-1980" t="-7143" b="-1071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4FA1C78D-CA47-EC42-9E03-D443BD46ECBE}"/>
              </a:ext>
            </a:extLst>
          </p:cNvPr>
          <p:cNvPicPr>
            <a:picLocks noChangeAspect="1"/>
          </p:cNvPicPr>
          <p:nvPr/>
        </p:nvPicPr>
        <p:blipFill>
          <a:blip r:embed="rId25"/>
          <a:stretch>
            <a:fillRect/>
          </a:stretch>
        </p:blipFill>
        <p:spPr>
          <a:xfrm>
            <a:off x="5741430" y="5088751"/>
            <a:ext cx="1400175" cy="304079"/>
          </a:xfrm>
          <a:prstGeom prst="rect">
            <a:avLst/>
          </a:prstGeom>
        </p:spPr>
      </p:pic>
    </p:spTree>
    <p:extLst>
      <p:ext uri="{BB962C8B-B14F-4D97-AF65-F5344CB8AC3E}">
        <p14:creationId xmlns:p14="http://schemas.microsoft.com/office/powerpoint/2010/main" val="1837346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99C1-B1B9-9A41-9911-20684EC04360}"/>
              </a:ext>
            </a:extLst>
          </p:cNvPr>
          <p:cNvSpPr>
            <a:spLocks noGrp="1"/>
          </p:cNvSpPr>
          <p:nvPr>
            <p:ph type="title"/>
          </p:nvPr>
        </p:nvSpPr>
        <p:spPr/>
        <p:txBody>
          <a:bodyPr/>
          <a:lstStyle/>
          <a:p>
            <a:r>
              <a:rPr lang="en-US" dirty="0"/>
              <a:t>Robustness of GNN</a:t>
            </a:r>
          </a:p>
        </p:txBody>
      </p:sp>
      <p:sp>
        <p:nvSpPr>
          <p:cNvPr id="4" name="Slide Number Placeholder 3">
            <a:extLst>
              <a:ext uri="{FF2B5EF4-FFF2-40B4-BE49-F238E27FC236}">
                <a16:creationId xmlns:a16="http://schemas.microsoft.com/office/drawing/2014/main" id="{A06610A0-6B99-3840-838A-904CB92C48C0}"/>
              </a:ext>
            </a:extLst>
          </p:cNvPr>
          <p:cNvSpPr>
            <a:spLocks noGrp="1"/>
          </p:cNvSpPr>
          <p:nvPr>
            <p:ph type="sldNum" sz="quarter" idx="12"/>
          </p:nvPr>
        </p:nvSpPr>
        <p:spPr/>
        <p:txBody>
          <a:bodyPr/>
          <a:lstStyle/>
          <a:p>
            <a:fld id="{4C15419E-54D6-8648-ABFB-BEF58E3E877E}" type="slidenum">
              <a:rPr lang="en-US" smtClean="0"/>
              <a:t>96</a:t>
            </a:fld>
            <a:endParaRPr lang="en-US"/>
          </a:p>
        </p:txBody>
      </p:sp>
    </p:spTree>
    <p:extLst>
      <p:ext uri="{BB962C8B-B14F-4D97-AF65-F5344CB8AC3E}">
        <p14:creationId xmlns:p14="http://schemas.microsoft.com/office/powerpoint/2010/main" val="38457187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4F5-DDE7-5940-8AD1-70B4A88ADE47}"/>
              </a:ext>
            </a:extLst>
          </p:cNvPr>
          <p:cNvSpPr>
            <a:spLocks noGrp="1"/>
          </p:cNvSpPr>
          <p:nvPr>
            <p:ph type="title"/>
          </p:nvPr>
        </p:nvSpPr>
        <p:spPr/>
        <p:txBody>
          <a:bodyPr>
            <a:normAutofit fontScale="90000"/>
          </a:bodyPr>
          <a:lstStyle/>
          <a:p>
            <a:r>
              <a:rPr lang="en-US" dirty="0"/>
              <a:t>Adversarial Attacks on Deep Learning</a:t>
            </a:r>
          </a:p>
        </p:txBody>
      </p:sp>
      <p:grpSp>
        <p:nvGrpSpPr>
          <p:cNvPr id="4" name="Group 3">
            <a:extLst>
              <a:ext uri="{FF2B5EF4-FFF2-40B4-BE49-F238E27FC236}">
                <a16:creationId xmlns:a16="http://schemas.microsoft.com/office/drawing/2014/main" id="{FCA0834D-1D9C-6A42-BBE9-A181C46A3F90}"/>
              </a:ext>
            </a:extLst>
          </p:cNvPr>
          <p:cNvGrpSpPr/>
          <p:nvPr/>
        </p:nvGrpSpPr>
        <p:grpSpPr>
          <a:xfrm>
            <a:off x="1577213" y="2243571"/>
            <a:ext cx="1693589" cy="2806263"/>
            <a:chOff x="578949" y="1848427"/>
            <a:chExt cx="2258119" cy="3741684"/>
          </a:xfrm>
        </p:grpSpPr>
        <p:pic>
          <p:nvPicPr>
            <p:cNvPr id="5" name="Picture 4">
              <a:extLst>
                <a:ext uri="{FF2B5EF4-FFF2-40B4-BE49-F238E27FC236}">
                  <a16:creationId xmlns:a16="http://schemas.microsoft.com/office/drawing/2014/main" id="{326BBDB5-2CEF-5A47-8893-E23C11CD8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848427"/>
              <a:ext cx="1983509" cy="198350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1AB69A-8731-9344-9D28-21E79B892AD3}"/>
                    </a:ext>
                  </a:extLst>
                </p:cNvPr>
                <p:cNvSpPr txBox="1"/>
                <p:nvPr/>
              </p:nvSpPr>
              <p:spPr>
                <a:xfrm>
                  <a:off x="578949" y="3989673"/>
                  <a:ext cx="2258119" cy="1600438"/>
                </a:xfrm>
                <a:prstGeom prst="rect">
                  <a:avLst/>
                </a:prstGeom>
                <a:noFill/>
              </p:spPr>
              <p:txBody>
                <a:bodyPr wrap="square" rtlCol="0">
                  <a:spAutoFit/>
                </a:bodyPr>
                <a:lstStyle/>
                <a:p>
                  <a:r>
                    <a:rPr lang="en-US" dirty="0"/>
                    <a:t>Classified as panda</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6" name="TextBox 5">
                  <a:extLst>
                    <a:ext uri="{FF2B5EF4-FFF2-40B4-BE49-F238E27FC236}">
                      <a16:creationId xmlns:a16="http://schemas.microsoft.com/office/drawing/2014/main" id="{8B1AB69A-8731-9344-9D28-21E79B892AD3}"/>
                    </a:ext>
                  </a:extLst>
                </p:cNvPr>
                <p:cNvSpPr txBox="1">
                  <a:spLocks noRot="1" noChangeAspect="1" noMove="1" noResize="1" noEditPoints="1" noAdjustHandles="1" noChangeArrowheads="1" noChangeShapeType="1" noTextEdit="1"/>
                </p:cNvSpPr>
                <p:nvPr/>
              </p:nvSpPr>
              <p:spPr>
                <a:xfrm>
                  <a:off x="578949" y="3989673"/>
                  <a:ext cx="2258119" cy="1600438"/>
                </a:xfrm>
                <a:prstGeom prst="rect">
                  <a:avLst/>
                </a:prstGeom>
                <a:blipFill>
                  <a:blip r:embed="rId4"/>
                  <a:stretch>
                    <a:fillRect l="-2985" t="-2083"/>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85CA3783-D00A-B844-AEFD-9B2722A39A53}"/>
              </a:ext>
            </a:extLst>
          </p:cNvPr>
          <p:cNvGrpSpPr/>
          <p:nvPr/>
        </p:nvGrpSpPr>
        <p:grpSpPr>
          <a:xfrm>
            <a:off x="3498658" y="2243569"/>
            <a:ext cx="2569934" cy="2529266"/>
            <a:chOff x="3140876" y="1848426"/>
            <a:chExt cx="3426578" cy="3372354"/>
          </a:xfrm>
        </p:grpSpPr>
        <p:pic>
          <p:nvPicPr>
            <p:cNvPr id="8" name="Picture 7">
              <a:extLst>
                <a:ext uri="{FF2B5EF4-FFF2-40B4-BE49-F238E27FC236}">
                  <a16:creationId xmlns:a16="http://schemas.microsoft.com/office/drawing/2014/main" id="{38DE95F5-EF17-4F49-9EF8-971EC8948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081" y="1848426"/>
              <a:ext cx="1983509" cy="198350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7ED4D1-4878-9241-89D7-B2BD2E1A6E54}"/>
                    </a:ext>
                  </a:extLst>
                </p:cNvPr>
                <p:cNvSpPr txBox="1"/>
                <p:nvPr/>
              </p:nvSpPr>
              <p:spPr>
                <a:xfrm>
                  <a:off x="3140876" y="3989674"/>
                  <a:ext cx="3426578" cy="1231106"/>
                </a:xfrm>
                <a:prstGeom prst="rect">
                  <a:avLst/>
                </a:prstGeom>
                <a:noFill/>
              </p:spPr>
              <p:txBody>
                <a:bodyPr wrap="none" rtlCol="0">
                  <a:spAutoFit/>
                </a:bodyPr>
                <a:lstStyle/>
                <a:p>
                  <a:r>
                    <a:rPr lang="en-US" dirty="0"/>
                    <a:t>Small adversarial noise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oMath>
                    </m:oMathPara>
                  </a14:m>
                  <a:endParaRPr lang="en-US" dirty="0"/>
                </a:p>
              </p:txBody>
            </p:sp>
          </mc:Choice>
          <mc:Fallback xmlns="">
            <p:sp>
              <p:nvSpPr>
                <p:cNvPr id="9" name="TextBox 8">
                  <a:extLst>
                    <a:ext uri="{FF2B5EF4-FFF2-40B4-BE49-F238E27FC236}">
                      <a16:creationId xmlns:a16="http://schemas.microsoft.com/office/drawing/2014/main" id="{D57ED4D1-4878-9241-89D7-B2BD2E1A6E54}"/>
                    </a:ext>
                  </a:extLst>
                </p:cNvPr>
                <p:cNvSpPr txBox="1">
                  <a:spLocks noRot="1" noChangeAspect="1" noMove="1" noResize="1" noEditPoints="1" noAdjustHandles="1" noChangeArrowheads="1" noChangeShapeType="1" noTextEdit="1"/>
                </p:cNvSpPr>
                <p:nvPr/>
              </p:nvSpPr>
              <p:spPr>
                <a:xfrm>
                  <a:off x="3140876" y="3989674"/>
                  <a:ext cx="3426578" cy="1231106"/>
                </a:xfrm>
                <a:prstGeom prst="rect">
                  <a:avLst/>
                </a:prstGeom>
                <a:blipFill>
                  <a:blip r:embed="rId6"/>
                  <a:stretch>
                    <a:fillRect l="-1961" t="-2703" r="-980"/>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3DFF7930-944D-3049-92E4-B5E3C9703A36}"/>
              </a:ext>
            </a:extLst>
          </p:cNvPr>
          <p:cNvGrpSpPr/>
          <p:nvPr/>
        </p:nvGrpSpPr>
        <p:grpSpPr>
          <a:xfrm>
            <a:off x="5699414" y="2243570"/>
            <a:ext cx="1757418" cy="2806265"/>
            <a:chOff x="6075219" y="1848427"/>
            <a:chExt cx="2343224" cy="3741686"/>
          </a:xfrm>
        </p:grpSpPr>
        <p:pic>
          <p:nvPicPr>
            <p:cNvPr id="11" name="Picture 10">
              <a:extLst>
                <a:ext uri="{FF2B5EF4-FFF2-40B4-BE49-F238E27FC236}">
                  <a16:creationId xmlns:a16="http://schemas.microsoft.com/office/drawing/2014/main" id="{799F2743-CA03-9744-909C-9E7B7D463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219" y="1848427"/>
              <a:ext cx="1983508" cy="1983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6BCEE0-BD7A-0146-A4EF-93F0C6064E3F}"/>
                    </a:ext>
                  </a:extLst>
                </p:cNvPr>
                <p:cNvSpPr txBox="1"/>
                <p:nvPr/>
              </p:nvSpPr>
              <p:spPr>
                <a:xfrm>
                  <a:off x="6075219" y="3989674"/>
                  <a:ext cx="2343224" cy="1600439"/>
                </a:xfrm>
                <a:prstGeom prst="rect">
                  <a:avLst/>
                </a:prstGeom>
                <a:noFill/>
              </p:spPr>
              <p:txBody>
                <a:bodyPr wrap="square" rtlCol="0">
                  <a:spAutoFit/>
                </a:bodyPr>
                <a:lstStyle/>
                <a:p>
                  <a:r>
                    <a:rPr lang="en-US" dirty="0"/>
                    <a:t>Classified as gibbon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CC6BCEE0-BD7A-0146-A4EF-93F0C6064E3F}"/>
                    </a:ext>
                  </a:extLst>
                </p:cNvPr>
                <p:cNvSpPr txBox="1">
                  <a:spLocks noRot="1" noChangeAspect="1" noMove="1" noResize="1" noEditPoints="1" noAdjustHandles="1" noChangeArrowheads="1" noChangeShapeType="1" noTextEdit="1"/>
                </p:cNvSpPr>
                <p:nvPr/>
              </p:nvSpPr>
              <p:spPr>
                <a:xfrm>
                  <a:off x="6075219" y="3989674"/>
                  <a:ext cx="2343224" cy="1600439"/>
                </a:xfrm>
                <a:prstGeom prst="rect">
                  <a:avLst/>
                </a:prstGeom>
                <a:blipFill>
                  <a:blip r:embed="rId7"/>
                  <a:stretch>
                    <a:fillRect l="-2857" t="-2083"/>
                  </a:stretch>
                </a:blipFill>
              </p:spPr>
              <p:txBody>
                <a:bodyPr/>
                <a:lstStyle/>
                <a:p>
                  <a:r>
                    <a:rPr lang="en-US">
                      <a:noFill/>
                    </a:rPr>
                    <a:t> </a:t>
                  </a:r>
                </a:p>
              </p:txBody>
            </p:sp>
          </mc:Fallback>
        </mc:AlternateContent>
      </p:grpSp>
      <p:sp>
        <p:nvSpPr>
          <p:cNvPr id="13" name="Plus 12">
            <a:extLst>
              <a:ext uri="{FF2B5EF4-FFF2-40B4-BE49-F238E27FC236}">
                <a16:creationId xmlns:a16="http://schemas.microsoft.com/office/drawing/2014/main" id="{C97344D3-99AF-9C44-B5F9-438620E2A9A4}"/>
              </a:ext>
            </a:extLst>
          </p:cNvPr>
          <p:cNvSpPr/>
          <p:nvPr/>
        </p:nvSpPr>
        <p:spPr>
          <a:xfrm>
            <a:off x="3115059" y="2769177"/>
            <a:ext cx="482408" cy="4572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qual 13">
            <a:extLst>
              <a:ext uri="{FF2B5EF4-FFF2-40B4-BE49-F238E27FC236}">
                <a16:creationId xmlns:a16="http://schemas.microsoft.com/office/drawing/2014/main" id="{DB0A9E42-63C6-4D4C-8716-6A1DAFFD00DB}"/>
              </a:ext>
            </a:extLst>
          </p:cNvPr>
          <p:cNvSpPr/>
          <p:nvPr/>
        </p:nvSpPr>
        <p:spPr>
          <a:xfrm>
            <a:off x="5176645" y="2831522"/>
            <a:ext cx="459319" cy="31172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E5D42F-FC9E-4554-901F-802301257739}"/>
                  </a:ext>
                </a:extLst>
              </p:cNvPr>
              <p:cNvSpPr txBox="1"/>
              <p:nvPr/>
            </p:nvSpPr>
            <p:spPr>
              <a:xfrm>
                <a:off x="3356263" y="4685650"/>
                <a:ext cx="3243776" cy="958980"/>
              </a:xfrm>
              <a:prstGeom prst="rect">
                <a:avLst/>
              </a:prstGeom>
              <a:noFill/>
            </p:spPr>
            <p:txBody>
              <a:bodyPr wrap="square" rtlCol="0">
                <a:spAutoFit/>
              </a:bodyPr>
              <a:lstStyle/>
              <a:p>
                <a:r>
                  <a:rPr lang="en-US" dirty="0"/>
                  <a:t>Find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satisfying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𝑥</m:t>
                            </m:r>
                          </m:e>
                        </m:d>
                      </m:e>
                    </m:d>
                    <m:r>
                      <a:rPr lang="en-US" b="0" i="1" smtClean="0">
                        <a:latin typeface="Cambria Math" panose="02040503050406030204" pitchFamily="18" charset="0"/>
                      </a:rPr>
                      <m:t>≤</m:t>
                    </m:r>
                    <m:r>
                      <m:rPr>
                        <m:sty m:val="p"/>
                      </m:rPr>
                      <a:rPr lang="en-US" b="0" i="0" smtClean="0">
                        <a:latin typeface="Cambria Math" panose="02040503050406030204" pitchFamily="18" charset="0"/>
                      </a:rPr>
                      <m:t>Δ</m:t>
                    </m:r>
                  </m:oMath>
                </a14:m>
                <a:endParaRPr lang="en-US" dirty="0"/>
              </a:p>
              <a:p>
                <a:r>
                  <a:rPr lang="en-US" dirty="0"/>
                  <a:t>such that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r>
                      <a:rPr lang="en-US" i="1">
                        <a:latin typeface="Cambria Math" panose="02040503050406030204" pitchFamily="18" charset="0"/>
                      </a:rPr>
                      <m:t>≠</m:t>
                    </m:r>
                    <m:r>
                      <a:rPr lang="en-US" i="1">
                        <a:latin typeface="Cambria Math" panose="02040503050406030204" pitchFamily="18" charset="0"/>
                      </a:rPr>
                      <m:t>𝑦</m:t>
                    </m:r>
                  </m:oMath>
                </a14:m>
                <a:r>
                  <a:rPr lang="en-US" dirty="0"/>
                  <a:t>  </a:t>
                </a:r>
              </a:p>
            </p:txBody>
          </p:sp>
        </mc:Choice>
        <mc:Fallback xmlns="">
          <p:sp>
            <p:nvSpPr>
              <p:cNvPr id="15" name="TextBox 14">
                <a:extLst>
                  <a:ext uri="{FF2B5EF4-FFF2-40B4-BE49-F238E27FC236}">
                    <a16:creationId xmlns:a16="http://schemas.microsoft.com/office/drawing/2014/main" id="{DAE5D42F-FC9E-4554-901F-802301257739}"/>
                  </a:ext>
                </a:extLst>
              </p:cNvPr>
              <p:cNvSpPr txBox="1">
                <a:spLocks noRot="1" noChangeAspect="1" noMove="1" noResize="1" noEditPoints="1" noAdjustHandles="1" noChangeArrowheads="1" noChangeShapeType="1" noTextEdit="1"/>
              </p:cNvSpPr>
              <p:nvPr/>
            </p:nvSpPr>
            <p:spPr>
              <a:xfrm>
                <a:off x="3356263" y="4685650"/>
                <a:ext cx="3243776" cy="958980"/>
              </a:xfrm>
              <a:prstGeom prst="rect">
                <a:avLst/>
              </a:prstGeom>
              <a:blipFill>
                <a:blip r:embed="rId8"/>
                <a:stretch>
                  <a:fillRect l="-1563" t="-2632" b="-7895"/>
                </a:stretch>
              </a:blipFill>
            </p:spPr>
            <p:txBody>
              <a:bodyPr/>
              <a:lstStyle/>
              <a:p>
                <a:r>
                  <a:rPr lang="en-US">
                    <a:noFill/>
                  </a:rPr>
                  <a:t> </a:t>
                </a:r>
              </a:p>
            </p:txBody>
          </p:sp>
        </mc:Fallback>
      </mc:AlternateContent>
    </p:spTree>
    <p:extLst>
      <p:ext uri="{BB962C8B-B14F-4D97-AF65-F5344CB8AC3E}">
        <p14:creationId xmlns:p14="http://schemas.microsoft.com/office/powerpoint/2010/main" val="265733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4F5-DDE7-5940-8AD1-70B4A88ADE47}"/>
              </a:ext>
            </a:extLst>
          </p:cNvPr>
          <p:cNvSpPr>
            <a:spLocks noGrp="1"/>
          </p:cNvSpPr>
          <p:nvPr>
            <p:ph type="title"/>
          </p:nvPr>
        </p:nvSpPr>
        <p:spPr/>
        <p:txBody>
          <a:bodyPr>
            <a:normAutofit fontScale="90000"/>
          </a:bodyPr>
          <a:lstStyle/>
          <a:p>
            <a:r>
              <a:rPr lang="en-US" altLang="zh-CN" dirty="0"/>
              <a:t>Do Graph Neural Networks </a:t>
            </a:r>
            <a:br>
              <a:rPr lang="en-US" altLang="zh-CN" dirty="0"/>
            </a:br>
            <a:r>
              <a:rPr lang="en-US" altLang="zh-CN" dirty="0"/>
              <a:t>Suffer the Same Problem?</a:t>
            </a:r>
            <a:endParaRPr lang="en-US" dirty="0"/>
          </a:p>
        </p:txBody>
      </p:sp>
    </p:spTree>
    <p:extLst>
      <p:ext uri="{BB962C8B-B14F-4D97-AF65-F5344CB8AC3E}">
        <p14:creationId xmlns:p14="http://schemas.microsoft.com/office/powerpoint/2010/main" val="26641252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941F-5151-47A0-905C-3F3EA2CEECF8}"/>
              </a:ext>
            </a:extLst>
          </p:cNvPr>
          <p:cNvSpPr>
            <a:spLocks noGrp="1"/>
          </p:cNvSpPr>
          <p:nvPr>
            <p:ph type="title"/>
          </p:nvPr>
        </p:nvSpPr>
        <p:spPr/>
        <p:txBody>
          <a:bodyPr/>
          <a:lstStyle/>
          <a:p>
            <a:pPr algn="l"/>
            <a:r>
              <a:rPr lang="en-US" altLang="zh-CN" dirty="0">
                <a:solidFill>
                  <a:schemeClr val="bg1"/>
                </a:solidFill>
              </a:rPr>
              <a:t>Adversarial Attacks on GNN</a:t>
            </a:r>
            <a:endParaRPr lang="zh-CN" altLang="en-US" dirty="0">
              <a:solidFill>
                <a:schemeClr val="bg1"/>
              </a:solidFill>
            </a:endParaRPr>
          </a:p>
        </p:txBody>
      </p:sp>
      <p:sp>
        <p:nvSpPr>
          <p:cNvPr id="5" name="Slide Number Placeholder 4">
            <a:extLst>
              <a:ext uri="{FF2B5EF4-FFF2-40B4-BE49-F238E27FC236}">
                <a16:creationId xmlns:a16="http://schemas.microsoft.com/office/drawing/2014/main" id="{4E33210B-43A6-4619-A220-74CB8F2724DF}"/>
              </a:ext>
            </a:extLst>
          </p:cNvPr>
          <p:cNvSpPr>
            <a:spLocks noGrp="1"/>
          </p:cNvSpPr>
          <p:nvPr>
            <p:ph type="sldNum" sz="quarter" idx="12"/>
          </p:nvPr>
        </p:nvSpPr>
        <p:spPr/>
        <p:txBody>
          <a:bodyPr/>
          <a:lstStyle/>
          <a:p>
            <a:fld id="{4C15419E-54D6-8648-ABFB-BEF58E3E877E}" type="slidenum">
              <a:rPr lang="en-US" smtClean="0"/>
              <a:t>99</a:t>
            </a:fld>
            <a:endParaRPr lang="en-US"/>
          </a:p>
        </p:txBody>
      </p:sp>
      <p:sp>
        <p:nvSpPr>
          <p:cNvPr id="11" name="TextBox 10">
            <a:extLst>
              <a:ext uri="{FF2B5EF4-FFF2-40B4-BE49-F238E27FC236}">
                <a16:creationId xmlns:a16="http://schemas.microsoft.com/office/drawing/2014/main" id="{8911879F-6FF2-4CAB-97AE-56F37D6AD3D8}"/>
              </a:ext>
            </a:extLst>
          </p:cNvPr>
          <p:cNvSpPr txBox="1"/>
          <p:nvPr/>
        </p:nvSpPr>
        <p:spPr>
          <a:xfrm>
            <a:off x="2105033" y="4657482"/>
            <a:ext cx="1769384" cy="369332"/>
          </a:xfrm>
          <a:prstGeom prst="rect">
            <a:avLst/>
          </a:prstGeom>
          <a:noFill/>
        </p:spPr>
        <p:txBody>
          <a:bodyPr wrap="square" rtlCol="0">
            <a:spAutoFit/>
          </a:bodyPr>
          <a:lstStyle/>
          <a:p>
            <a:r>
              <a:rPr lang="en-US" dirty="0"/>
              <a:t>Predicted as: </a:t>
            </a:r>
          </a:p>
        </p:txBody>
      </p:sp>
      <p:sp>
        <p:nvSpPr>
          <p:cNvPr id="17" name="Right Arrow 94">
            <a:extLst>
              <a:ext uri="{FF2B5EF4-FFF2-40B4-BE49-F238E27FC236}">
                <a16:creationId xmlns:a16="http://schemas.microsoft.com/office/drawing/2014/main" id="{526FED01-9DE3-40CD-A6C0-ADF04CD08BBE}"/>
              </a:ext>
            </a:extLst>
          </p:cNvPr>
          <p:cNvSpPr/>
          <p:nvPr/>
        </p:nvSpPr>
        <p:spPr>
          <a:xfrm rot="5400000">
            <a:off x="2079413" y="4124084"/>
            <a:ext cx="720477" cy="216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868798C-1624-4E39-9D29-9CFBA7B24CE4}"/>
              </a:ext>
            </a:extLst>
          </p:cNvPr>
          <p:cNvSpPr txBox="1"/>
          <p:nvPr/>
        </p:nvSpPr>
        <p:spPr>
          <a:xfrm>
            <a:off x="2650735" y="4066292"/>
            <a:ext cx="648768" cy="646331"/>
          </a:xfrm>
          <a:prstGeom prst="rect">
            <a:avLst/>
          </a:prstGeom>
          <a:noFill/>
        </p:spPr>
        <p:txBody>
          <a:bodyPr wrap="square" rtlCol="0">
            <a:spAutoFit/>
          </a:bodyPr>
          <a:lstStyle/>
          <a:p>
            <a:r>
              <a:rPr lang="en-US" altLang="zh-CN" dirty="0"/>
              <a:t>GNN </a:t>
            </a:r>
            <a:endParaRPr lang="zh-CN" altLang="en-US" dirty="0"/>
          </a:p>
        </p:txBody>
      </p:sp>
      <p:sp>
        <p:nvSpPr>
          <p:cNvPr id="9" name="Right Arrow 93">
            <a:extLst>
              <a:ext uri="{FF2B5EF4-FFF2-40B4-BE49-F238E27FC236}">
                <a16:creationId xmlns:a16="http://schemas.microsoft.com/office/drawing/2014/main" id="{D823CD12-1073-40D0-B54D-CC73C7CAFA3D}"/>
              </a:ext>
            </a:extLst>
          </p:cNvPr>
          <p:cNvSpPr/>
          <p:nvPr/>
        </p:nvSpPr>
        <p:spPr>
          <a:xfrm>
            <a:off x="4182478" y="2843362"/>
            <a:ext cx="664728" cy="216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2" name="Group 131">
            <a:extLst>
              <a:ext uri="{FF2B5EF4-FFF2-40B4-BE49-F238E27FC236}">
                <a16:creationId xmlns:a16="http://schemas.microsoft.com/office/drawing/2014/main" id="{979601AF-C9BC-46F4-9CF4-E0A6D348DFB4}"/>
              </a:ext>
            </a:extLst>
          </p:cNvPr>
          <p:cNvGrpSpPr/>
          <p:nvPr/>
        </p:nvGrpSpPr>
        <p:grpSpPr>
          <a:xfrm>
            <a:off x="1528270" y="2316936"/>
            <a:ext cx="1785833" cy="1230499"/>
            <a:chOff x="2193382" y="3040784"/>
            <a:chExt cx="2381110" cy="1640665"/>
          </a:xfrm>
        </p:grpSpPr>
        <p:sp>
          <p:nvSpPr>
            <p:cNvPr id="133" name="Oval 132">
              <a:extLst>
                <a:ext uri="{FF2B5EF4-FFF2-40B4-BE49-F238E27FC236}">
                  <a16:creationId xmlns:a16="http://schemas.microsoft.com/office/drawing/2014/main" id="{FCFC1F91-37A3-408A-B464-6E80705D1270}"/>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34" name="Oval 133">
              <a:extLst>
                <a:ext uri="{FF2B5EF4-FFF2-40B4-BE49-F238E27FC236}">
                  <a16:creationId xmlns:a16="http://schemas.microsoft.com/office/drawing/2014/main" id="{A70B5DDA-5DE0-4C94-872C-B7B1B4E03222}"/>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35" name="Oval 134">
              <a:extLst>
                <a:ext uri="{FF2B5EF4-FFF2-40B4-BE49-F238E27FC236}">
                  <a16:creationId xmlns:a16="http://schemas.microsoft.com/office/drawing/2014/main" id="{BA2013A2-363C-4441-A113-6E0326295A08}"/>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36" name="Oval 135">
              <a:extLst>
                <a:ext uri="{FF2B5EF4-FFF2-40B4-BE49-F238E27FC236}">
                  <a16:creationId xmlns:a16="http://schemas.microsoft.com/office/drawing/2014/main" id="{3CDBDD51-DC6D-4424-8058-BE1A1CF176EE}"/>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37" name="Oval 136">
              <a:extLst>
                <a:ext uri="{FF2B5EF4-FFF2-40B4-BE49-F238E27FC236}">
                  <a16:creationId xmlns:a16="http://schemas.microsoft.com/office/drawing/2014/main" id="{97E38229-CE65-4926-BE81-22E2DE624C82}"/>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38" name="Oval 137">
              <a:extLst>
                <a:ext uri="{FF2B5EF4-FFF2-40B4-BE49-F238E27FC236}">
                  <a16:creationId xmlns:a16="http://schemas.microsoft.com/office/drawing/2014/main" id="{FAB302DA-4E7F-4678-A21A-6948280D1105}"/>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39" name="Oval 138">
              <a:extLst>
                <a:ext uri="{FF2B5EF4-FFF2-40B4-BE49-F238E27FC236}">
                  <a16:creationId xmlns:a16="http://schemas.microsoft.com/office/drawing/2014/main" id="{AF183366-9BF3-4745-B01E-DB1F9379C0C8}"/>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40" name="Oval 139">
              <a:extLst>
                <a:ext uri="{FF2B5EF4-FFF2-40B4-BE49-F238E27FC236}">
                  <a16:creationId xmlns:a16="http://schemas.microsoft.com/office/drawing/2014/main" id="{8F876391-6627-4064-8611-AA57783A731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141" name="Straight Connector 140">
              <a:extLst>
                <a:ext uri="{FF2B5EF4-FFF2-40B4-BE49-F238E27FC236}">
                  <a16:creationId xmlns:a16="http://schemas.microsoft.com/office/drawing/2014/main" id="{1C1A8FD2-335C-4518-9B03-CB252BB01A68}"/>
                </a:ext>
              </a:extLst>
            </p:cNvPr>
            <p:cNvCxnSpPr>
              <a:cxnSpLocks/>
              <a:stCxn id="136" idx="3"/>
              <a:endCxn id="13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F8988B7-77AD-4C8D-A94C-C705220A3338}"/>
                </a:ext>
              </a:extLst>
            </p:cNvPr>
            <p:cNvCxnSpPr>
              <a:cxnSpLocks/>
              <a:stCxn id="134" idx="5"/>
              <a:endCxn id="13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29F2B32-2814-49C3-AA2A-2155A5C52C77}"/>
                </a:ext>
              </a:extLst>
            </p:cNvPr>
            <p:cNvCxnSpPr>
              <a:cxnSpLocks/>
              <a:stCxn id="133" idx="3"/>
              <a:endCxn id="13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7643B074-92F9-46A5-9B60-FFE5185FB5A3}"/>
                </a:ext>
              </a:extLst>
            </p:cNvPr>
            <p:cNvCxnSpPr>
              <a:cxnSpLocks/>
              <a:stCxn id="135" idx="2"/>
              <a:endCxn id="13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15BBA5FB-834D-49BD-89FB-BB51D96F8BDE}"/>
                </a:ext>
              </a:extLst>
            </p:cNvPr>
            <p:cNvCxnSpPr>
              <a:cxnSpLocks/>
              <a:stCxn id="135" idx="4"/>
              <a:endCxn id="13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356B2D60-50BB-4F9D-A633-EEC6254621A4}"/>
                </a:ext>
              </a:extLst>
            </p:cNvPr>
            <p:cNvCxnSpPr>
              <a:cxnSpLocks/>
              <a:stCxn id="136" idx="1"/>
              <a:endCxn id="13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907A5793-57F0-4CEA-BE02-63C60DA04913}"/>
                </a:ext>
              </a:extLst>
            </p:cNvPr>
            <p:cNvCxnSpPr>
              <a:cxnSpLocks/>
              <a:stCxn id="137" idx="5"/>
              <a:endCxn id="13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82D61AB7-60D1-4A4B-99D7-3830D7A730D0}"/>
                </a:ext>
              </a:extLst>
            </p:cNvPr>
            <p:cNvCxnSpPr>
              <a:cxnSpLocks/>
              <a:stCxn id="138" idx="2"/>
              <a:endCxn id="13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E07E85-3AEC-40F5-98C0-37953DE8A9AD}"/>
                </a:ext>
              </a:extLst>
            </p:cNvPr>
            <p:cNvCxnSpPr>
              <a:cxnSpLocks/>
              <a:stCxn id="133" idx="5"/>
              <a:endCxn id="14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2FA2CCE3-EEC5-435C-8D9F-2B8F68762926}"/>
                </a:ext>
              </a:extLst>
            </p:cNvPr>
            <p:cNvCxnSpPr>
              <a:cxnSpLocks/>
              <a:stCxn id="138" idx="4"/>
              <a:endCxn id="14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324378F6-FA1E-4B20-AF04-9203F7A59A24}"/>
                </a:ext>
              </a:extLst>
            </p:cNvPr>
            <p:cNvCxnSpPr>
              <a:cxnSpLocks/>
              <a:stCxn id="137" idx="7"/>
              <a:endCxn id="13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77" name="Oval 176">
            <a:extLst>
              <a:ext uri="{FF2B5EF4-FFF2-40B4-BE49-F238E27FC236}">
                <a16:creationId xmlns:a16="http://schemas.microsoft.com/office/drawing/2014/main" id="{89AC01A4-1DDD-41AC-A228-713721064EEF}"/>
              </a:ext>
            </a:extLst>
          </p:cNvPr>
          <p:cNvSpPr/>
          <p:nvPr/>
        </p:nvSpPr>
        <p:spPr>
          <a:xfrm>
            <a:off x="1901376" y="4688891"/>
            <a:ext cx="199193" cy="211517"/>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
        <p:nvSpPr>
          <p:cNvPr id="179" name="Oval 178">
            <a:extLst>
              <a:ext uri="{FF2B5EF4-FFF2-40B4-BE49-F238E27FC236}">
                <a16:creationId xmlns:a16="http://schemas.microsoft.com/office/drawing/2014/main" id="{EE5C6E7B-9478-41A8-AB67-E897DCD55699}"/>
              </a:ext>
            </a:extLst>
          </p:cNvPr>
          <p:cNvSpPr/>
          <p:nvPr/>
        </p:nvSpPr>
        <p:spPr>
          <a:xfrm>
            <a:off x="3175036" y="4700374"/>
            <a:ext cx="199193" cy="211517"/>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7907CFE-3E24-4138-9A8F-2F70038EEF8B}"/>
              </a:ext>
            </a:extLst>
          </p:cNvPr>
          <p:cNvGrpSpPr/>
          <p:nvPr/>
        </p:nvGrpSpPr>
        <p:grpSpPr>
          <a:xfrm>
            <a:off x="6016674" y="3868615"/>
            <a:ext cx="2051058" cy="1161251"/>
            <a:chOff x="8022232" y="4015154"/>
            <a:chExt cx="2734744" cy="1548335"/>
          </a:xfrm>
        </p:grpSpPr>
        <p:sp>
          <p:nvSpPr>
            <p:cNvPr id="14" name="TextBox 13">
              <a:extLst>
                <a:ext uri="{FF2B5EF4-FFF2-40B4-BE49-F238E27FC236}">
                  <a16:creationId xmlns:a16="http://schemas.microsoft.com/office/drawing/2014/main" id="{5823E5D0-4A6E-4A1B-8912-97343CE878C3}"/>
                </a:ext>
              </a:extLst>
            </p:cNvPr>
            <p:cNvSpPr txBox="1"/>
            <p:nvPr/>
          </p:nvSpPr>
          <p:spPr>
            <a:xfrm>
              <a:off x="8313640" y="5071046"/>
              <a:ext cx="2443336" cy="492443"/>
            </a:xfrm>
            <a:prstGeom prst="rect">
              <a:avLst/>
            </a:prstGeom>
            <a:noFill/>
          </p:spPr>
          <p:txBody>
            <a:bodyPr wrap="square" rtlCol="0">
              <a:spAutoFit/>
            </a:bodyPr>
            <a:lstStyle/>
            <a:p>
              <a:r>
                <a:rPr lang="en-US" dirty="0"/>
                <a:t>Predicted as: </a:t>
              </a:r>
            </a:p>
          </p:txBody>
        </p:sp>
        <p:grpSp>
          <p:nvGrpSpPr>
            <p:cNvPr id="3" name="Group 2">
              <a:extLst>
                <a:ext uri="{FF2B5EF4-FFF2-40B4-BE49-F238E27FC236}">
                  <a16:creationId xmlns:a16="http://schemas.microsoft.com/office/drawing/2014/main" id="{EBDB6DF0-CD29-4153-90C7-DB887B6785C1}"/>
                </a:ext>
              </a:extLst>
            </p:cNvPr>
            <p:cNvGrpSpPr/>
            <p:nvPr/>
          </p:nvGrpSpPr>
          <p:grpSpPr>
            <a:xfrm>
              <a:off x="8022232" y="4015154"/>
              <a:ext cx="1966396" cy="1397929"/>
              <a:chOff x="8022232" y="4015154"/>
              <a:chExt cx="1966396" cy="1397929"/>
            </a:xfrm>
          </p:grpSpPr>
          <p:sp>
            <p:nvSpPr>
              <p:cNvPr id="20" name="TextBox 19">
                <a:extLst>
                  <a:ext uri="{FF2B5EF4-FFF2-40B4-BE49-F238E27FC236}">
                    <a16:creationId xmlns:a16="http://schemas.microsoft.com/office/drawing/2014/main" id="{29CBBA2C-2CA7-44D4-BB34-ECB9B1703FEC}"/>
                  </a:ext>
                </a:extLst>
              </p:cNvPr>
              <p:cNvSpPr txBox="1"/>
              <p:nvPr/>
            </p:nvSpPr>
            <p:spPr>
              <a:xfrm>
                <a:off x="8955616" y="4274417"/>
                <a:ext cx="865024" cy="861774"/>
              </a:xfrm>
              <a:prstGeom prst="rect">
                <a:avLst/>
              </a:prstGeom>
              <a:noFill/>
            </p:spPr>
            <p:txBody>
              <a:bodyPr wrap="square" rtlCol="0">
                <a:spAutoFit/>
              </a:bodyPr>
              <a:lstStyle/>
              <a:p>
                <a:r>
                  <a:rPr lang="en-US" altLang="zh-CN" dirty="0"/>
                  <a:t>GNN </a:t>
                </a:r>
                <a:endParaRPr lang="zh-CN" altLang="en-US" dirty="0"/>
              </a:p>
            </p:txBody>
          </p:sp>
          <p:sp>
            <p:nvSpPr>
              <p:cNvPr id="22" name="Right Arrow 94">
                <a:extLst>
                  <a:ext uri="{FF2B5EF4-FFF2-40B4-BE49-F238E27FC236}">
                    <a16:creationId xmlns:a16="http://schemas.microsoft.com/office/drawing/2014/main" id="{F2AAB380-0A3B-4806-A156-990657008A22}"/>
                  </a:ext>
                </a:extLst>
              </p:cNvPr>
              <p:cNvSpPr/>
              <p:nvPr/>
            </p:nvSpPr>
            <p:spPr>
              <a:xfrm rot="5400000">
                <a:off x="8242344" y="4351472"/>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2" name="Oval 181">
                <a:extLst>
                  <a:ext uri="{FF2B5EF4-FFF2-40B4-BE49-F238E27FC236}">
                    <a16:creationId xmlns:a16="http://schemas.microsoft.com/office/drawing/2014/main" id="{7105ED8D-E2C5-45B2-AF01-371493245BF0}"/>
                  </a:ext>
                </a:extLst>
              </p:cNvPr>
              <p:cNvSpPr/>
              <p:nvPr/>
            </p:nvSpPr>
            <p:spPr>
              <a:xfrm>
                <a:off x="8022232" y="5115750"/>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
            <p:nvSpPr>
              <p:cNvPr id="183" name="Oval 182">
                <a:extLst>
                  <a:ext uri="{FF2B5EF4-FFF2-40B4-BE49-F238E27FC236}">
                    <a16:creationId xmlns:a16="http://schemas.microsoft.com/office/drawing/2014/main" id="{E928C044-8CA9-4180-AE13-739BA4483DE3}"/>
                  </a:ext>
                </a:extLst>
              </p:cNvPr>
              <p:cNvSpPr/>
              <p:nvPr/>
            </p:nvSpPr>
            <p:spPr>
              <a:xfrm>
                <a:off x="9723037" y="51310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 name="Group 3">
            <a:extLst>
              <a:ext uri="{FF2B5EF4-FFF2-40B4-BE49-F238E27FC236}">
                <a16:creationId xmlns:a16="http://schemas.microsoft.com/office/drawing/2014/main" id="{DE21BEB3-E527-461A-9591-7204133CF3F3}"/>
              </a:ext>
            </a:extLst>
          </p:cNvPr>
          <p:cNvGrpSpPr/>
          <p:nvPr/>
        </p:nvGrpSpPr>
        <p:grpSpPr>
          <a:xfrm>
            <a:off x="5829899" y="2316936"/>
            <a:ext cx="1785833" cy="1230499"/>
            <a:chOff x="7773199" y="1946247"/>
            <a:chExt cx="2381110" cy="1640665"/>
          </a:xfrm>
        </p:grpSpPr>
        <p:cxnSp>
          <p:nvCxnSpPr>
            <p:cNvPr id="172" name="Straight Connector 171">
              <a:extLst>
                <a:ext uri="{FF2B5EF4-FFF2-40B4-BE49-F238E27FC236}">
                  <a16:creationId xmlns:a16="http://schemas.microsoft.com/office/drawing/2014/main" id="{265ECC81-676F-4B18-B915-F582232E6256}"/>
                </a:ext>
              </a:extLst>
            </p:cNvPr>
            <p:cNvCxnSpPr>
              <a:cxnSpLocks/>
              <a:stCxn id="191" idx="5"/>
              <a:endCxn id="196" idx="2"/>
            </p:cNvCxnSpPr>
            <p:nvPr/>
          </p:nvCxnSpPr>
          <p:spPr>
            <a:xfrm>
              <a:off x="8563960" y="2975300"/>
              <a:ext cx="1000009" cy="329589"/>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id="{850888EF-2855-45D8-A36A-A20B1355FDA2}"/>
                </a:ext>
              </a:extLst>
            </p:cNvPr>
            <p:cNvGrpSpPr/>
            <p:nvPr/>
          </p:nvGrpSpPr>
          <p:grpSpPr>
            <a:xfrm>
              <a:off x="7773199" y="1946247"/>
              <a:ext cx="2381110" cy="1640665"/>
              <a:chOff x="2193382" y="3040784"/>
              <a:chExt cx="2381110" cy="1640665"/>
            </a:xfrm>
          </p:grpSpPr>
          <p:sp>
            <p:nvSpPr>
              <p:cNvPr id="189" name="Oval 188">
                <a:extLst>
                  <a:ext uri="{FF2B5EF4-FFF2-40B4-BE49-F238E27FC236}">
                    <a16:creationId xmlns:a16="http://schemas.microsoft.com/office/drawing/2014/main" id="{DFB790AF-1985-46D3-B4F8-4D86CE4A9A72}"/>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90" name="Oval 189">
                <a:extLst>
                  <a:ext uri="{FF2B5EF4-FFF2-40B4-BE49-F238E27FC236}">
                    <a16:creationId xmlns:a16="http://schemas.microsoft.com/office/drawing/2014/main" id="{F6489848-2658-4633-A988-64BE35DBCE0E}"/>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91" name="Oval 190">
                <a:extLst>
                  <a:ext uri="{FF2B5EF4-FFF2-40B4-BE49-F238E27FC236}">
                    <a16:creationId xmlns:a16="http://schemas.microsoft.com/office/drawing/2014/main" id="{8362FFBB-9E23-47BD-860C-7BA2DF1A848A}"/>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92" name="Oval 191">
                <a:extLst>
                  <a:ext uri="{FF2B5EF4-FFF2-40B4-BE49-F238E27FC236}">
                    <a16:creationId xmlns:a16="http://schemas.microsoft.com/office/drawing/2014/main" id="{8613C9C3-7BA0-48F8-AD32-ABC995FE636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93" name="Oval 192">
                <a:extLst>
                  <a:ext uri="{FF2B5EF4-FFF2-40B4-BE49-F238E27FC236}">
                    <a16:creationId xmlns:a16="http://schemas.microsoft.com/office/drawing/2014/main" id="{9852D672-3CFD-4198-B537-0035C5E0518B}"/>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94" name="Oval 193">
                <a:extLst>
                  <a:ext uri="{FF2B5EF4-FFF2-40B4-BE49-F238E27FC236}">
                    <a16:creationId xmlns:a16="http://schemas.microsoft.com/office/drawing/2014/main" id="{6A3F8314-8B9F-4B43-808F-D8F19786E188}"/>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5" name="Oval 194">
                <a:extLst>
                  <a:ext uri="{FF2B5EF4-FFF2-40B4-BE49-F238E27FC236}">
                    <a16:creationId xmlns:a16="http://schemas.microsoft.com/office/drawing/2014/main" id="{22E958A6-130F-48EE-818F-D22E37AC21E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96" name="Oval 195">
                <a:extLst>
                  <a:ext uri="{FF2B5EF4-FFF2-40B4-BE49-F238E27FC236}">
                    <a16:creationId xmlns:a16="http://schemas.microsoft.com/office/drawing/2014/main" id="{A754412B-D949-41E9-95C0-18C43CAFAE4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197" name="Straight Connector 196">
                <a:extLst>
                  <a:ext uri="{FF2B5EF4-FFF2-40B4-BE49-F238E27FC236}">
                    <a16:creationId xmlns:a16="http://schemas.microsoft.com/office/drawing/2014/main" id="{A4245989-F839-4725-A983-FBE2BC3ED107}"/>
                  </a:ext>
                </a:extLst>
              </p:cNvPr>
              <p:cNvCxnSpPr>
                <a:cxnSpLocks/>
                <a:stCxn id="192" idx="3"/>
                <a:endCxn id="189"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1AECDEB4-E023-4E6E-B5BC-CE5E67060741}"/>
                  </a:ext>
                </a:extLst>
              </p:cNvPr>
              <p:cNvCxnSpPr>
                <a:cxnSpLocks/>
                <a:stCxn id="190" idx="5"/>
                <a:endCxn id="189"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977E626F-F73D-4121-BC0F-FA51253EDAA8}"/>
                  </a:ext>
                </a:extLst>
              </p:cNvPr>
              <p:cNvCxnSpPr>
                <a:cxnSpLocks/>
                <a:stCxn id="189" idx="3"/>
                <a:endCxn id="191"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56FFAA86-F60F-4878-82E0-4D9E43FAFA06}"/>
                  </a:ext>
                </a:extLst>
              </p:cNvPr>
              <p:cNvCxnSpPr>
                <a:cxnSpLocks/>
                <a:stCxn id="191" idx="2"/>
                <a:endCxn id="193"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779D07B-8BDF-4759-8FB6-A6EF3903D017}"/>
                  </a:ext>
                </a:extLst>
              </p:cNvPr>
              <p:cNvCxnSpPr>
                <a:cxnSpLocks/>
                <a:stCxn id="191" idx="4"/>
                <a:endCxn id="195"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380CF36A-3FD2-45B6-8694-C1334AA9E97F}"/>
                  </a:ext>
                </a:extLst>
              </p:cNvPr>
              <p:cNvCxnSpPr>
                <a:cxnSpLocks/>
                <a:stCxn id="192" idx="1"/>
                <a:endCxn id="190"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B19F65BC-3A64-4B9D-9E70-C03639E99D5A}"/>
                  </a:ext>
                </a:extLst>
              </p:cNvPr>
              <p:cNvCxnSpPr>
                <a:cxnSpLocks/>
                <a:stCxn id="193" idx="5"/>
                <a:endCxn id="195"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C74DE03D-8327-4CB1-8AD6-5B970238A437}"/>
                  </a:ext>
                </a:extLst>
              </p:cNvPr>
              <p:cNvCxnSpPr>
                <a:cxnSpLocks/>
                <a:stCxn id="194" idx="2"/>
                <a:endCxn id="189"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C5D78BA5-E147-4DAF-A575-DB3B6E01D85A}"/>
                  </a:ext>
                </a:extLst>
              </p:cNvPr>
              <p:cNvCxnSpPr>
                <a:cxnSpLocks/>
                <a:stCxn id="189" idx="5"/>
                <a:endCxn id="196"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46F76A8-2885-4AB3-AD5A-0A9E94024885}"/>
                  </a:ext>
                </a:extLst>
              </p:cNvPr>
              <p:cNvCxnSpPr>
                <a:cxnSpLocks/>
                <a:stCxn id="194" idx="4"/>
                <a:endCxn id="196"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493EB79-3FBD-4F86-9FF7-A89D1B57E60F}"/>
                  </a:ext>
                </a:extLst>
              </p:cNvPr>
              <p:cNvCxnSpPr>
                <a:cxnSpLocks/>
                <a:stCxn id="193" idx="7"/>
                <a:endCxn id="190"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4422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ower-Point-Wordmark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Power-Point-Wordmark (1)</Template>
  <TotalTime>67918</TotalTime>
  <Words>4403</Words>
  <Application>Microsoft Macintosh PowerPoint</Application>
  <PresentationFormat>On-screen Show (4:3)</PresentationFormat>
  <Paragraphs>1140</Paragraphs>
  <Slides>107</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107</vt:i4>
      </vt:variant>
    </vt:vector>
  </HeadingPairs>
  <TitlesOfParts>
    <vt:vector size="116" baseType="lpstr">
      <vt:lpstr>-apple-system</vt:lpstr>
      <vt:lpstr>Gotham Book</vt:lpstr>
      <vt:lpstr>Gotham-Bold</vt:lpstr>
      <vt:lpstr>Abadi MT Condensed Extra Bold</vt:lpstr>
      <vt:lpstr>Arial</vt:lpstr>
      <vt:lpstr>Calibri</vt:lpstr>
      <vt:lpstr>Cambria Math</vt:lpstr>
      <vt:lpstr>Wingdings</vt:lpstr>
      <vt:lpstr>Power-Point-Wordmark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Eigenvectors as Graph Signals</vt:lpstr>
      <vt:lpstr>Eigenvectors as Graph Signals</vt:lpstr>
      <vt:lpstr>Graph Fourier Transform</vt:lpstr>
      <vt:lpstr>Graph Fourier Transform (GFT)</vt:lpstr>
      <vt:lpstr>Inverse Graph Fourier Transform (IGFT)</vt:lpstr>
      <vt:lpstr>Tasks on Graph-Structured Data</vt:lpstr>
      <vt:lpstr>Tasks on Graph-Structured Data</vt:lpstr>
      <vt:lpstr>Two Main Operations in GNN</vt:lpstr>
      <vt:lpstr>Two Main Operations in GNN</vt:lpstr>
      <vt:lpstr>Two Main Operations in GNN</vt:lpstr>
      <vt:lpstr>Two Main Operations in GNN</vt:lpstr>
      <vt:lpstr>General GNN Framework</vt:lpstr>
      <vt:lpstr>General GNN Framework</vt:lpstr>
      <vt:lpstr>Graph Filtering Operation</vt:lpstr>
      <vt:lpstr>Graph Filtering in the First GNN Paper</vt:lpstr>
      <vt:lpstr>Graph Filtering in the First GNN Paper</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GNN</vt:lpstr>
      <vt:lpstr>g ̂(Λ): Non-parametric</vt:lpstr>
      <vt:lpstr>g ̂(Λ) : Polynomial Parametrized </vt:lpstr>
      <vt:lpstr>g ̂(Λ) : Polynomial Parametrized </vt:lpstr>
      <vt:lpstr>Polynomial Parametrized Filter: a Spatial View</vt:lpstr>
      <vt:lpstr>Graph Spectral Theory</vt:lpstr>
      <vt:lpstr>Chebyshev Polynomials</vt:lpstr>
      <vt:lpstr>ChebNet</vt:lpstr>
      <vt:lpstr>ChebNet</vt:lpstr>
      <vt:lpstr>GCN for Multi-channel Signal</vt:lpstr>
      <vt:lpstr>A Spatial View of GCN Filter</vt:lpstr>
      <vt:lpstr>Graph Pooling Operation</vt:lpstr>
      <vt:lpstr>gPool</vt:lpstr>
      <vt:lpstr>DiffPool</vt:lpstr>
      <vt:lpstr>DiffPool</vt:lpstr>
      <vt:lpstr>DiffPool</vt:lpstr>
      <vt:lpstr>DiffPool</vt:lpstr>
      <vt:lpstr>DiffPool</vt:lpstr>
      <vt:lpstr>DiffPool</vt:lpstr>
      <vt:lpstr>Robustness of GNN</vt:lpstr>
      <vt:lpstr>Adversarial Attacks on Deep Learning</vt:lpstr>
      <vt:lpstr>Do Graph Neural Networks  Suffer the Same Problem?</vt:lpstr>
      <vt:lpstr>Adversarial Attacks on GNN</vt:lpstr>
      <vt:lpstr>Consequences</vt:lpstr>
      <vt:lpstr>Image vs Graph </vt:lpstr>
      <vt:lpstr>Perturbation Type</vt:lpstr>
      <vt:lpstr>Evasion &amp; Poisoning Attack</vt:lpstr>
      <vt:lpstr>Targeted &amp; Non-Targeted</vt:lpstr>
      <vt:lpstr>PowerPoint Presentation</vt:lpstr>
      <vt:lpstr>PowerPoint Presentation</vt:lpstr>
      <vt:lpstr>PowerPoint Presentation</vt:lpstr>
    </vt:vector>
  </TitlesOfParts>
  <Company>Michigan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Patti Althoff</dc:creator>
  <cp:lastModifiedBy>Xie, Yuying</cp:lastModifiedBy>
  <cp:revision>497</cp:revision>
  <cp:lastPrinted>2010-09-08T13:46:11Z</cp:lastPrinted>
  <dcterms:created xsi:type="dcterms:W3CDTF">2015-02-19T18:04:32Z</dcterms:created>
  <dcterms:modified xsi:type="dcterms:W3CDTF">2021-12-11T04:32:45Z</dcterms:modified>
</cp:coreProperties>
</file>